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60" r:id="rId2"/>
    <p:sldMasterId id="2147483672" r:id="rId3"/>
    <p:sldMasterId id="2147483685" r:id="rId4"/>
    <p:sldMasterId id="2147483697" r:id="rId5"/>
  </p:sldMasterIdLst>
  <p:notesMasterIdLst>
    <p:notesMasterId r:id="rId92"/>
  </p:notesMasterIdLst>
  <p:sldIdLst>
    <p:sldId id="256" r:id="rId6"/>
    <p:sldId id="260" r:id="rId7"/>
    <p:sldId id="290" r:id="rId8"/>
    <p:sldId id="257" r:id="rId9"/>
    <p:sldId id="443" r:id="rId10"/>
    <p:sldId id="444" r:id="rId11"/>
    <p:sldId id="445" r:id="rId12"/>
    <p:sldId id="446" r:id="rId13"/>
    <p:sldId id="447" r:id="rId14"/>
    <p:sldId id="448" r:id="rId15"/>
    <p:sldId id="449" r:id="rId16"/>
    <p:sldId id="414" r:id="rId17"/>
    <p:sldId id="293" r:id="rId18"/>
    <p:sldId id="503" r:id="rId19"/>
    <p:sldId id="450" r:id="rId20"/>
    <p:sldId id="451" r:id="rId21"/>
    <p:sldId id="452" r:id="rId22"/>
    <p:sldId id="453" r:id="rId23"/>
    <p:sldId id="454" r:id="rId24"/>
    <p:sldId id="455" r:id="rId25"/>
    <p:sldId id="456" r:id="rId26"/>
    <p:sldId id="504" r:id="rId27"/>
    <p:sldId id="457" r:id="rId28"/>
    <p:sldId id="458" r:id="rId29"/>
    <p:sldId id="459" r:id="rId30"/>
    <p:sldId id="505" r:id="rId31"/>
    <p:sldId id="460" r:id="rId32"/>
    <p:sldId id="506" r:id="rId33"/>
    <p:sldId id="461" r:id="rId34"/>
    <p:sldId id="462" r:id="rId35"/>
    <p:sldId id="463" r:id="rId36"/>
    <p:sldId id="298" r:id="rId37"/>
    <p:sldId id="299" r:id="rId38"/>
    <p:sldId id="464" r:id="rId39"/>
    <p:sldId id="465" r:id="rId40"/>
    <p:sldId id="466" r:id="rId41"/>
    <p:sldId id="467" r:id="rId42"/>
    <p:sldId id="468" r:id="rId43"/>
    <p:sldId id="469" r:id="rId44"/>
    <p:sldId id="470" r:id="rId45"/>
    <p:sldId id="471" r:id="rId46"/>
    <p:sldId id="507" r:id="rId47"/>
    <p:sldId id="472" r:id="rId48"/>
    <p:sldId id="508" r:id="rId49"/>
    <p:sldId id="473" r:id="rId50"/>
    <p:sldId id="474" r:id="rId51"/>
    <p:sldId id="475" r:id="rId52"/>
    <p:sldId id="509" r:id="rId53"/>
    <p:sldId id="476" r:id="rId54"/>
    <p:sldId id="477" r:id="rId55"/>
    <p:sldId id="510" r:id="rId56"/>
    <p:sldId id="478" r:id="rId57"/>
    <p:sldId id="479" r:id="rId58"/>
    <p:sldId id="480" r:id="rId59"/>
    <p:sldId id="481" r:id="rId60"/>
    <p:sldId id="482" r:id="rId61"/>
    <p:sldId id="483" r:id="rId62"/>
    <p:sldId id="484" r:id="rId63"/>
    <p:sldId id="379" r:id="rId64"/>
    <p:sldId id="380" r:id="rId65"/>
    <p:sldId id="485" r:id="rId66"/>
    <p:sldId id="486" r:id="rId67"/>
    <p:sldId id="511" r:id="rId68"/>
    <p:sldId id="487" r:id="rId69"/>
    <p:sldId id="488" r:id="rId70"/>
    <p:sldId id="512" r:id="rId71"/>
    <p:sldId id="489" r:id="rId72"/>
    <p:sldId id="490" r:id="rId73"/>
    <p:sldId id="491" r:id="rId74"/>
    <p:sldId id="492" r:id="rId75"/>
    <p:sldId id="435" r:id="rId76"/>
    <p:sldId id="394" r:id="rId77"/>
    <p:sldId id="493" r:id="rId78"/>
    <p:sldId id="513" r:id="rId79"/>
    <p:sldId id="494" r:id="rId80"/>
    <p:sldId id="495" r:id="rId81"/>
    <p:sldId id="496" r:id="rId82"/>
    <p:sldId id="497" r:id="rId83"/>
    <p:sldId id="498" r:id="rId84"/>
    <p:sldId id="499" r:id="rId85"/>
    <p:sldId id="500" r:id="rId86"/>
    <p:sldId id="501" r:id="rId87"/>
    <p:sldId id="410" r:id="rId88"/>
    <p:sldId id="411" r:id="rId89"/>
    <p:sldId id="412" r:id="rId90"/>
    <p:sldId id="413" r:id="rId91"/>
  </p:sldIdLst>
  <p:sldSz cx="9144000" cy="6858000" type="screen4x3"/>
  <p:notesSz cx="6858000" cy="9144000"/>
  <p:embeddedFontLst>
    <p:embeddedFont>
      <p:font typeface="맑은 고딕" pitchFamily="50" charset="-127"/>
      <p:regular r:id="rId93"/>
      <p:bold r:id="rId94"/>
    </p:embeddedFont>
    <p:embeddedFont>
      <p:font typeface="Mangal" pitchFamily="18" charset="0"/>
      <p:regular r:id="rId95"/>
      <p:bold r:id="rId96"/>
    </p:embeddedFont>
    <p:embeddedFont>
      <p:font typeface="HY견고딕" pitchFamily="18" charset="-127"/>
      <p:regular r:id="rId97"/>
    </p:embeddedFont>
    <p:embeddedFont>
      <p:font typeface="Calibri" pitchFamily="34" charset="0"/>
      <p:regular r:id="rId98"/>
      <p:bold r:id="rId99"/>
      <p:italic r:id="rId100"/>
      <p:boldItalic r:id="rId10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8500"/>
    <a:srgbClr val="206EEC"/>
    <a:srgbClr val="5DAF5D"/>
    <a:srgbClr val="60ACAC"/>
    <a:srgbClr val="C141CB"/>
    <a:srgbClr val="FFBF14"/>
    <a:srgbClr val="A58C67"/>
    <a:srgbClr val="A98163"/>
    <a:srgbClr val="9A9A72"/>
    <a:srgbClr val="15A5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19" autoAdjust="0"/>
    <p:restoredTop sz="99490" autoAdjust="0"/>
  </p:normalViewPr>
  <p:slideViewPr>
    <p:cSldViewPr snapToGrid="0" snapToObjects="1">
      <p:cViewPr>
        <p:scale>
          <a:sx n="110" d="100"/>
          <a:sy n="110" d="100"/>
        </p:scale>
        <p:origin x="-1986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notesViewPr>
    <p:cSldViewPr snapToGrid="0" snapToObjects="1">
      <p:cViewPr varScale="1">
        <p:scale>
          <a:sx n="113" d="100"/>
          <a:sy n="113" d="100"/>
        </p:scale>
        <p:origin x="-3404" y="-68"/>
      </p:cViewPr>
      <p:guideLst>
        <p:guide orient="horz" pos="2880"/>
        <p:guide pos="216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slide" Target="slides/slide79.xml"/><Relationship Id="rId89" Type="http://schemas.openxmlformats.org/officeDocument/2006/relationships/slide" Target="slides/slide84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87" Type="http://schemas.openxmlformats.org/officeDocument/2006/relationships/slide" Target="slides/slide82.xml"/><Relationship Id="rId10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90" Type="http://schemas.openxmlformats.org/officeDocument/2006/relationships/slide" Target="slides/slide85.xml"/><Relationship Id="rId95" Type="http://schemas.openxmlformats.org/officeDocument/2006/relationships/font" Target="fonts/font3.fntdata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100" Type="http://schemas.openxmlformats.org/officeDocument/2006/relationships/font" Target="fonts/font8.fntdata"/><Relationship Id="rId105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93" Type="http://schemas.openxmlformats.org/officeDocument/2006/relationships/font" Target="fonts/font1.fntdata"/><Relationship Id="rId98" Type="http://schemas.openxmlformats.org/officeDocument/2006/relationships/font" Target="fonts/font6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103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91" Type="http://schemas.openxmlformats.org/officeDocument/2006/relationships/slide" Target="slides/slide86.xml"/><Relationship Id="rId96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94" Type="http://schemas.openxmlformats.org/officeDocument/2006/relationships/font" Target="fonts/font2.fntdata"/><Relationship Id="rId99" Type="http://schemas.openxmlformats.org/officeDocument/2006/relationships/font" Target="fonts/font7.fntdata"/><Relationship Id="rId101" Type="http://schemas.openxmlformats.org/officeDocument/2006/relationships/font" Target="fonts/font9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font" Target="fonts/font5.fntdata"/><Relationship Id="rId10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C19AF1-1B8C-49B9-93E0-64C2615CFBB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1" y="4343401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9376EB-A26B-42AA-BBD1-C17FA86174D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0941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9376EB-A26B-42AA-BBD1-C17FA86174D3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725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77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6215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227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54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109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224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509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302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61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4697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6D7D3-A464-DB4F-84A1-5239E48D8AE1}" type="datetimeFigureOut">
              <a:rPr lang="en-US" smtClean="0"/>
              <a:pPr/>
              <a:t>12/5/2016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091C2-7D59-4C49-8DE5-E2A55CA87D9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D:\맥 공유\16-11-16\소화기표지PPT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809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C5A32-37EA-4861-82E6-9614ABD63C9D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827D-F342-4023-88FF-E279B643FA5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 descr="C:\Users\1\Desktop\소화기PPT\소화기목차PPT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A961B-7ABD-4505-BA4A-9BE672876894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DC742-7ACB-4B19-B282-AA2DC4342FA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 descr="C:\Users\1\Desktop\소화기PPT\소화기간지PPT.jp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A9B92-1904-4D7E-A314-63678638288E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D6C20-DB17-4B04-8917-EC9F03246E3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 descr="C:\Users\1\Desktop\소화기PPT\소화기내지PPT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A9FC6-AFF0-4CEE-B196-55CC87B3A1DB}" type="datetimeFigureOut">
              <a:rPr lang="ko-KR" altLang="en-US" smtClean="0"/>
              <a:pPr/>
              <a:t>2016-12-05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C8467-1E35-4A45-B407-85B1C47A187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2" descr="C:\Users\1\Desktop\소화기PPT\소화기표4PPT.jpg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1.jpe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1.jpe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1.jpeg"/><Relationship Id="rId4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1.jpeg"/><Relationship Id="rId4" Type="http://schemas.openxmlformats.org/officeDocument/2006/relationships/image" Target="../media/image5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62.png"/><Relationship Id="rId5" Type="http://schemas.openxmlformats.org/officeDocument/2006/relationships/image" Target="../media/image11.jpeg"/><Relationship Id="rId4" Type="http://schemas.openxmlformats.org/officeDocument/2006/relationships/image" Target="../media/image61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1.jpeg"/><Relationship Id="rId4" Type="http://schemas.openxmlformats.org/officeDocument/2006/relationships/image" Target="../media/image6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4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4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11.jpeg"/><Relationship Id="rId4" Type="http://schemas.openxmlformats.org/officeDocument/2006/relationships/image" Target="../media/image75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4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4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4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1.jpeg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407526" y="809727"/>
            <a:ext cx="1106619" cy="205184"/>
            <a:chOff x="356421" y="798544"/>
            <a:chExt cx="1106619" cy="205184"/>
          </a:xfrm>
        </p:grpSpPr>
        <p:sp>
          <p:nvSpPr>
            <p:cNvPr id="6" name="TextBox 5"/>
            <p:cNvSpPr txBox="1"/>
            <p:nvPr/>
          </p:nvSpPr>
          <p:spPr>
            <a:xfrm>
              <a:off x="356421" y="798544"/>
              <a:ext cx="1106619" cy="2051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100" b="1" baseline="30000" dirty="0" smtClean="0"/>
                <a:t>2016-</a:t>
              </a:r>
              <a:r>
                <a:rPr lang="ko-KR" altLang="en-US" sz="1100" b="1" baseline="30000" dirty="0" smtClean="0"/>
                <a:t>교육미디어</a:t>
              </a:r>
              <a:r>
                <a:rPr lang="en-US" altLang="ko-KR" sz="1100" b="1" baseline="30000" dirty="0" smtClean="0"/>
                <a:t>-828</a:t>
              </a:r>
              <a:endParaRPr lang="en-US" altLang="ko-KR" sz="1100" b="1" baseline="30000" dirty="0"/>
            </a:p>
          </p:txBody>
        </p:sp>
        <p:cxnSp>
          <p:nvCxnSpPr>
            <p:cNvPr id="7" name="Straight Connector 2"/>
            <p:cNvCxnSpPr/>
            <p:nvPr/>
          </p:nvCxnSpPr>
          <p:spPr>
            <a:xfrm>
              <a:off x="423350" y="930953"/>
              <a:ext cx="888615" cy="0"/>
            </a:xfrm>
            <a:prstGeom prst="line">
              <a:avLst/>
            </a:prstGeom>
            <a:ln w="1270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3517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45250" y="944320"/>
            <a:ext cx="4447697" cy="555536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defTabSz="914400">
              <a:lnSpc>
                <a:spcPct val="200000"/>
              </a:lnSpc>
              <a:spcAft>
                <a:spcPts val="1500"/>
              </a:spcAft>
            </a:pPr>
            <a:r>
              <a:rPr lang="ko-KR" altLang="en-US" sz="2000" b="1" kern="0" spc="-200" dirty="0" smtClean="0">
                <a:latin typeface="+mj-ea"/>
                <a:ea typeface="+mj-ea"/>
              </a:rPr>
              <a:t>소화기구의 구분</a:t>
            </a:r>
            <a:endParaRPr lang="en-US" altLang="ko-KR" sz="2000" b="1" kern="0" spc="-200" dirty="0" smtClean="0">
              <a:latin typeface="+mj-ea"/>
              <a:ea typeface="+mj-ea"/>
            </a:endParaRPr>
          </a:p>
          <a:p>
            <a:pPr lvl="0" defTabSz="914400">
              <a:lnSpc>
                <a:spcPct val="200000"/>
              </a:lnSpc>
              <a:spcAft>
                <a:spcPts val="1500"/>
              </a:spcAft>
            </a:pPr>
            <a:r>
              <a:rPr lang="ko-KR" altLang="en-US" sz="2000" b="1" kern="0" spc="-200" dirty="0" smtClean="0">
                <a:latin typeface="+mj-ea"/>
                <a:ea typeface="+mj-ea"/>
              </a:rPr>
              <a:t>소화기 분류</a:t>
            </a:r>
            <a:endParaRPr lang="en-US" altLang="ko-KR" sz="2000" b="1" kern="0" spc="-200" dirty="0" smtClean="0">
              <a:latin typeface="+mj-ea"/>
              <a:ea typeface="+mj-ea"/>
            </a:endParaRPr>
          </a:p>
          <a:p>
            <a:pPr lvl="0" defTabSz="914400">
              <a:lnSpc>
                <a:spcPct val="200000"/>
              </a:lnSpc>
              <a:spcAft>
                <a:spcPts val="1500"/>
              </a:spcAft>
            </a:pPr>
            <a:r>
              <a:rPr lang="ko-KR" altLang="en-US" sz="2000" b="1" kern="0" spc="-200" dirty="0" smtClean="0">
                <a:latin typeface="+mj-ea"/>
                <a:ea typeface="+mj-ea"/>
              </a:rPr>
              <a:t>소화약제의 종류</a:t>
            </a:r>
            <a:endParaRPr lang="en-US" altLang="ko-KR" sz="2000" b="1" kern="0" spc="-200" dirty="0" smtClean="0">
              <a:latin typeface="+mj-ea"/>
              <a:ea typeface="+mj-ea"/>
            </a:endParaRPr>
          </a:p>
          <a:p>
            <a:pPr lvl="0" defTabSz="914400">
              <a:lnSpc>
                <a:spcPct val="200000"/>
              </a:lnSpc>
              <a:spcAft>
                <a:spcPts val="1500"/>
              </a:spcAft>
            </a:pPr>
            <a:r>
              <a:rPr lang="ko-KR" altLang="en-US" sz="2000" b="1" kern="0" spc="-200" dirty="0" smtClean="0">
                <a:latin typeface="+mj-ea"/>
                <a:ea typeface="+mj-ea"/>
              </a:rPr>
              <a:t>소화기 사용방법 및 설치기준</a:t>
            </a:r>
            <a:endParaRPr lang="en-US" altLang="ko-KR" sz="2000" b="1" kern="0" spc="-200" dirty="0" smtClean="0">
              <a:latin typeface="+mj-ea"/>
              <a:ea typeface="+mj-ea"/>
            </a:endParaRPr>
          </a:p>
          <a:p>
            <a:pPr lvl="0" defTabSz="914400">
              <a:lnSpc>
                <a:spcPct val="200000"/>
              </a:lnSpc>
              <a:spcAft>
                <a:spcPts val="1500"/>
              </a:spcAft>
            </a:pPr>
            <a:r>
              <a:rPr lang="ko-KR" altLang="en-US" sz="2000" b="1" kern="0" spc="-200" dirty="0" smtClean="0">
                <a:latin typeface="+mj-ea"/>
                <a:ea typeface="+mj-ea"/>
              </a:rPr>
              <a:t>화재 </a:t>
            </a:r>
            <a:r>
              <a:rPr lang="en-US" altLang="ko-KR" sz="2000" b="1" kern="0" spc="-200" dirty="0" smtClean="0">
                <a:latin typeface="+mj-ea"/>
                <a:ea typeface="+mj-ea"/>
              </a:rPr>
              <a:t>· </a:t>
            </a:r>
            <a:r>
              <a:rPr lang="ko-KR" altLang="en-US" sz="2000" b="1" kern="0" spc="-200" dirty="0" smtClean="0">
                <a:latin typeface="+mj-ea"/>
                <a:ea typeface="+mj-ea"/>
              </a:rPr>
              <a:t>폭발 발생시 행동요령</a:t>
            </a:r>
            <a:endParaRPr lang="en-US" altLang="ko-KR" sz="2000" b="1" kern="0" spc="-200" dirty="0" smtClean="0">
              <a:latin typeface="+mj-ea"/>
              <a:ea typeface="+mj-ea"/>
            </a:endParaRPr>
          </a:p>
          <a:p>
            <a:pPr lvl="0" defTabSz="914400">
              <a:lnSpc>
                <a:spcPct val="200000"/>
              </a:lnSpc>
              <a:spcAft>
                <a:spcPts val="1500"/>
              </a:spcAft>
            </a:pPr>
            <a:r>
              <a:rPr lang="ko-KR" altLang="en-US" sz="2000" b="1" kern="0" spc="-200" dirty="0" smtClean="0">
                <a:latin typeface="+mj-ea"/>
                <a:ea typeface="+mj-ea"/>
              </a:rPr>
              <a:t>소화기에 의한 사고사례</a:t>
            </a:r>
            <a:endParaRPr lang="en-US" altLang="ko-KR" sz="2000" b="1" kern="0" spc="-200" dirty="0" smtClean="0">
              <a:latin typeface="+mj-ea"/>
              <a:ea typeface="+mj-ea"/>
            </a:endParaRPr>
          </a:p>
          <a:p>
            <a:pPr lvl="0" defTabSz="914400">
              <a:lnSpc>
                <a:spcPct val="200000"/>
              </a:lnSpc>
              <a:spcAft>
                <a:spcPts val="1500"/>
              </a:spcAft>
            </a:pPr>
            <a:r>
              <a:rPr lang="ko-KR" altLang="en-US" sz="2000" b="1" kern="0" spc="-200" dirty="0" smtClean="0">
                <a:latin typeface="+mj-ea"/>
                <a:ea typeface="+mj-ea"/>
              </a:rPr>
              <a:t>업종별 </a:t>
            </a:r>
            <a:r>
              <a:rPr lang="en-US" altLang="ko-KR" sz="2000" b="1" kern="0" spc="-200" dirty="0" smtClean="0">
                <a:latin typeface="+mj-ea"/>
                <a:ea typeface="+mj-ea"/>
              </a:rPr>
              <a:t>3</a:t>
            </a:r>
            <a:r>
              <a:rPr lang="ko-KR" altLang="en-US" sz="2000" b="1" kern="0" spc="-200" dirty="0" smtClean="0">
                <a:latin typeface="+mj-ea"/>
                <a:ea typeface="+mj-ea"/>
              </a:rPr>
              <a:t>대 재해유형 작업 전 </a:t>
            </a:r>
            <a:r>
              <a:rPr lang="ko-KR" altLang="en-US" sz="2000" b="1" kern="0" spc="-200" dirty="0" err="1" smtClean="0">
                <a:latin typeface="+mj-ea"/>
                <a:ea typeface="+mj-ea"/>
              </a:rPr>
              <a:t>안전검검표</a:t>
            </a:r>
            <a:endParaRPr lang="en-US" altLang="ko-KR" sz="2000" b="1" kern="0" spc="-200" dirty="0" smtClean="0">
              <a:latin typeface="+mj-ea"/>
              <a:ea typeface="+mj-ea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3303403" y="1063468"/>
            <a:ext cx="697954" cy="630820"/>
            <a:chOff x="1369417" y="2345306"/>
            <a:chExt cx="697954" cy="630820"/>
          </a:xfrm>
        </p:grpSpPr>
        <p:sp>
          <p:nvSpPr>
            <p:cNvPr id="17" name="타원 16"/>
            <p:cNvSpPr/>
            <p:nvPr/>
          </p:nvSpPr>
          <p:spPr>
            <a:xfrm>
              <a:off x="1420622" y="2345306"/>
              <a:ext cx="596900" cy="596900"/>
            </a:xfrm>
            <a:prstGeom prst="ellipse">
              <a:avLst/>
            </a:prstGeom>
            <a:solidFill>
              <a:srgbClr val="EC422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489291" y="2374566"/>
              <a:ext cx="46971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000" dirty="0" smtClean="0">
                  <a:solidFill>
                    <a:schemeClr val="bg1"/>
                  </a:solidFill>
                </a:rPr>
                <a:t>Part</a:t>
              </a:r>
              <a:endParaRPr lang="ko-KR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369417" y="2514461"/>
              <a:ext cx="6979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2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ko-KR" altLang="en-US" sz="24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3303403" y="1857964"/>
            <a:ext cx="697954" cy="630820"/>
            <a:chOff x="1369417" y="2345306"/>
            <a:chExt cx="697954" cy="630820"/>
          </a:xfrm>
        </p:grpSpPr>
        <p:sp>
          <p:nvSpPr>
            <p:cNvPr id="22" name="타원 21"/>
            <p:cNvSpPr/>
            <p:nvPr/>
          </p:nvSpPr>
          <p:spPr>
            <a:xfrm>
              <a:off x="1420622" y="2345306"/>
              <a:ext cx="596900" cy="596900"/>
            </a:xfrm>
            <a:prstGeom prst="ellipse">
              <a:avLst/>
            </a:prstGeom>
            <a:solidFill>
              <a:srgbClr val="AC6B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489291" y="2374566"/>
              <a:ext cx="46971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000" dirty="0" smtClean="0">
                  <a:solidFill>
                    <a:schemeClr val="bg1"/>
                  </a:solidFill>
                </a:rPr>
                <a:t>Part</a:t>
              </a:r>
              <a:endParaRPr lang="ko-KR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369417" y="2514461"/>
              <a:ext cx="6979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2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ko-KR" altLang="en-US" sz="24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3303403" y="2667440"/>
            <a:ext cx="697954" cy="630820"/>
            <a:chOff x="1369417" y="2345306"/>
            <a:chExt cx="697954" cy="630820"/>
          </a:xfrm>
        </p:grpSpPr>
        <p:sp>
          <p:nvSpPr>
            <p:cNvPr id="26" name="타원 25"/>
            <p:cNvSpPr/>
            <p:nvPr/>
          </p:nvSpPr>
          <p:spPr>
            <a:xfrm>
              <a:off x="1420622" y="2345306"/>
              <a:ext cx="596900" cy="596900"/>
            </a:xfrm>
            <a:prstGeom prst="ellipse">
              <a:avLst/>
            </a:prstGeom>
            <a:solidFill>
              <a:srgbClr val="5DAF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489291" y="2374566"/>
              <a:ext cx="46971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000" dirty="0" smtClean="0">
                  <a:solidFill>
                    <a:schemeClr val="bg1"/>
                  </a:solidFill>
                </a:rPr>
                <a:t>Part</a:t>
              </a:r>
              <a:endParaRPr lang="ko-KR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369417" y="2514461"/>
              <a:ext cx="6979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2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ko-KR" altLang="en-US" sz="24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3303403" y="3481135"/>
            <a:ext cx="697954" cy="630820"/>
            <a:chOff x="1369417" y="2345306"/>
            <a:chExt cx="697954" cy="630820"/>
          </a:xfrm>
        </p:grpSpPr>
        <p:sp>
          <p:nvSpPr>
            <p:cNvPr id="30" name="타원 29"/>
            <p:cNvSpPr/>
            <p:nvPr/>
          </p:nvSpPr>
          <p:spPr>
            <a:xfrm>
              <a:off x="1420622" y="2345306"/>
              <a:ext cx="596900" cy="596900"/>
            </a:xfrm>
            <a:prstGeom prst="ellipse">
              <a:avLst/>
            </a:prstGeom>
            <a:solidFill>
              <a:srgbClr val="206E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489291" y="2374566"/>
              <a:ext cx="46971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000" dirty="0" smtClean="0">
                  <a:solidFill>
                    <a:schemeClr val="bg1"/>
                  </a:solidFill>
                </a:rPr>
                <a:t>Part</a:t>
              </a:r>
              <a:endParaRPr lang="ko-KR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369417" y="2514461"/>
              <a:ext cx="6979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2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ko-KR" altLang="en-US" sz="24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3303403" y="5880842"/>
            <a:ext cx="697954" cy="596900"/>
            <a:chOff x="1369417" y="2345306"/>
            <a:chExt cx="697954" cy="596900"/>
          </a:xfrm>
        </p:grpSpPr>
        <p:sp>
          <p:nvSpPr>
            <p:cNvPr id="37" name="타원 36"/>
            <p:cNvSpPr/>
            <p:nvPr/>
          </p:nvSpPr>
          <p:spPr>
            <a:xfrm>
              <a:off x="1420622" y="2345306"/>
              <a:ext cx="596900" cy="596900"/>
            </a:xfrm>
            <a:prstGeom prst="ellipse">
              <a:avLst/>
            </a:prstGeom>
            <a:solidFill>
              <a:srgbClr val="9A9A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369417" y="2485201"/>
              <a:ext cx="6979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ko-KR" altLang="en-US" sz="1600" dirty="0" smtClean="0">
                  <a:solidFill>
                    <a:schemeClr val="bg1"/>
                  </a:solidFill>
                  <a:latin typeface="Adobe 고딕 Std B" pitchFamily="34" charset="-127"/>
                  <a:ea typeface="Adobe 고딕 Std B" pitchFamily="34" charset="-127"/>
                </a:rPr>
                <a:t>부록</a:t>
              </a:r>
              <a:endParaRPr lang="ko-KR" altLang="en-US" sz="1600" dirty="0">
                <a:solidFill>
                  <a:schemeClr val="bg1"/>
                </a:solidFill>
                <a:latin typeface="Adobe 고딕 Std B" pitchFamily="34" charset="-127"/>
                <a:ea typeface="Adobe 고딕 Std B" pitchFamily="34" charset="-127"/>
              </a:endParaRPr>
            </a:p>
          </p:txBody>
        </p:sp>
      </p:grpSp>
      <p:grpSp>
        <p:nvGrpSpPr>
          <p:cNvPr id="39" name="그룹 38"/>
          <p:cNvGrpSpPr/>
          <p:nvPr/>
        </p:nvGrpSpPr>
        <p:grpSpPr>
          <a:xfrm>
            <a:off x="3303403" y="4279910"/>
            <a:ext cx="697954" cy="630820"/>
            <a:chOff x="1369417" y="2345306"/>
            <a:chExt cx="697954" cy="630820"/>
          </a:xfrm>
        </p:grpSpPr>
        <p:sp>
          <p:nvSpPr>
            <p:cNvPr id="40" name="타원 39"/>
            <p:cNvSpPr/>
            <p:nvPr/>
          </p:nvSpPr>
          <p:spPr>
            <a:xfrm>
              <a:off x="1420622" y="2345306"/>
              <a:ext cx="596900" cy="596900"/>
            </a:xfrm>
            <a:prstGeom prst="ellipse">
              <a:avLst/>
            </a:prstGeom>
            <a:solidFill>
              <a:srgbClr val="C141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489291" y="2374566"/>
              <a:ext cx="46971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000" dirty="0" smtClean="0">
                  <a:solidFill>
                    <a:schemeClr val="bg1"/>
                  </a:solidFill>
                </a:rPr>
                <a:t>Part</a:t>
              </a:r>
              <a:endParaRPr lang="ko-KR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369417" y="2514461"/>
              <a:ext cx="6979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2400" b="1" dirty="0" smtClean="0">
                  <a:solidFill>
                    <a:schemeClr val="bg1"/>
                  </a:solidFill>
                  <a:latin typeface="+mj-ea"/>
                  <a:ea typeface="+mj-ea"/>
                </a:rPr>
                <a:t>05</a:t>
              </a:r>
              <a:endParaRPr lang="ko-KR" altLang="en-US" sz="2400" b="1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3303403" y="5074315"/>
            <a:ext cx="697954" cy="630820"/>
            <a:chOff x="1369417" y="2345306"/>
            <a:chExt cx="697954" cy="630820"/>
          </a:xfrm>
        </p:grpSpPr>
        <p:sp>
          <p:nvSpPr>
            <p:cNvPr id="34" name="타원 33"/>
            <p:cNvSpPr/>
            <p:nvPr/>
          </p:nvSpPr>
          <p:spPr>
            <a:xfrm>
              <a:off x="1420622" y="2345306"/>
              <a:ext cx="596900" cy="596900"/>
            </a:xfrm>
            <a:prstGeom prst="ellipse">
              <a:avLst/>
            </a:prstGeom>
            <a:solidFill>
              <a:srgbClr val="60AC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489291" y="2374566"/>
              <a:ext cx="46971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000" dirty="0" smtClean="0">
                  <a:solidFill>
                    <a:schemeClr val="bg1"/>
                  </a:solidFill>
                </a:rPr>
                <a:t>Part</a:t>
              </a:r>
              <a:endParaRPr lang="ko-KR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369417" y="2514461"/>
              <a:ext cx="6979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2400" b="1" dirty="0" smtClean="0">
                  <a:solidFill>
                    <a:schemeClr val="bg1"/>
                  </a:solidFill>
                  <a:latin typeface="+mn-ea"/>
                </a:rPr>
                <a:t>06</a:t>
              </a:r>
              <a:endParaRPr lang="ko-KR" altLang="en-US" sz="2400" b="1" dirty="0">
                <a:solidFill>
                  <a:schemeClr val="bg1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934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21"/>
          <p:cNvSpPr>
            <a:spLocks noGrp="1"/>
          </p:cNvSpPr>
          <p:nvPr>
            <p:ph type="ctrTitle"/>
          </p:nvPr>
        </p:nvSpPr>
        <p:spPr>
          <a:xfrm>
            <a:off x="875995" y="1315428"/>
            <a:ext cx="1662380" cy="1470025"/>
          </a:xfrm>
        </p:spPr>
        <p:txBody>
          <a:bodyPr>
            <a:normAutofit/>
          </a:bodyPr>
          <a:lstStyle/>
          <a:p>
            <a:r>
              <a:rPr lang="en-US" altLang="ko-KR" sz="7200" b="1" spc="-300" dirty="0" smtClean="0">
                <a:solidFill>
                  <a:srgbClr val="EC4220"/>
                </a:solidFill>
                <a:latin typeface="+mj-ea"/>
              </a:rPr>
              <a:t>01</a:t>
            </a:r>
            <a:endParaRPr lang="ko-KR" altLang="en-US" sz="7200" b="1" spc="-300" dirty="0">
              <a:solidFill>
                <a:srgbClr val="EC4220"/>
              </a:solidFill>
              <a:latin typeface="+mj-ea"/>
            </a:endParaRPr>
          </a:p>
        </p:txBody>
      </p:sp>
      <p:sp>
        <p:nvSpPr>
          <p:cNvPr id="23" name="부제목 22"/>
          <p:cNvSpPr>
            <a:spLocks noGrp="1"/>
          </p:cNvSpPr>
          <p:nvPr>
            <p:ph type="subTitle" idx="1"/>
          </p:nvPr>
        </p:nvSpPr>
        <p:spPr>
          <a:xfrm>
            <a:off x="2816352" y="2785453"/>
            <a:ext cx="5244998" cy="3512934"/>
          </a:xfrm>
        </p:spPr>
        <p:txBody>
          <a:bodyPr>
            <a:normAutofit/>
          </a:bodyPr>
          <a:lstStyle/>
          <a:p>
            <a:pPr algn="l"/>
            <a:r>
              <a:rPr lang="ko-KR" altLang="en-US" sz="40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소화기구의 구분</a:t>
            </a:r>
            <a:endParaRPr lang="en-US" altLang="ko-KR" sz="4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algn="l"/>
            <a:endParaRPr lang="en-US" altLang="ko-KR" sz="40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indent="-742950" algn="l">
              <a:buAutoNum type="arabicPeriod"/>
            </a:pPr>
            <a:r>
              <a:rPr lang="ko-KR" altLang="en-US" sz="2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소화기구의 종류</a:t>
            </a:r>
            <a:r>
              <a:rPr lang="en-US" altLang="ko-KR" sz="2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	 </a:t>
            </a:r>
          </a:p>
          <a:p>
            <a:pPr marL="742950" indent="-742950" algn="l">
              <a:buAutoNum type="arabicPeriod"/>
            </a:pPr>
            <a:r>
              <a:rPr lang="ko-KR" altLang="en-US" sz="2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화재의 종류 및 소화방법</a:t>
            </a:r>
            <a:endParaRPr lang="en-US" altLang="ko-KR" sz="22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indent="-742950" algn="l">
              <a:buAutoNum type="arabicPeriod"/>
            </a:pPr>
            <a:r>
              <a:rPr lang="ko-KR" altLang="en-US" sz="2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소화기구 능력단위</a:t>
            </a:r>
            <a:endParaRPr lang="en-US" altLang="ko-KR" sz="2200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indent="-742950" algn="l">
              <a:buAutoNum type="arabicPeriod"/>
            </a:pPr>
            <a:r>
              <a:rPr lang="ko-KR" altLang="en-US" sz="2200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소화약제</a:t>
            </a:r>
            <a:endParaRPr lang="ko-KR" altLang="en-US" sz="22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66775" y="1221577"/>
            <a:ext cx="107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288000"/>
            <a:r>
              <a:rPr lang="en-US" altLang="ko-KR" b="1" dirty="0" smtClean="0">
                <a:latin typeface="+mj-ea"/>
                <a:ea typeface="+mj-ea"/>
              </a:rPr>
              <a:t>Part</a:t>
            </a:r>
            <a:endParaRPr lang="ko-KR" altLang="en-US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63432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4"/>
          <p:cNvSpPr txBox="1"/>
          <p:nvPr/>
        </p:nvSpPr>
        <p:spPr>
          <a:xfrm>
            <a:off x="519380" y="1433779"/>
            <a:ext cx="4550054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algn="just">
              <a:lnSpc>
                <a:spcPct val="150000"/>
              </a:lnSpc>
            </a:pPr>
            <a:r>
              <a:rPr lang="ko-KR" altLang="en-US" sz="1400" b="1" spc="-100" dirty="0" smtClean="0">
                <a:latin typeface="+mn-ea"/>
              </a:rPr>
              <a:t>소화기구란 소방대상물의 방호공간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장치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설비 등에서 화재가 발생할 경우 초기에 화재를 진압할 수 있는 가장 간편한 기구로서 물 또는 소화약제를 이용하여 사람이 직접 조작하거나 자동으로 약제를 방출할 수 있는 것을 말한다</a:t>
            </a:r>
            <a:r>
              <a:rPr lang="en-US" altLang="ko-KR" sz="1400" b="1" spc="-100" dirty="0" smtClean="0">
                <a:latin typeface="+mn-ea"/>
              </a:rPr>
              <a:t>.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4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소화기구의 구분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36477" y="3364032"/>
            <a:ext cx="2384635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01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소화기구의 종류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5691" y="1472136"/>
            <a:ext cx="3291084" cy="125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5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636477" y="3978724"/>
          <a:ext cx="7890298" cy="227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7302"/>
                <a:gridCol w="3374597"/>
                <a:gridCol w="3718399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분류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정의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종류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소화기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소화약제를 압력에 따라 방사하는 기구로서   사람이 수동으로 조작하는 소형소화기와 대형소화기를 말한다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.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물 소화기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산알칼리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소화기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강화액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소화기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          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포 소화기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CO2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소화기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할론 소화기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분말 소화기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간이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소화용구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수동식 및 자동식 소화기 이외의 것으로 소화 약제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물 제외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가 충전되어 소화용으로 사용하는 소화기구를 말한다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.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투척용 간이소화용구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에어로졸식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소화용구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팽창질석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및 팽창진주암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삽을 상비한 마른 모래 등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자동확산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소화기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화재 시 화염이나 열에 따라 소화약제를 확산 시켜 국소적으로 소화하는 소화장치를 말한다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.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자동확산소화장치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78623" y="2898150"/>
            <a:ext cx="1302107" cy="1001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그룹 15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7" name="TextBox 16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8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37728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소화기구의 구분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70771" y="1397203"/>
            <a:ext cx="3391655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01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화재의 종류 및 소화방법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6807" y="1792225"/>
            <a:ext cx="7987347" cy="321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200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화재의 종류 및 적용 소화제</a:t>
            </a:r>
            <a:endParaRPr lang="en-US" altLang="ko-KR" sz="1600" b="1" spc="-100" dirty="0">
              <a:solidFill>
                <a:srgbClr val="ED8500"/>
              </a:solidFill>
              <a:latin typeface="+mn-ea"/>
            </a:endParaRPr>
          </a:p>
        </p:txBody>
      </p:sp>
      <p:graphicFrame>
        <p:nvGraphicFramePr>
          <p:cNvPr id="11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636477" y="2194560"/>
          <a:ext cx="7890300" cy="236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2672"/>
                <a:gridCol w="1776907"/>
                <a:gridCol w="1776907"/>
                <a:gridCol w="1776907"/>
                <a:gridCol w="1776907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분류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A</a:t>
                      </a: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B</a:t>
                      </a: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C</a:t>
                      </a: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D</a:t>
                      </a: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b="1" spc="-100" dirty="0" smtClean="0">
                          <a:latin typeface="+mj-ea"/>
                          <a:ea typeface="+mj-ea"/>
                        </a:rPr>
                        <a:t>명칭</a:t>
                      </a:r>
                      <a:endParaRPr lang="ko-KR" altLang="en-US" sz="1200" b="1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일반화재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유류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가스화재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전기화재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금속화재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b="1" spc="-100" dirty="0" smtClean="0">
                          <a:latin typeface="+mj-ea"/>
                          <a:ea typeface="+mj-ea"/>
                        </a:rPr>
                        <a:t>가연물</a:t>
                      </a:r>
                      <a:endParaRPr lang="ko-KR" altLang="en-US" sz="1200" b="1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목재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종이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섬유 등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유류  및 가스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전기기계기구  등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Mg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분말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Al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분말 등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b="1" spc="-100" dirty="0" smtClean="0">
                          <a:latin typeface="+mj-ea"/>
                          <a:ea typeface="+mj-ea"/>
                        </a:rPr>
                        <a:t>소화효과</a:t>
                      </a:r>
                      <a:endParaRPr lang="ko-KR" altLang="en-US" sz="1200" b="1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냉각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질식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질식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냉각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질식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b="1" spc="-100" dirty="0" smtClean="0">
                          <a:latin typeface="+mj-ea"/>
                          <a:ea typeface="+mj-ea"/>
                        </a:rPr>
                        <a:t>적용 </a:t>
                      </a:r>
                      <a:endParaRPr lang="en-US" altLang="ko-KR" sz="1200" b="1" spc="-100" dirty="0" smtClean="0">
                        <a:latin typeface="+mj-ea"/>
                        <a:ea typeface="+mj-ea"/>
                      </a:endParaRPr>
                    </a:p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b="1" spc="-100" dirty="0" smtClean="0">
                          <a:latin typeface="+mj-ea"/>
                          <a:ea typeface="+mj-ea"/>
                        </a:rPr>
                        <a:t>소화제</a:t>
                      </a:r>
                      <a:endParaRPr lang="ko-KR" altLang="en-US" sz="1200" b="1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물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산알칼리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소화기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강화액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소화기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포말 소화기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CO₂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소화기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분말 소화기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할론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1211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할론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1301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CO₂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소화기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분말 소화기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할론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1211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할론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1301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마른 모래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팽창질석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Rounded Rectangle 14"/>
          <p:cNvSpPr/>
          <p:nvPr/>
        </p:nvSpPr>
        <p:spPr>
          <a:xfrm>
            <a:off x="636477" y="4625042"/>
            <a:ext cx="7890300" cy="1581733"/>
          </a:xfrm>
          <a:prstGeom prst="roundRect">
            <a:avLst>
              <a:gd name="adj" fmla="val 3203"/>
            </a:avLst>
          </a:prstGeom>
          <a:noFill/>
          <a:ln w="57150" cap="rnd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화재는 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KS B 6259 : 2007(</a:t>
            </a: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화재 분류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에서 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종류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(A</a:t>
            </a: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급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, B</a:t>
            </a: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급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, C</a:t>
            </a: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급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, D</a:t>
            </a: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급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로 분류한다</a:t>
            </a:r>
            <a:r>
              <a:rPr lang="en-US" altLang="ko-KR" sz="1400" b="1" spc="-100" dirty="0" smtClean="0">
                <a:solidFill>
                  <a:schemeClr val="tx1"/>
                </a:solidFill>
                <a:latin typeface="+mj-ea"/>
                <a:ea typeface="+mj-ea"/>
              </a:rPr>
              <a:t>.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Mangal"/>
              </a:rPr>
              <a:t>•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보통 잔재의 작열에 의해 발생하는 연소에서 유기성질의 고체물질을 포함한 화재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Mangal"/>
              </a:rPr>
              <a:t>•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B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액체 또는 액화할 수 있는 고체를 포함한 화재 및 가연성 가스 화재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Mangal"/>
              </a:rPr>
              <a:t>•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C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통전 중인 전기설비를 포함한 화재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  <a:cs typeface="Mangal"/>
              </a:rPr>
              <a:t>•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D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금속을 포함한 화재</a:t>
            </a:r>
            <a:endParaRPr lang="en-US" altLang="ko-KR" sz="1300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소화기구의 구분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36" y="1426478"/>
            <a:ext cx="1554025" cy="40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9030" y="1983740"/>
            <a:ext cx="7245538" cy="73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56807" y="2988292"/>
            <a:ext cx="7987347" cy="6617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200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400" b="1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국내기준</a:t>
            </a:r>
            <a:endParaRPr lang="en-US" altLang="ko-KR" sz="1400" b="1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 </a:t>
            </a:r>
            <a:r>
              <a:rPr lang="ko-KR" altLang="en-US" sz="1300" spc="-150" dirty="0" smtClean="0">
                <a:latin typeface="+mn-ea"/>
              </a:rPr>
              <a:t>소화기의 화재 적응성에 대한 화재구분은 국내의 경우 </a:t>
            </a:r>
            <a:r>
              <a:rPr lang="en-US" altLang="ko-KR" sz="1300" spc="-150" dirty="0" smtClean="0">
                <a:latin typeface="+mn-ea"/>
              </a:rPr>
              <a:t>A</a:t>
            </a:r>
            <a:r>
              <a:rPr lang="ko-KR" altLang="en-US" sz="1300" spc="-150" dirty="0" smtClean="0">
                <a:latin typeface="+mn-ea"/>
              </a:rPr>
              <a:t>급</a:t>
            </a:r>
            <a:r>
              <a:rPr lang="en-US" altLang="ko-KR" sz="1300" spc="-150" dirty="0" smtClean="0">
                <a:latin typeface="+mn-ea"/>
              </a:rPr>
              <a:t>(</a:t>
            </a:r>
            <a:r>
              <a:rPr lang="ko-KR" altLang="en-US" sz="1300" spc="-150" dirty="0" smtClean="0">
                <a:latin typeface="+mn-ea"/>
              </a:rPr>
              <a:t>보통화재</a:t>
            </a:r>
            <a:r>
              <a:rPr lang="en-US" altLang="ko-KR" sz="1300" spc="-150" dirty="0" smtClean="0">
                <a:latin typeface="+mn-ea"/>
              </a:rPr>
              <a:t>), B</a:t>
            </a:r>
            <a:r>
              <a:rPr lang="ko-KR" altLang="en-US" sz="1300" spc="-150" dirty="0" smtClean="0">
                <a:latin typeface="+mn-ea"/>
              </a:rPr>
              <a:t>급</a:t>
            </a:r>
            <a:r>
              <a:rPr lang="en-US" altLang="ko-KR" sz="1300" spc="-150" dirty="0" smtClean="0">
                <a:latin typeface="+mn-ea"/>
              </a:rPr>
              <a:t>(</a:t>
            </a:r>
            <a:r>
              <a:rPr lang="ko-KR" altLang="en-US" sz="1300" spc="-150" dirty="0" smtClean="0">
                <a:latin typeface="+mn-ea"/>
              </a:rPr>
              <a:t>유류화재</a:t>
            </a:r>
            <a:r>
              <a:rPr lang="en-US" altLang="ko-KR" sz="1300" spc="-150" dirty="0" smtClean="0">
                <a:latin typeface="+mn-ea"/>
              </a:rPr>
              <a:t>), C</a:t>
            </a:r>
            <a:r>
              <a:rPr lang="ko-KR" altLang="en-US" sz="1300" spc="-150" dirty="0" smtClean="0">
                <a:latin typeface="+mn-ea"/>
              </a:rPr>
              <a:t>급</a:t>
            </a:r>
            <a:r>
              <a:rPr lang="en-US" altLang="ko-KR" sz="1300" spc="-150" dirty="0" smtClean="0">
                <a:latin typeface="+mn-ea"/>
              </a:rPr>
              <a:t>(</a:t>
            </a:r>
            <a:r>
              <a:rPr lang="ko-KR" altLang="en-US" sz="1300" spc="-150" dirty="0" smtClean="0">
                <a:latin typeface="+mn-ea"/>
              </a:rPr>
              <a:t>전기화재</a:t>
            </a:r>
            <a:r>
              <a:rPr lang="en-US" altLang="ko-KR" sz="1300" spc="-150" dirty="0" smtClean="0">
                <a:latin typeface="+mn-ea"/>
              </a:rPr>
              <a:t>) </a:t>
            </a:r>
            <a:r>
              <a:rPr lang="ko-KR" altLang="en-US" sz="1300" spc="-150" dirty="0" smtClean="0">
                <a:latin typeface="+mn-ea"/>
              </a:rPr>
              <a:t>화재로 분류하고 있다</a:t>
            </a:r>
            <a:r>
              <a:rPr lang="en-US" altLang="ko-KR" sz="1300" spc="-150" dirty="0" smtClean="0">
                <a:latin typeface="+mn-ea"/>
              </a:rPr>
              <a:t>.</a:t>
            </a:r>
            <a:endParaRPr lang="en-US" altLang="ko-KR" sz="1300" spc="-150" dirty="0">
              <a:solidFill>
                <a:srgbClr val="ED8500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6807" y="3825850"/>
            <a:ext cx="7987347" cy="2400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200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en-US" altLang="ko-KR" sz="1400" b="1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NFPA </a:t>
            </a:r>
            <a:r>
              <a:rPr lang="ko-KR" altLang="en-US" sz="1400" b="1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화재분류</a:t>
            </a:r>
            <a:r>
              <a:rPr lang="en-US" altLang="ko-KR" sz="1400" b="1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(NFPA 10)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200" spc="-100" dirty="0" smtClean="0">
                <a:latin typeface="+mn-ea"/>
              </a:rPr>
              <a:t>    </a:t>
            </a:r>
            <a:r>
              <a:rPr lang="ko-KR" altLang="en-US" sz="1300" spc="-100" dirty="0" smtClean="0">
                <a:latin typeface="+mn-ea"/>
              </a:rPr>
              <a:t>가</a:t>
            </a:r>
            <a:r>
              <a:rPr lang="en-US" altLang="ko-KR" sz="1300" spc="-100" dirty="0" smtClean="0">
                <a:latin typeface="+mn-ea"/>
              </a:rPr>
              <a:t>.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A</a:t>
            </a:r>
            <a:r>
              <a:rPr lang="ko-KR" altLang="en-US" sz="1300" b="1" spc="-100" dirty="0" smtClean="0">
                <a:latin typeface="+mn-ea"/>
              </a:rPr>
              <a:t>급 화재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나무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헝겊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종이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고무플라스틱 등과 같은 일반적인 가연성 물질에서 발생하는 화재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spc="-100" dirty="0" smtClean="0">
                <a:latin typeface="+mn-ea"/>
              </a:rPr>
              <a:t>    나</a:t>
            </a:r>
            <a:r>
              <a:rPr lang="en-US" altLang="ko-KR" sz="1300" spc="-100" dirty="0" smtClean="0">
                <a:latin typeface="+mn-ea"/>
              </a:rPr>
              <a:t>.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B</a:t>
            </a:r>
            <a:r>
              <a:rPr lang="ko-KR" altLang="en-US" sz="1300" b="1" spc="-100" dirty="0" smtClean="0">
                <a:latin typeface="+mn-ea"/>
              </a:rPr>
              <a:t>급 화재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인화성 액체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가연성 액체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유지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smtClean="0">
                <a:latin typeface="+mn-ea"/>
              </a:rPr>
              <a:t>油脂</a:t>
            </a:r>
            <a:r>
              <a:rPr lang="en-US" altLang="ko-KR" sz="1300" spc="-100" dirty="0" smtClean="0">
                <a:latin typeface="+mn-ea"/>
              </a:rPr>
              <a:t>), </a:t>
            </a:r>
            <a:r>
              <a:rPr lang="ko-KR" altLang="en-US" sz="1300" spc="-100" dirty="0" smtClean="0">
                <a:latin typeface="+mn-ea"/>
              </a:rPr>
              <a:t>타르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유성도료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err="1" smtClean="0">
                <a:latin typeface="+mn-ea"/>
              </a:rPr>
              <a:t>솔벤트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err="1" smtClean="0">
                <a:latin typeface="+mn-ea"/>
              </a:rPr>
              <a:t>래커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알코올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가연성 가스 등에서 </a:t>
            </a:r>
            <a:endParaRPr lang="en-US" altLang="ko-KR" sz="1300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spc="-100" dirty="0" smtClean="0">
                <a:latin typeface="+mn-ea"/>
              </a:rPr>
              <a:t>                        </a:t>
            </a:r>
            <a:r>
              <a:rPr lang="ko-KR" altLang="en-US" sz="1300" spc="-100" dirty="0" smtClean="0">
                <a:latin typeface="+mn-ea"/>
              </a:rPr>
              <a:t> 발생하는 화재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spc="-100" dirty="0" smtClean="0">
                <a:latin typeface="+mn-ea"/>
              </a:rPr>
              <a:t>    다</a:t>
            </a:r>
            <a:r>
              <a:rPr lang="en-US" altLang="ko-KR" sz="1300" spc="-100" dirty="0" smtClean="0">
                <a:latin typeface="+mn-ea"/>
              </a:rPr>
              <a:t>.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C</a:t>
            </a:r>
            <a:r>
              <a:rPr lang="ko-KR" altLang="en-US" sz="1300" b="1" spc="-100" dirty="0" smtClean="0">
                <a:latin typeface="+mn-ea"/>
              </a:rPr>
              <a:t>급 화재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통전 중인 전기기기와 관련된 화재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spc="-100" dirty="0" smtClean="0">
                <a:latin typeface="+mn-ea"/>
              </a:rPr>
              <a:t>    라</a:t>
            </a:r>
            <a:r>
              <a:rPr lang="en-US" altLang="ko-KR" sz="1300" spc="-100" dirty="0" smtClean="0">
                <a:latin typeface="+mn-ea"/>
              </a:rPr>
              <a:t>.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D</a:t>
            </a:r>
            <a:r>
              <a:rPr lang="ko-KR" altLang="en-US" sz="1300" b="1" spc="-100" dirty="0" smtClean="0">
                <a:latin typeface="+mn-ea"/>
              </a:rPr>
              <a:t>급 화재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마그네슘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티타늄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지르코늄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나트륨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err="1" smtClean="0">
                <a:latin typeface="+mn-ea"/>
              </a:rPr>
              <a:t>리튬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칼륨 등과 같은 가연성 금속에서 발생하는 화재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spc="-100" dirty="0" smtClean="0">
                <a:latin typeface="+mn-ea"/>
              </a:rPr>
              <a:t>    마</a:t>
            </a:r>
            <a:r>
              <a:rPr lang="en-US" altLang="ko-KR" sz="1300" spc="-100" dirty="0" smtClean="0">
                <a:latin typeface="+mn-ea"/>
              </a:rPr>
              <a:t>.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K</a:t>
            </a:r>
            <a:r>
              <a:rPr lang="ko-KR" altLang="en-US" sz="1300" b="1" spc="-100" dirty="0" smtClean="0">
                <a:latin typeface="+mn-ea"/>
              </a:rPr>
              <a:t>급 화재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가연성 조리재료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smtClean="0">
                <a:latin typeface="+mn-ea"/>
              </a:rPr>
              <a:t>식물성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동물성 기름이나 지방</a:t>
            </a:r>
            <a:r>
              <a:rPr lang="en-US" altLang="ko-KR" sz="1300" spc="-100" dirty="0" smtClean="0">
                <a:latin typeface="+mn-ea"/>
              </a:rPr>
              <a:t>)</a:t>
            </a:r>
            <a:r>
              <a:rPr lang="ko-KR" altLang="en-US" sz="1300" spc="-100" dirty="0" smtClean="0">
                <a:latin typeface="+mn-ea"/>
              </a:rPr>
              <a:t>를 포함한 조리기구</a:t>
            </a:r>
            <a:endParaRPr lang="en-US" altLang="ko-KR" sz="1300" spc="-100" dirty="0">
              <a:solidFill>
                <a:srgbClr val="ED8500"/>
              </a:solidFill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소화기구의 구분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56807" y="1609344"/>
            <a:ext cx="7987347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200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소화방법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 </a:t>
            </a:r>
            <a:r>
              <a:rPr lang="ko-KR" altLang="en-US" sz="1300" spc="-100" dirty="0" smtClean="0">
                <a:latin typeface="+mn-ea"/>
              </a:rPr>
              <a:t>소화의 원리는 연소의 반대 개념으로 다음과 같이 연소의 </a:t>
            </a:r>
            <a:r>
              <a:rPr lang="en-US" altLang="ko-KR" sz="1300" spc="-100" dirty="0" smtClean="0">
                <a:latin typeface="+mn-ea"/>
              </a:rPr>
              <a:t>4</a:t>
            </a:r>
            <a:r>
              <a:rPr lang="ko-KR" altLang="en-US" sz="1300" spc="-100" dirty="0" smtClean="0">
                <a:latin typeface="+mn-ea"/>
              </a:rPr>
              <a:t>요소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smtClean="0">
                <a:latin typeface="+mn-ea"/>
              </a:rPr>
              <a:t>가연물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산소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err="1" smtClean="0">
                <a:latin typeface="+mn-ea"/>
              </a:rPr>
              <a:t>점화원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연쇄반응</a:t>
            </a:r>
            <a:r>
              <a:rPr lang="en-US" altLang="ko-KR" sz="1300" spc="-100" dirty="0" smtClean="0">
                <a:latin typeface="+mn-ea"/>
              </a:rPr>
              <a:t>)</a:t>
            </a:r>
            <a:r>
              <a:rPr lang="ko-KR" altLang="en-US" sz="1300" spc="-100" dirty="0" smtClean="0">
                <a:latin typeface="+mn-ea"/>
              </a:rPr>
              <a:t>를 제거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차단하는</a:t>
            </a:r>
            <a:endParaRPr lang="en-US" altLang="ko-KR" sz="1300" spc="-100" dirty="0" smtClean="0">
              <a:latin typeface="+mn-ea"/>
            </a:endParaRPr>
          </a:p>
          <a:p>
            <a:pPr marL="72000" algn="just">
              <a:spcAft>
                <a:spcPts val="300"/>
              </a:spcAft>
            </a:pPr>
            <a:r>
              <a:rPr lang="en-US" altLang="ko-KR" sz="1300" spc="-100" dirty="0" smtClean="0">
                <a:latin typeface="+mn-ea"/>
              </a:rPr>
              <a:t>   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ko-KR" altLang="en-US" sz="1300" spc="-100" dirty="0" smtClean="0">
                <a:latin typeface="+mn-ea"/>
              </a:rPr>
              <a:t>방법이 있다</a:t>
            </a:r>
            <a:r>
              <a:rPr lang="en-US" altLang="ko-KR" sz="1300" spc="-100" dirty="0" smtClean="0">
                <a:latin typeface="+mn-ea"/>
              </a:rPr>
              <a:t>.</a:t>
            </a:r>
            <a:endParaRPr lang="en-US" altLang="ko-KR" sz="1300" spc="-100" dirty="0">
              <a:solidFill>
                <a:srgbClr val="ED8500"/>
              </a:solidFill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08879" y="2765514"/>
            <a:ext cx="772813" cy="720741"/>
            <a:chOff x="476788" y="2757830"/>
            <a:chExt cx="772813" cy="720741"/>
          </a:xfrm>
        </p:grpSpPr>
        <p:sp>
          <p:nvSpPr>
            <p:cNvPr id="11" name="타원 10"/>
            <p:cNvSpPr/>
            <p:nvPr/>
          </p:nvSpPr>
          <p:spPr>
            <a:xfrm>
              <a:off x="522843" y="2757830"/>
              <a:ext cx="720741" cy="720741"/>
            </a:xfrm>
            <a:prstGeom prst="ellipse">
              <a:avLst/>
            </a:prstGeom>
            <a:noFill/>
            <a:ln w="28575">
              <a:solidFill>
                <a:srgbClr val="9A9A7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76788" y="2948355"/>
              <a:ext cx="772813" cy="40780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smtClean="0">
                  <a:latin typeface="+mj-ea"/>
                  <a:ea typeface="+mj-ea"/>
                </a:rPr>
                <a:t>제거</a:t>
              </a:r>
              <a:endParaRPr lang="en-US" altLang="ko-KR" sz="1200" b="1" spc="-100" dirty="0" smtClean="0">
                <a:latin typeface="+mj-ea"/>
                <a:ea typeface="+mj-ea"/>
              </a:endParaRPr>
            </a:p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smtClean="0">
                  <a:latin typeface="+mj-ea"/>
                  <a:ea typeface="+mj-ea"/>
                </a:rPr>
                <a:t>소화</a:t>
              </a:r>
              <a:endParaRPr lang="en-US" altLang="ko-KR" sz="1200" b="1" spc="-100" dirty="0" smtClean="0">
                <a:latin typeface="+mj-ea"/>
                <a:ea typeface="+mj-ea"/>
              </a:endParaRPr>
            </a:p>
          </p:txBody>
        </p:sp>
      </p:grpSp>
      <p:sp>
        <p:nvSpPr>
          <p:cNvPr id="13" name="Rounded Rectangle 14"/>
          <p:cNvSpPr/>
          <p:nvPr/>
        </p:nvSpPr>
        <p:spPr>
          <a:xfrm>
            <a:off x="1528241" y="3010429"/>
            <a:ext cx="7015913" cy="287447"/>
          </a:xfrm>
          <a:prstGeom prst="roundRect">
            <a:avLst>
              <a:gd name="adj" fmla="val 3203"/>
            </a:avLst>
          </a:prstGeom>
          <a:solidFill>
            <a:schemeClr val="bg2"/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가연물의 공급을 중단하여 소화하는 방법</a:t>
            </a:r>
            <a:endParaRPr lang="en-US" altLang="ko-KR" sz="1400" b="1" spc="-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14730" y="3632218"/>
            <a:ext cx="772813" cy="720741"/>
            <a:chOff x="476788" y="2757830"/>
            <a:chExt cx="772813" cy="720741"/>
          </a:xfrm>
        </p:grpSpPr>
        <p:sp>
          <p:nvSpPr>
            <p:cNvPr id="15" name="타원 14"/>
            <p:cNvSpPr/>
            <p:nvPr/>
          </p:nvSpPr>
          <p:spPr>
            <a:xfrm>
              <a:off x="522843" y="2757830"/>
              <a:ext cx="720741" cy="720741"/>
            </a:xfrm>
            <a:prstGeom prst="ellipse">
              <a:avLst/>
            </a:prstGeom>
            <a:noFill/>
            <a:ln w="28575">
              <a:solidFill>
                <a:srgbClr val="FFBF1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6788" y="2948355"/>
              <a:ext cx="772813" cy="40780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smtClean="0">
                  <a:latin typeface="+mj-ea"/>
                  <a:ea typeface="+mj-ea"/>
                </a:rPr>
                <a:t>질식</a:t>
              </a:r>
              <a:endParaRPr lang="en-US" altLang="ko-KR" sz="1200" b="1" spc="-100" dirty="0" smtClean="0">
                <a:latin typeface="+mj-ea"/>
                <a:ea typeface="+mj-ea"/>
              </a:endParaRPr>
            </a:p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smtClean="0">
                  <a:latin typeface="+mj-ea"/>
                  <a:ea typeface="+mj-ea"/>
                </a:rPr>
                <a:t>소화</a:t>
              </a:r>
              <a:endParaRPr lang="en-US" altLang="ko-KR" sz="1200" b="1" spc="-100" dirty="0" smtClean="0">
                <a:latin typeface="+mj-ea"/>
                <a:ea typeface="+mj-ea"/>
              </a:endParaRPr>
            </a:p>
          </p:txBody>
        </p:sp>
      </p:grpSp>
      <p:sp>
        <p:nvSpPr>
          <p:cNvPr id="17" name="Rounded Rectangle 14"/>
          <p:cNvSpPr/>
          <p:nvPr/>
        </p:nvSpPr>
        <p:spPr>
          <a:xfrm>
            <a:off x="1534092" y="3877133"/>
            <a:ext cx="7010062" cy="287447"/>
          </a:xfrm>
          <a:prstGeom prst="roundRect">
            <a:avLst>
              <a:gd name="adj" fmla="val 3203"/>
            </a:avLst>
          </a:prstGeom>
          <a:solidFill>
            <a:schemeClr val="bg2"/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산소</a:t>
            </a:r>
            <a:r>
              <a:rPr lang="en-US" altLang="ko-KR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공기</a:t>
            </a:r>
            <a:r>
              <a:rPr lang="en-US" altLang="ko-KR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 </a:t>
            </a:r>
            <a:r>
              <a:rPr lang="ko-KR" altLang="en-US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공급을 차단하여 연소에 필요한 산소농도 이하가 되도록 소화하는 방법</a:t>
            </a:r>
            <a:endParaRPr lang="en-US" altLang="ko-KR" sz="1400" b="1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602862" y="4526074"/>
            <a:ext cx="772813" cy="720741"/>
            <a:chOff x="476788" y="2757830"/>
            <a:chExt cx="772813" cy="720741"/>
          </a:xfrm>
        </p:grpSpPr>
        <p:sp>
          <p:nvSpPr>
            <p:cNvPr id="19" name="타원 18"/>
            <p:cNvSpPr/>
            <p:nvPr/>
          </p:nvSpPr>
          <p:spPr>
            <a:xfrm>
              <a:off x="522843" y="2757830"/>
              <a:ext cx="720741" cy="720741"/>
            </a:xfrm>
            <a:prstGeom prst="ellipse">
              <a:avLst/>
            </a:prstGeom>
            <a:noFill/>
            <a:ln w="28575">
              <a:solidFill>
                <a:srgbClr val="A98163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6788" y="2948355"/>
              <a:ext cx="772813" cy="40780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smtClean="0">
                  <a:latin typeface="+mj-ea"/>
                  <a:ea typeface="+mj-ea"/>
                </a:rPr>
                <a:t>냉각</a:t>
              </a:r>
              <a:endParaRPr lang="en-US" altLang="ko-KR" sz="1200" b="1" spc="-100" dirty="0" smtClean="0">
                <a:latin typeface="+mj-ea"/>
                <a:ea typeface="+mj-ea"/>
              </a:endParaRPr>
            </a:p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smtClean="0">
                  <a:latin typeface="+mj-ea"/>
                  <a:ea typeface="+mj-ea"/>
                </a:rPr>
                <a:t>소화</a:t>
              </a:r>
              <a:endParaRPr lang="en-US" altLang="ko-KR" sz="1200" b="1" spc="-100" dirty="0" smtClean="0">
                <a:latin typeface="+mj-ea"/>
                <a:ea typeface="+mj-ea"/>
              </a:endParaRPr>
            </a:p>
          </p:txBody>
        </p:sp>
      </p:grpSp>
      <p:sp>
        <p:nvSpPr>
          <p:cNvPr id="21" name="Rounded Rectangle 14"/>
          <p:cNvSpPr/>
          <p:nvPr/>
        </p:nvSpPr>
        <p:spPr>
          <a:xfrm>
            <a:off x="1522224" y="4770989"/>
            <a:ext cx="7021930" cy="287447"/>
          </a:xfrm>
          <a:prstGeom prst="roundRect">
            <a:avLst>
              <a:gd name="adj" fmla="val 3203"/>
            </a:avLst>
          </a:prstGeom>
          <a:solidFill>
            <a:schemeClr val="bg2"/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물 등 액체의 증발 </a:t>
            </a:r>
            <a:r>
              <a:rPr lang="ko-KR" altLang="en-US" sz="1400" b="1" spc="-1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잠열을</a:t>
            </a:r>
            <a:r>
              <a:rPr lang="ko-KR" altLang="en-US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이용하여 가연물을 인화점 및 발화점 이하로 낮추어 소화하는 방법</a:t>
            </a:r>
            <a:endParaRPr lang="en-US" altLang="ko-KR" sz="1400" b="1" spc="-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614730" y="5406095"/>
            <a:ext cx="772813" cy="720741"/>
            <a:chOff x="476788" y="2757830"/>
            <a:chExt cx="772813" cy="720741"/>
          </a:xfrm>
        </p:grpSpPr>
        <p:sp>
          <p:nvSpPr>
            <p:cNvPr id="23" name="타원 22"/>
            <p:cNvSpPr/>
            <p:nvPr/>
          </p:nvSpPr>
          <p:spPr>
            <a:xfrm>
              <a:off x="522843" y="2757830"/>
              <a:ext cx="720741" cy="720741"/>
            </a:xfrm>
            <a:prstGeom prst="ellipse">
              <a:avLst/>
            </a:prstGeom>
            <a:noFill/>
            <a:ln w="28575">
              <a:solidFill>
                <a:srgbClr val="9A9A7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76788" y="2948355"/>
              <a:ext cx="772813" cy="40780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smtClean="0">
                  <a:latin typeface="+mj-ea"/>
                  <a:ea typeface="+mj-ea"/>
                </a:rPr>
                <a:t>억제</a:t>
              </a:r>
              <a:endParaRPr lang="en-US" altLang="ko-KR" sz="1200" b="1" spc="-100" dirty="0" smtClean="0">
                <a:latin typeface="+mj-ea"/>
                <a:ea typeface="+mj-ea"/>
              </a:endParaRPr>
            </a:p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smtClean="0">
                  <a:latin typeface="+mj-ea"/>
                  <a:ea typeface="+mj-ea"/>
                </a:rPr>
                <a:t>소화</a:t>
              </a:r>
              <a:endParaRPr lang="en-US" altLang="ko-KR" sz="1200" b="1" spc="-100" dirty="0" smtClean="0">
                <a:latin typeface="+mj-ea"/>
                <a:ea typeface="+mj-ea"/>
              </a:endParaRPr>
            </a:p>
          </p:txBody>
        </p:sp>
      </p:grpSp>
      <p:sp>
        <p:nvSpPr>
          <p:cNvPr id="25" name="Rounded Rectangle 14"/>
          <p:cNvSpPr/>
          <p:nvPr/>
        </p:nvSpPr>
        <p:spPr>
          <a:xfrm>
            <a:off x="1534092" y="5651010"/>
            <a:ext cx="7015913" cy="287447"/>
          </a:xfrm>
          <a:prstGeom prst="roundRect">
            <a:avLst>
              <a:gd name="adj" fmla="val 3203"/>
            </a:avLst>
          </a:prstGeom>
          <a:solidFill>
            <a:schemeClr val="bg2"/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가연물 분자가 산화됨으로 인하여 연소되는 과정을 억제하여 소화하는 방법</a:t>
            </a:r>
            <a:endParaRPr lang="en-US" altLang="ko-KR" sz="1400" b="1" spc="-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27" name="TextBox 26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28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09287" y="3438144"/>
            <a:ext cx="2437356" cy="231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03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소화기구 능력단위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462" y="1858061"/>
            <a:ext cx="7519181" cy="13080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능력단위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소화기의 능력을 표시하는 것으로는 소화능력단위가 사용되며 검정시험을 거쳐 능력단위를 인정받게 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검정시험은 </a:t>
            </a:r>
            <a:r>
              <a:rPr lang="en-US" altLang="ko-KR" sz="1300" b="1" spc="-100" dirty="0" smtClean="0">
                <a:latin typeface="+mn-ea"/>
              </a:rPr>
              <a:t>A</a:t>
            </a:r>
            <a:r>
              <a:rPr lang="ko-KR" altLang="en-US" sz="1300" b="1" spc="-100" dirty="0" smtClean="0">
                <a:latin typeface="+mn-ea"/>
              </a:rPr>
              <a:t>급 화재 소화능력시험</a:t>
            </a:r>
            <a:r>
              <a:rPr lang="en-US" altLang="ko-KR" sz="1300" b="1" spc="-100" dirty="0" smtClean="0">
                <a:latin typeface="+mn-ea"/>
              </a:rPr>
              <a:t>, B</a:t>
            </a:r>
            <a:r>
              <a:rPr lang="ko-KR" altLang="en-US" sz="1300" b="1" spc="-100" dirty="0" smtClean="0">
                <a:latin typeface="+mn-ea"/>
              </a:rPr>
              <a:t>급 화재 소화능력시험을 실시한 결과에 의해서 능력단위를 인정하는데</a:t>
            </a:r>
            <a:r>
              <a:rPr lang="en-US" altLang="ko-KR" sz="1300" b="1" spc="-100" dirty="0" smtClean="0">
                <a:latin typeface="+mn-ea"/>
              </a:rPr>
              <a:t>, C</a:t>
            </a:r>
            <a:r>
              <a:rPr lang="ko-KR" altLang="en-US" sz="1300" b="1" spc="-100" dirty="0" smtClean="0">
                <a:latin typeface="+mn-ea"/>
              </a:rPr>
              <a:t>급 화재에 대한 능력단위는 없고 방사된 약제가 전기 절연성이면 </a:t>
            </a:r>
            <a:r>
              <a:rPr lang="en-US" altLang="ko-KR" sz="1300" b="1" spc="-100" dirty="0" smtClean="0">
                <a:latin typeface="+mn-ea"/>
              </a:rPr>
              <a:t>C</a:t>
            </a:r>
            <a:r>
              <a:rPr lang="ko-KR" altLang="en-US" sz="1300" b="1" spc="-100" dirty="0" smtClean="0">
                <a:latin typeface="+mn-ea"/>
              </a:rPr>
              <a:t>급 화재에 적응되는 것으로 표시된다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5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소화기구의 구분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827463" y="3438144"/>
            <a:ext cx="5339252" cy="13080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능력단위의 표시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검정을 통하여 형식 승인된 능력단위는 아래 그림과 같이 제원과 함께 표기된다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아래의 소화기는 </a:t>
            </a:r>
            <a:r>
              <a:rPr lang="en-US" altLang="ko-KR" sz="1300" b="1" spc="-100" dirty="0" smtClean="0">
                <a:latin typeface="+mn-ea"/>
              </a:rPr>
              <a:t>A</a:t>
            </a:r>
            <a:r>
              <a:rPr lang="ko-KR" altLang="en-US" sz="1300" b="1" spc="-100" dirty="0" smtClean="0">
                <a:latin typeface="+mn-ea"/>
              </a:rPr>
              <a:t>급 화재에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단위</a:t>
            </a:r>
            <a:r>
              <a:rPr lang="en-US" altLang="ko-KR" sz="1300" b="1" spc="-100" dirty="0" smtClean="0">
                <a:latin typeface="+mn-ea"/>
              </a:rPr>
              <a:t>, B</a:t>
            </a:r>
            <a:r>
              <a:rPr lang="ko-KR" altLang="en-US" sz="1300" b="1" spc="-100" dirty="0" smtClean="0">
                <a:latin typeface="+mn-ea"/>
              </a:rPr>
              <a:t>급 화재에 </a:t>
            </a:r>
            <a:r>
              <a:rPr lang="en-US" altLang="ko-KR" sz="1300" b="1" spc="-100" dirty="0" smtClean="0">
                <a:latin typeface="+mn-ea"/>
              </a:rPr>
              <a:t>3</a:t>
            </a:r>
            <a:r>
              <a:rPr lang="ko-KR" altLang="en-US" sz="1300" b="1" spc="-100" dirty="0" smtClean="0">
                <a:latin typeface="+mn-ea"/>
              </a:rPr>
              <a:t>단위의 능력단위를 갖고 있고</a:t>
            </a:r>
            <a:r>
              <a:rPr lang="en-US" altLang="ko-KR" sz="1300" b="1" spc="-100" dirty="0" smtClean="0">
                <a:latin typeface="+mn-ea"/>
              </a:rPr>
              <a:t>, C</a:t>
            </a:r>
            <a:r>
              <a:rPr lang="ko-KR" altLang="en-US" sz="1300" b="1" spc="-100" dirty="0" smtClean="0">
                <a:latin typeface="+mn-ea"/>
              </a:rPr>
              <a:t>급 화재에는 적응성이 있다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462" y="1550822"/>
            <a:ext cx="7519181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소화기구 능력단위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소화약제 외의 것을 이용한 간이소화용구의 능력단위</a:t>
            </a:r>
            <a:r>
              <a:rPr lang="en-US" altLang="ko-KR" sz="1300" b="1" spc="-100" dirty="0" smtClean="0">
                <a:latin typeface="+mn-ea"/>
              </a:rPr>
              <a:t>(NFSC 101 </a:t>
            </a:r>
            <a:r>
              <a:rPr lang="ko-KR" altLang="en-US" sz="1300" b="1" spc="-100" dirty="0" smtClean="0">
                <a:latin typeface="+mn-ea"/>
              </a:rPr>
              <a:t>별표</a:t>
            </a:r>
            <a:r>
              <a:rPr lang="en-US" altLang="ko-KR" sz="1300" b="1" spc="-100" dirty="0" smtClean="0">
                <a:latin typeface="+mn-ea"/>
              </a:rPr>
              <a:t>2)</a:t>
            </a:r>
            <a:endParaRPr lang="en-US" altLang="ko-KR" sz="1300" b="1" spc="-150" dirty="0">
              <a:latin typeface="+mn-ea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4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소화기구의 구분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graphicFrame>
        <p:nvGraphicFramePr>
          <p:cNvPr id="10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29" y="2324024"/>
          <a:ext cx="7571231" cy="884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8299"/>
                <a:gridCol w="2838299"/>
                <a:gridCol w="1894633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간이소화용구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능력단위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마른모래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삽을 상비한 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50L </a:t>
                      </a: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이상의 것 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포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0.5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단위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08000" lvl="0" indent="-1080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팽창질석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또는 팽창진주암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삽을 상비한 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80L </a:t>
                      </a: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이상의 것 </a:t>
                      </a:r>
                      <a:r>
                        <a:rPr lang="en-US" altLang="ko-KR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200" spc="-100" dirty="0" smtClean="0">
                          <a:solidFill>
                            <a:prstClr val="black"/>
                          </a:solidFill>
                          <a:latin typeface="+mj-ea"/>
                          <a:ea typeface="+mj-ea"/>
                        </a:rPr>
                        <a:t>포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27462" y="3372305"/>
            <a:ext cx="7519181" cy="2614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특정소방대상물에 따른 능력단위 기준</a:t>
            </a:r>
            <a:r>
              <a:rPr lang="en-US" altLang="ko-KR" sz="1300" b="1" spc="-100" dirty="0" smtClean="0">
                <a:latin typeface="+mn-ea"/>
              </a:rPr>
              <a:t>(NFSC 101 </a:t>
            </a:r>
            <a:r>
              <a:rPr lang="ko-KR" altLang="en-US" sz="1300" b="1" spc="-100" dirty="0" smtClean="0">
                <a:latin typeface="+mn-ea"/>
              </a:rPr>
              <a:t>별표</a:t>
            </a:r>
            <a:r>
              <a:rPr lang="en-US" altLang="ko-KR" sz="1300" b="1" spc="-100" dirty="0" smtClean="0">
                <a:latin typeface="+mn-ea"/>
              </a:rPr>
              <a:t>3)</a:t>
            </a:r>
            <a:endParaRPr lang="en-US" altLang="ko-KR" sz="1300" b="1" spc="-150" dirty="0">
              <a:latin typeface="+mn-ea"/>
            </a:endParaRPr>
          </a:p>
        </p:txBody>
      </p:sp>
      <p:graphicFrame>
        <p:nvGraphicFramePr>
          <p:cNvPr id="12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3767326"/>
          <a:ext cx="7571232" cy="236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85616"/>
                <a:gridCol w="3785616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특정소방대상물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소화기구의 능력단위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위락시설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해당 용도의 바닥면적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30㎡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마다 능력단위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단위 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공연장ㆍ집회장ㆍ관람장ㆍ문화재ㆍ장례식장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및      의료시설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해당 용도의 바닥면적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50㎡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마다 능력단위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단위 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근린생활시설ㆍ판매시설ㆍ운수시설ㆍ숙박시설ㆍ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노유자시설ㆍ전시장ㆍ공동주택ㆍ업무시설ㆍ방송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통신시설ㆍ공장ㆍ창고시설ㆍ항공기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및 자동차 관련 시설 및 관광휴게시설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해당 용도의 바닥면적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100㎡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마다 능력단위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단위 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그 밖의 것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해당 용도의 바닥면적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200㎡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마다 능력단위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단위 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09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04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소화약제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462" y="1858061"/>
            <a:ext cx="7519181" cy="1646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일반 특성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소화약제는 현저한 독성이나 </a:t>
            </a:r>
            <a:r>
              <a:rPr lang="ko-KR" altLang="en-US" sz="1300" b="1" spc="-100" dirty="0" err="1" smtClean="0">
                <a:latin typeface="+mn-ea"/>
              </a:rPr>
              <a:t>부식성이</a:t>
            </a:r>
            <a:r>
              <a:rPr lang="ko-KR" altLang="en-US" sz="1300" b="1" spc="-100" dirty="0" smtClean="0">
                <a:latin typeface="+mn-ea"/>
              </a:rPr>
              <a:t> 없어야 하며 열과 접촉할 때 현저한 독성이나 부식성의 가스를 발생하지 아니하여야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수용액의 소화약제 및 액체상태의 소화약제는 결정의 석출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용액의 분리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부유물 또는 침전물의 발생 등의 이상이 생기지 아니하여야 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과불화옥탄술폰산을</a:t>
            </a:r>
            <a:r>
              <a:rPr lang="ko-KR" altLang="en-US" sz="1300" b="1" spc="-100" dirty="0" smtClean="0">
                <a:latin typeface="+mn-ea"/>
              </a:rPr>
              <a:t> 함유하지 않아야 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5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소화기구의 구분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827462" y="3758331"/>
            <a:ext cx="7519181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소화약제의 분류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화재의 종류와 사용 장소의 특성에 따라 선택할 수 있으며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현재 형식승인을 받은 소화약제는 다음과 같다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graphicFrame>
        <p:nvGraphicFramePr>
          <p:cNvPr id="1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4557370"/>
          <a:ext cx="7571232" cy="11905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85616"/>
                <a:gridCol w="3785616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소화약제 분류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종류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수계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산알칼리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강화액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포말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가스계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이산화탄소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할로겐화합물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분말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ABC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분말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, BC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분말형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462" y="1492302"/>
            <a:ext cx="7519181" cy="321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소화약제에 따른 소화기의 종류</a:t>
            </a:r>
            <a:endParaRPr lang="en-US" altLang="ko-KR" sz="1600" b="1" spc="-100" dirty="0" smtClean="0">
              <a:latin typeface="+mn-ea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4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01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소화기구의 구분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graphicFrame>
        <p:nvGraphicFramePr>
          <p:cNvPr id="10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091314"/>
              </p:ext>
            </p:extLst>
          </p:nvPr>
        </p:nvGraphicFramePr>
        <p:xfrm>
          <a:off x="929030" y="1960474"/>
          <a:ext cx="7571233" cy="3331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7395"/>
                <a:gridCol w="1244033"/>
                <a:gridCol w="1244033"/>
                <a:gridCol w="4125772"/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주성분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 rowSpan="5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수계 </a:t>
                      </a:r>
                      <a:endParaRPr lang="en-US" altLang="ko-KR" sz="1200" spc="-100" dirty="0" smtClean="0">
                        <a:latin typeface="+mn-ea"/>
                        <a:ea typeface="+mn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물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H₂O +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침윤제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浸潤劑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첨가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산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알칼리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제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en-US" altLang="ko-KR" sz="1200" spc="-100" dirty="0" err="1" smtClean="0">
                          <a:latin typeface="+mn-ea"/>
                          <a:ea typeface="+mn-ea"/>
                        </a:rPr>
                        <a:t>NaHCO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₃, B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제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: H₂SO₄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강화액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K₂CO₃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포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화학포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제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: </a:t>
                      </a:r>
                      <a:r>
                        <a:rPr lang="en-US" altLang="ko-KR" sz="1200" spc="-100" dirty="0" err="1" smtClean="0">
                          <a:latin typeface="+mn-ea"/>
                          <a:ea typeface="+mn-ea"/>
                        </a:rPr>
                        <a:t>NaHCO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₃, B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제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: Al2(SO₄)₃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기계포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AFFF(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수성막포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), FFFP(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막형성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불화단백포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rowSpan="3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가스계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altLang="ko-KR" sz="1200" spc="-100" dirty="0" smtClean="0">
                        <a:latin typeface="+mn-ea"/>
                        <a:ea typeface="+mn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CO₂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CO₂ 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할론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err="1" smtClean="0">
                          <a:latin typeface="+mn-ea"/>
                          <a:ea typeface="+mn-ea"/>
                        </a:rPr>
                        <a:t>CF₂ClBr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err="1" smtClean="0">
                          <a:latin typeface="+mn-ea"/>
                          <a:ea typeface="+mn-ea"/>
                        </a:rPr>
                        <a:t>CF₃Br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분말 </a:t>
                      </a:r>
                      <a:endParaRPr lang="en-US" altLang="ko-KR" sz="1200" spc="-100" dirty="0" smtClean="0">
                        <a:latin typeface="+mn-ea"/>
                        <a:ea typeface="+mn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ABC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NH₄·H₂PO₄(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인산암모늄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BC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err="1" smtClean="0">
                          <a:latin typeface="+mn-ea"/>
                          <a:ea typeface="+mn-ea"/>
                        </a:rPr>
                        <a:t>NaHCO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₃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또는 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KHCO₃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21"/>
          <p:cNvSpPr txBox="1">
            <a:spLocks/>
          </p:cNvSpPr>
          <p:nvPr/>
        </p:nvSpPr>
        <p:spPr>
          <a:xfrm>
            <a:off x="875995" y="1461728"/>
            <a:ext cx="166238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C6B60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02</a:t>
            </a:r>
            <a:endParaRPr kumimoji="0" lang="ko-KR" altLang="en-US" sz="7200" b="1" i="0" u="none" strike="noStrike" kern="1200" cap="none" spc="0" normalizeH="0" baseline="0" noProof="0" dirty="0" smtClean="0">
              <a:ln>
                <a:noFill/>
              </a:ln>
              <a:solidFill>
                <a:srgbClr val="AC6B60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5" name="부제목 22"/>
          <p:cNvSpPr txBox="1">
            <a:spLocks/>
          </p:cNvSpPr>
          <p:nvPr/>
        </p:nvSpPr>
        <p:spPr>
          <a:xfrm>
            <a:off x="2816352" y="2785453"/>
            <a:ext cx="5244998" cy="284957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소화기 분류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가입방식에 따른 분류	 </a:t>
            </a: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kumimoji="0" lang="ko-KR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능력단위에 따른 분류</a:t>
            </a:r>
            <a:endParaRPr kumimoji="0" lang="en-US" altLang="ko-KR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소화약제에 의한 분류</a:t>
            </a:r>
            <a:endParaRPr kumimoji="0" lang="ko-KR" altLang="en-US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6775" y="1221577"/>
            <a:ext cx="107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288000"/>
            <a:r>
              <a:rPr lang="en-US" altLang="ko-KR" b="1" dirty="0" smtClean="0">
                <a:latin typeface="+mj-ea"/>
              </a:rPr>
              <a:t>Part</a:t>
            </a:r>
            <a:endParaRPr lang="ko-KR" altLang="en-US" b="1" dirty="0">
              <a:latin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7" name="TextBox 16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8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  <p:grpSp>
        <p:nvGrpSpPr>
          <p:cNvPr id="19" name="그룹 18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20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08216" y="1711749"/>
            <a:ext cx="7804264" cy="12510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44000" algn="just">
              <a:lnSpc>
                <a:spcPct val="150000"/>
              </a:lnSpc>
            </a:pPr>
            <a:r>
              <a:rPr lang="ko-KR" altLang="en-US" sz="1400" b="1" spc="-100" dirty="0" smtClean="0">
                <a:latin typeface="+mn-ea"/>
              </a:rPr>
              <a:t>소화기는 물이나 소화약제를 </a:t>
            </a:r>
            <a:r>
              <a:rPr lang="ko-KR" altLang="en-US" sz="1400" b="1" spc="-100" dirty="0" err="1" smtClean="0">
                <a:latin typeface="+mn-ea"/>
              </a:rPr>
              <a:t>압력원에</a:t>
            </a:r>
            <a:r>
              <a:rPr lang="ko-KR" altLang="en-US" sz="1400" b="1" spc="-100" dirty="0" smtClean="0">
                <a:latin typeface="+mn-ea"/>
              </a:rPr>
              <a:t> 의하여 방사하는 기구로서 소화약제의 양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방출시간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방출거리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화재의 종류 등에 따라 소화능력에 한계가 있으므로 초기 소화에는 절대적인 효과가 있지만 플래시 오버</a:t>
            </a:r>
            <a:r>
              <a:rPr lang="en-US" altLang="ko-KR" sz="1400" b="1" spc="-100" dirty="0" smtClean="0">
                <a:latin typeface="+mn-ea"/>
              </a:rPr>
              <a:t>(Flash Over) </a:t>
            </a:r>
            <a:r>
              <a:rPr lang="ko-KR" altLang="en-US" sz="1400" b="1" spc="-100" dirty="0" smtClean="0">
                <a:latin typeface="+mn-ea"/>
              </a:rPr>
              <a:t>시에는 효과가 없다</a:t>
            </a:r>
            <a:r>
              <a:rPr lang="en-US" altLang="ko-KR" sz="1400" b="1" spc="-100" dirty="0" smtClean="0">
                <a:latin typeface="+mn-ea"/>
              </a:rPr>
              <a:t>. </a:t>
            </a:r>
            <a:r>
              <a:rPr lang="ko-KR" altLang="en-US" sz="1400" b="1" spc="-100" dirty="0" smtClean="0">
                <a:latin typeface="+mn-ea"/>
              </a:rPr>
              <a:t>일반적으로 소화기를 분류하는 방법에는 소화 능력단위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소화약제 분출방법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소화약제의 종류에 따라 분류하고 있다</a:t>
            </a:r>
            <a:r>
              <a:rPr lang="en-US" altLang="ko-KR" sz="1400" b="1" spc="-100" dirty="0" smtClean="0">
                <a:latin typeface="+mn-ea"/>
              </a:rPr>
              <a:t>.</a:t>
            </a:r>
          </a:p>
        </p:txBody>
      </p:sp>
      <p:pic>
        <p:nvPicPr>
          <p:cNvPr id="2050" name="Picture 2" descr="D:\맥 공유\16-10-25\업종별4종PPT\소화기삽화최종\p11 사본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09040" y="3247948"/>
            <a:ext cx="3858243" cy="30008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6150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70771" y="1536192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01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가압방식에 따른 분류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462" y="1997050"/>
            <a:ext cx="5646489" cy="19082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err="1" smtClean="0">
                <a:latin typeface="+mn-ea"/>
              </a:rPr>
              <a:t>가압식</a:t>
            </a:r>
            <a:r>
              <a:rPr lang="ko-KR" altLang="en-US" sz="1600" b="1" spc="-100" dirty="0" smtClean="0">
                <a:latin typeface="+mn-ea"/>
              </a:rPr>
              <a:t> 소화기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소화약제의 </a:t>
            </a:r>
            <a:r>
              <a:rPr lang="ko-KR" altLang="en-US" sz="1300" b="1" spc="-100" dirty="0" err="1" smtClean="0">
                <a:latin typeface="+mn-ea"/>
              </a:rPr>
              <a:t>방출원이</a:t>
            </a:r>
            <a:r>
              <a:rPr lang="ko-KR" altLang="en-US" sz="1300" b="1" spc="-100" dirty="0" smtClean="0">
                <a:latin typeface="+mn-ea"/>
              </a:rPr>
              <a:t> 되는 가압가스를 소화기 본체 용기와는 별도의 가압용 가스용기에 충전하고 소화기 가압용 가스용기의 작동 </a:t>
            </a:r>
            <a:r>
              <a:rPr lang="ko-KR" altLang="en-US" sz="1300" b="1" spc="-100" dirty="0" err="1" smtClean="0">
                <a:latin typeface="+mn-ea"/>
              </a:rPr>
              <a:t>봉판을</a:t>
            </a:r>
            <a:r>
              <a:rPr lang="ko-KR" altLang="en-US" sz="1300" b="1" spc="-100" dirty="0" smtClean="0">
                <a:latin typeface="+mn-ea"/>
              </a:rPr>
              <a:t> 파괴하는 등의 조작에 의하여 방출되는 가스의 압력으로 소화약제를 방사하는 방식의 소화기를 말한다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r>
              <a:rPr lang="ko-KR" altLang="en-US" sz="1300" b="1" spc="-100" dirty="0" smtClean="0">
                <a:latin typeface="+mn-ea"/>
              </a:rPr>
              <a:t>대형 소화기는 가압용 가스용기를 소화기 몸통 외부에 부착시키는 형태를 취한다</a:t>
            </a:r>
            <a:r>
              <a:rPr lang="en-US" altLang="ko-KR" sz="1300" spc="-100" dirty="0" smtClean="0">
                <a:latin typeface="+mn-ea"/>
              </a:rPr>
              <a:t>.</a:t>
            </a:r>
            <a:endParaRPr lang="en-US" altLang="ko-KR" sz="1300" spc="-150" dirty="0">
              <a:latin typeface="+mn-ea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7610" y="1288109"/>
            <a:ext cx="1092931" cy="2349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827462" y="4037990"/>
            <a:ext cx="5646489" cy="19082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err="1" smtClean="0">
                <a:latin typeface="+mn-ea"/>
              </a:rPr>
              <a:t>축압식</a:t>
            </a:r>
            <a:r>
              <a:rPr lang="ko-KR" altLang="en-US" sz="1600" b="1" spc="-100" dirty="0" smtClean="0">
                <a:latin typeface="+mn-ea"/>
              </a:rPr>
              <a:t> 소화기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소화기 용기 내부에 소화약제와 압축공기 또는 불연성 가스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질소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이산화탄소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를 압축해 두었다가 그 압력에 의하여 약제가 방출되며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이산화탄소 소화기 외에는 지시압력계가 부착되어 내부를 확인할 수 있다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압력계의 </a:t>
            </a:r>
            <a:r>
              <a:rPr lang="ko-KR" altLang="en-US" sz="1300" b="1" spc="-100" dirty="0" err="1" smtClean="0">
                <a:latin typeface="+mn-ea"/>
              </a:rPr>
              <a:t>지시침이</a:t>
            </a:r>
            <a:r>
              <a:rPr lang="ko-KR" altLang="en-US" sz="1300" b="1" spc="-100" dirty="0" smtClean="0">
                <a:latin typeface="+mn-ea"/>
              </a:rPr>
              <a:t> 적색을 지시하면 </a:t>
            </a:r>
            <a:r>
              <a:rPr lang="ko-KR" altLang="en-US" sz="1300" b="1" spc="-100" dirty="0" err="1" smtClean="0">
                <a:latin typeface="+mn-ea"/>
              </a:rPr>
              <a:t>이상과압</a:t>
            </a:r>
            <a:r>
              <a:rPr lang="ko-KR" altLang="en-US" sz="1300" b="1" spc="-100" dirty="0" smtClean="0">
                <a:latin typeface="+mn-ea"/>
              </a:rPr>
              <a:t> 상태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녹색을 지시하면 정상 상태의 압력을 의미하며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주로 </a:t>
            </a:r>
            <a:r>
              <a:rPr lang="en-US" altLang="ko-KR" sz="1300" b="1" spc="-100" dirty="0" smtClean="0">
                <a:latin typeface="+mn-ea"/>
              </a:rPr>
              <a:t>8.1~9.8㎏/㎠ </a:t>
            </a:r>
            <a:r>
              <a:rPr lang="ko-KR" altLang="en-US" sz="1300" b="1" spc="-100" dirty="0" smtClean="0">
                <a:latin typeface="+mn-ea"/>
              </a:rPr>
              <a:t>정도 압축시킨다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7610" y="3728223"/>
            <a:ext cx="1114536" cy="23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맥 공유\16-10-25\업종별4종PPT\소화기삽화최종\p12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91276" y="2646947"/>
            <a:ext cx="2155367" cy="2438385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470771" y="1451848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02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능력단위에 따른 분류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7462" y="2157984"/>
            <a:ext cx="7519181" cy="7078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소형 소화기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en-US" altLang="ko-KR" sz="1300" b="1" spc="-100" dirty="0" smtClean="0">
                <a:latin typeface="+mn-ea"/>
              </a:rPr>
              <a:t>A</a:t>
            </a:r>
            <a:r>
              <a:rPr lang="ko-KR" altLang="en-US" sz="1300" b="1" spc="-100" dirty="0" smtClean="0">
                <a:latin typeface="+mn-ea"/>
              </a:rPr>
              <a:t>급 화재용 소화기 또는 </a:t>
            </a:r>
            <a:r>
              <a:rPr lang="en-US" altLang="ko-KR" sz="1300" b="1" spc="-100" dirty="0" smtClean="0">
                <a:latin typeface="+mn-ea"/>
              </a:rPr>
              <a:t>B</a:t>
            </a:r>
            <a:r>
              <a:rPr lang="ko-KR" altLang="en-US" sz="1300" b="1" spc="-100" dirty="0" smtClean="0">
                <a:latin typeface="+mn-ea"/>
              </a:rPr>
              <a:t>급 화재용 소화기는 능력단위의 수치가 </a:t>
            </a:r>
            <a:r>
              <a:rPr lang="en-US" altLang="ko-KR" sz="1300" b="1" spc="-100" dirty="0" smtClean="0">
                <a:latin typeface="+mn-ea"/>
              </a:rPr>
              <a:t>1</a:t>
            </a:r>
            <a:r>
              <a:rPr lang="ko-KR" altLang="en-US" sz="1300" b="1" spc="-100" dirty="0" smtClean="0">
                <a:latin typeface="+mn-ea"/>
              </a:rPr>
              <a:t>단위 이상이어야 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7462" y="3094330"/>
            <a:ext cx="5127111" cy="10079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대형 소화기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능력단위의 수치는 </a:t>
            </a:r>
            <a:r>
              <a:rPr lang="en-US" altLang="ko-KR" sz="1300" b="1" spc="-100" dirty="0" smtClean="0">
                <a:latin typeface="+mn-ea"/>
              </a:rPr>
              <a:t>A</a:t>
            </a:r>
            <a:r>
              <a:rPr lang="ko-KR" altLang="en-US" sz="1300" b="1" spc="-100" dirty="0" smtClean="0">
                <a:latin typeface="+mn-ea"/>
              </a:rPr>
              <a:t>급 화재에 사용하는 소화기는 </a:t>
            </a:r>
            <a:r>
              <a:rPr lang="en-US" altLang="ko-KR" sz="1300" b="1" spc="-100" dirty="0" smtClean="0">
                <a:latin typeface="+mn-ea"/>
              </a:rPr>
              <a:t>10</a:t>
            </a:r>
            <a:r>
              <a:rPr lang="ko-KR" altLang="en-US" sz="1300" b="1" spc="-100" dirty="0" smtClean="0">
                <a:latin typeface="+mn-ea"/>
              </a:rPr>
              <a:t>단위 이상</a:t>
            </a:r>
            <a:r>
              <a:rPr lang="en-US" altLang="ko-KR" sz="1300" b="1" spc="-100" dirty="0" smtClean="0">
                <a:latin typeface="+mn-ea"/>
              </a:rPr>
              <a:t>, B</a:t>
            </a:r>
            <a:r>
              <a:rPr lang="ko-KR" altLang="en-US" sz="1300" b="1" spc="-100" dirty="0" smtClean="0">
                <a:latin typeface="+mn-ea"/>
              </a:rPr>
              <a:t>급 화재에 사용하는 소화기는 </a:t>
            </a:r>
            <a:r>
              <a:rPr lang="en-US" altLang="ko-KR" sz="1300" b="1" spc="-100" dirty="0" smtClean="0">
                <a:latin typeface="+mn-ea"/>
              </a:rPr>
              <a:t>20</a:t>
            </a:r>
            <a:r>
              <a:rPr lang="ko-KR" altLang="en-US" sz="1300" b="1" spc="-100" dirty="0" smtClean="0">
                <a:latin typeface="+mn-ea"/>
              </a:rPr>
              <a:t>단위 이상이어야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aphicFrame>
        <p:nvGraphicFramePr>
          <p:cNvPr id="16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5085332"/>
          <a:ext cx="7417612" cy="884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03751"/>
                <a:gridCol w="1090893"/>
                <a:gridCol w="1403237"/>
                <a:gridCol w="971740"/>
                <a:gridCol w="1579077"/>
                <a:gridCol w="1068914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소화기 종류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중량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소화기 종류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중량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소화기 종류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중량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물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80 L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강화액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60 L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할로겐화합물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30 kg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CO₂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50 kg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분말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20 kg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포 소화기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20 L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이상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7" name="그룹 16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8" name="TextBox 17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9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70771" y="1463038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3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소화약제에 의한 분류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462" y="1858061"/>
            <a:ext cx="7519181" cy="264687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물 소화기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  <a:latin typeface="+mn-ea"/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  <a:latin typeface="+mn-ea"/>
              </a:rPr>
              <a:t>물 소화약제의 특성</a:t>
            </a:r>
            <a:r>
              <a:rPr lang="en-US" altLang="ko-KR" sz="1400" b="1" spc="-100" dirty="0" smtClean="0">
                <a:solidFill>
                  <a:srgbClr val="206EEC"/>
                </a:solidFill>
                <a:latin typeface="+mn-ea"/>
              </a:rPr>
              <a:t>】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물 소화기는 수동펌프를 설치한 </a:t>
            </a:r>
            <a:r>
              <a:rPr lang="ko-KR" altLang="en-US" sz="1300" b="1" spc="-100" dirty="0" err="1" smtClean="0">
                <a:latin typeface="+mn-ea"/>
              </a:rPr>
              <a:t>펌프식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압축공기를 주입해서 이 압력에 의해 물을 방출하는 </a:t>
            </a: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별도로 이산화탄소 등의 가압용 봄베 등을 설치하여 그 압력으로 물을 방출하는 </a:t>
            </a:r>
            <a:r>
              <a:rPr lang="ko-KR" altLang="en-US" sz="1300" b="1" spc="-100" dirty="0" err="1" smtClean="0">
                <a:latin typeface="+mn-ea"/>
              </a:rPr>
              <a:t>가압식</a:t>
            </a:r>
            <a:r>
              <a:rPr lang="ko-KR" altLang="en-US" sz="1300" b="1" spc="-100" dirty="0" smtClean="0">
                <a:latin typeface="+mn-ea"/>
              </a:rPr>
              <a:t> 등이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소화약제로서 물은 불순물이 없는 깨끗한 물이 적당하며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물이 소화약제로 적합한 이유는 탁월한 냉각작용 때문이다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특히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기화잠열</a:t>
            </a:r>
            <a:r>
              <a:rPr lang="en-US" altLang="ko-KR" sz="1300" b="1" spc="-100" dirty="0" smtClean="0">
                <a:latin typeface="+mn-ea"/>
              </a:rPr>
              <a:t>(539 kcal/kg)</a:t>
            </a:r>
            <a:r>
              <a:rPr lang="ko-KR" altLang="en-US" sz="1300" b="1" spc="-100" dirty="0" smtClean="0">
                <a:latin typeface="+mn-ea"/>
              </a:rPr>
              <a:t>이 다른 물질에 비해 매우 높기 때문에 냉각효과가 뛰어나므로 </a:t>
            </a:r>
            <a:r>
              <a:rPr lang="en-US" altLang="ko-KR" sz="1300" b="1" spc="-100" dirty="0" smtClean="0">
                <a:latin typeface="+mn-ea"/>
              </a:rPr>
              <a:t>A</a:t>
            </a:r>
            <a:r>
              <a:rPr lang="ko-KR" altLang="en-US" sz="1300" b="1" spc="-100" dirty="0" smtClean="0">
                <a:latin typeface="+mn-ea"/>
              </a:rPr>
              <a:t>급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일반화재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에 적응되며 입자를 무상으로 방사할 경우 </a:t>
            </a:r>
            <a:r>
              <a:rPr lang="en-US" altLang="ko-KR" sz="1300" b="1" spc="-100" dirty="0" smtClean="0">
                <a:latin typeface="+mn-ea"/>
              </a:rPr>
              <a:t>C</a:t>
            </a:r>
            <a:r>
              <a:rPr lang="ko-KR" altLang="en-US" sz="1300" b="1" spc="-100" dirty="0" smtClean="0">
                <a:latin typeface="+mn-ea"/>
              </a:rPr>
              <a:t>급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전기화재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에도 적응성을 갖는다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쉽게 첨가제를 사용하여 소화효과를 높일 수 있다</a:t>
            </a:r>
            <a:r>
              <a:rPr lang="en-US" altLang="ko-KR" sz="1300" b="1" spc="-100" dirty="0" smtClean="0">
                <a:latin typeface="+mn-ea"/>
              </a:rPr>
              <a:t>.(</a:t>
            </a:r>
            <a:r>
              <a:rPr lang="ko-KR" altLang="en-US" sz="1300" b="1" spc="-100" dirty="0" smtClean="0">
                <a:latin typeface="+mn-ea"/>
              </a:rPr>
              <a:t>물의 소화 특성 개선</a:t>
            </a:r>
            <a:r>
              <a:rPr lang="en-US" altLang="ko-KR" sz="1300" b="1" spc="-100" dirty="0" smtClean="0">
                <a:latin typeface="+mn-ea"/>
              </a:rPr>
              <a:t>)</a:t>
            </a:r>
            <a:endParaRPr lang="en-US" altLang="ko-KR" sz="1300" b="1" spc="-150" dirty="0">
              <a:latin typeface="+mn-ea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9030" y="4656097"/>
            <a:ext cx="7417613" cy="1232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graphicFrame>
        <p:nvGraphicFramePr>
          <p:cNvPr id="9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1521562"/>
          <a:ext cx="7571232" cy="21441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0983"/>
                <a:gridCol w="4740249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첨가제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첨가제의 효과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침윤제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spc="0" dirty="0" smtClean="0">
                          <a:latin typeface="+mn-ea"/>
                          <a:ea typeface="+mn-ea"/>
                        </a:rPr>
                        <a:t>(Wetting agent)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물의 표면장력을 감소시켜 물의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침투성을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증가시킨다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.  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원면 화재 등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심부화재에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이용된다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농축제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spc="0" dirty="0" smtClean="0">
                          <a:latin typeface="+mn-ea"/>
                          <a:ea typeface="+mn-ea"/>
                        </a:rPr>
                        <a:t>(Thicken Water)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물의 점도를 증가시켜 산림화재에 이용된다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밀도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개질제</a:t>
                      </a:r>
                      <a:r>
                        <a:rPr lang="ko-KR" altLang="en-US" sz="1200" spc="-10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200" spc="0" dirty="0" smtClean="0">
                          <a:latin typeface="+mn-ea"/>
                          <a:ea typeface="+mn-ea"/>
                        </a:rPr>
                        <a:t>(Density modifier)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물의 밀도를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개질하는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첨가제로서 주로 수용성 폼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(Foam)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을 들 수 있다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분말 소화약제 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      </a:t>
                      </a:r>
                      <a:r>
                        <a:rPr lang="en-US" altLang="ko-KR" sz="1200" spc="0" dirty="0" smtClean="0">
                          <a:latin typeface="+mn-ea"/>
                          <a:ea typeface="+mn-ea"/>
                        </a:rPr>
                        <a:t>(Compatible dry chemical agent)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물과 분말을 혼합시키므로 소화약제의 소화 작용과 물의 소화 작용이 </a:t>
                      </a:r>
                      <a:endParaRPr lang="en-US" altLang="ko-KR" sz="1200" spc="-100" dirty="0" smtClean="0">
                        <a:latin typeface="+mn-ea"/>
                        <a:ea typeface="+mn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서로 상승효과를 낼 수 있도록 한다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. 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소화효과를 높이는 것으로는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인산염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등이 있다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7462" y="3855110"/>
            <a:ext cx="7519181" cy="1577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물은 </a:t>
            </a:r>
            <a:r>
              <a:rPr lang="en-US" altLang="ko-KR" sz="1300" b="1" spc="-100" dirty="0" smtClean="0">
                <a:latin typeface="+mn-ea"/>
              </a:rPr>
              <a:t>0℃</a:t>
            </a:r>
            <a:r>
              <a:rPr lang="ko-KR" altLang="en-US" sz="1300" b="1" spc="-100" dirty="0" smtClean="0">
                <a:latin typeface="+mn-ea"/>
              </a:rPr>
              <a:t>에서 얼음이 되면서 부피가 팽창하여 설비를 파괴시키므로 정상작동을 불가능케 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영하의 장소에는 적절한 동결 방호조치가 필요하다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이에 대한 대책으로 부동결제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부동액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를 첨가한다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spc="-100" dirty="0" smtClean="0">
                <a:latin typeface="+mn-ea"/>
              </a:rPr>
              <a:t>    ※ </a:t>
            </a:r>
            <a:r>
              <a:rPr lang="ko-KR" altLang="en-US" sz="1300" spc="-100" dirty="0" smtClean="0">
                <a:latin typeface="+mn-ea"/>
              </a:rPr>
              <a:t>부동결제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err="1" smtClean="0">
                <a:latin typeface="+mn-ea"/>
              </a:rPr>
              <a:t>염화칼슘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err="1" smtClean="0">
                <a:latin typeface="+mn-ea"/>
              </a:rPr>
              <a:t>염화나트륨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err="1" smtClean="0">
                <a:latin typeface="+mn-ea"/>
              </a:rPr>
              <a:t>에틸렌글리콜</a:t>
            </a:r>
            <a:r>
              <a:rPr lang="ko-KR" altLang="en-US" sz="1300" spc="-100" dirty="0" smtClean="0">
                <a:latin typeface="+mn-ea"/>
              </a:rPr>
              <a:t> 등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dirty="0" smtClean="0">
                <a:latin typeface="+mn-ea"/>
              </a:rPr>
              <a:t>물은 비압축성 액체로 </a:t>
            </a:r>
            <a:r>
              <a:rPr lang="ko-KR" altLang="en-US" sz="1300" b="1" dirty="0" err="1" smtClean="0">
                <a:latin typeface="+mn-ea"/>
              </a:rPr>
              <a:t>펌핑</a:t>
            </a:r>
            <a:r>
              <a:rPr lang="en-US" altLang="ko-KR" sz="1300" b="1" dirty="0" smtClean="0">
                <a:latin typeface="+mn-ea"/>
              </a:rPr>
              <a:t>(pumping)</a:t>
            </a:r>
            <a:r>
              <a:rPr lang="ko-KR" altLang="en-US" sz="1300" b="1" dirty="0" smtClean="0">
                <a:latin typeface="+mn-ea"/>
              </a:rPr>
              <a:t>이 용이하다</a:t>
            </a:r>
            <a:r>
              <a:rPr lang="en-US" altLang="ko-KR" sz="1300" b="1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dirty="0" smtClean="0">
                <a:latin typeface="+mn-ea"/>
              </a:rPr>
              <a:t>살수 모델을 변형시켜 소화효과를 높일 수 있다</a:t>
            </a:r>
            <a:r>
              <a:rPr lang="en-US" altLang="ko-KR" sz="1300" b="1" dirty="0" smtClean="0">
                <a:latin typeface="+mn-ea"/>
              </a:rPr>
              <a:t>.</a:t>
            </a:r>
            <a:endParaRPr lang="en-US" altLang="ko-KR" sz="1300" b="1" dirty="0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graphicFrame>
        <p:nvGraphicFramePr>
          <p:cNvPr id="9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937468"/>
              </p:ext>
            </p:extLst>
          </p:nvPr>
        </p:nvGraphicFramePr>
        <p:xfrm>
          <a:off x="929030" y="1521562"/>
          <a:ext cx="7571231" cy="1838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5412"/>
                <a:gridCol w="3767328"/>
                <a:gridCol w="1836115"/>
                <a:gridCol w="1192376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err="1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주수방법</a:t>
                      </a:r>
                      <a:endParaRPr lang="ko-KR" altLang="en-US" sz="1200" b="1" spc="-100" dirty="0" smtClean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소화효과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적용설비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적응화재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봉상주수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0" dirty="0" smtClean="0">
                          <a:latin typeface="+mj-ea"/>
                          <a:ea typeface="+mj-ea"/>
                        </a:rPr>
                        <a:t>(stream)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화점이 멀리 있을 때 유효하다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.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침투력을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향상시킨다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.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옥내 소화전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A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적상주수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0" dirty="0" smtClean="0">
                          <a:latin typeface="+mj-ea"/>
                          <a:ea typeface="+mj-ea"/>
                        </a:rPr>
                        <a:t>(drop)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작은 물방울과 넓은 표면적으로 인하여 열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흡수능력을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 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향상시킨다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.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옥외 소화전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스프링클러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B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무상주수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0" dirty="0" smtClean="0">
                          <a:latin typeface="+mj-ea"/>
                          <a:ea typeface="+mj-ea"/>
                        </a:rPr>
                        <a:t>(spray)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미세한 입자로 고압으로 방사된다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.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질식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냉각 및 유화작용에 의한 소화효과가 있다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.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물분무</a:t>
                      </a:r>
                      <a:r>
                        <a:rPr lang="ko-KR" altLang="en-US" sz="1200" spc="-100" baseline="0" dirty="0" smtClean="0"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소화설비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ABC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7463" y="3709647"/>
            <a:ext cx="5902522" cy="25391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72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  <a:latin typeface="+mn-ea"/>
              </a:rPr>
              <a:t>【</a:t>
            </a:r>
            <a:r>
              <a:rPr lang="ko-KR" altLang="en-US" sz="1400" b="1" spc="-100" dirty="0">
                <a:solidFill>
                  <a:srgbClr val="206EEC"/>
                </a:solidFill>
                <a:latin typeface="+mn-ea"/>
              </a:rPr>
              <a:t>물 </a:t>
            </a:r>
            <a:r>
              <a:rPr lang="ko-KR" altLang="en-US" sz="1400" b="1" spc="-100" dirty="0" smtClean="0">
                <a:solidFill>
                  <a:srgbClr val="206EEC"/>
                </a:solidFill>
                <a:latin typeface="+mn-ea"/>
              </a:rPr>
              <a:t>소화기의 종류</a:t>
            </a:r>
            <a:r>
              <a:rPr lang="en-US" altLang="ko-KR" sz="1400" b="1" spc="-100" dirty="0" smtClean="0">
                <a:solidFill>
                  <a:srgbClr val="206EEC"/>
                </a:solidFill>
                <a:latin typeface="+mn-ea"/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수동 </a:t>
            </a:r>
            <a:r>
              <a:rPr lang="ko-KR" altLang="en-US" sz="1300" b="1" spc="-100" dirty="0" err="1" smtClean="0">
                <a:latin typeface="+mn-ea"/>
              </a:rPr>
              <a:t>펌프식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수조에 공기실을 가진 수동 펌프를 설치해 물을 상</a:t>
            </a:r>
            <a:r>
              <a:rPr lang="en-US" altLang="ko-KR" sz="1300" spc="-100" dirty="0" smtClean="0">
                <a:latin typeface="+mn-ea"/>
              </a:rPr>
              <a:t>·</a:t>
            </a:r>
            <a:r>
              <a:rPr lang="ko-KR" altLang="en-US" sz="1300" spc="-100" dirty="0" smtClean="0">
                <a:latin typeface="+mn-ea"/>
              </a:rPr>
              <a:t>하로 움직여서 수조 내의 물이 공기실에서 가압되어 방출 호스의 끝에 설치된 방사노즐을 통하여 방사하는 방식이다</a:t>
            </a:r>
            <a:r>
              <a:rPr lang="en-US" altLang="ko-KR" sz="1300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수조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smtClean="0">
                <a:latin typeface="+mn-ea"/>
              </a:rPr>
              <a:t>본체용기</a:t>
            </a:r>
            <a:r>
              <a:rPr lang="en-US" altLang="ko-KR" sz="1300" spc="-100" dirty="0" smtClean="0">
                <a:latin typeface="+mn-ea"/>
              </a:rPr>
              <a:t>)</a:t>
            </a:r>
            <a:r>
              <a:rPr lang="ko-KR" altLang="en-US" sz="1300" spc="-100" dirty="0" smtClean="0">
                <a:latin typeface="+mn-ea"/>
              </a:rPr>
              <a:t>에 압축공기와 함께 충전되어 물과 공기를 축압시킨 것을 방사하는 방식이다</a:t>
            </a:r>
            <a:r>
              <a:rPr lang="en-US" altLang="ko-KR" sz="1300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err="1" smtClean="0">
                <a:latin typeface="+mn-ea"/>
              </a:rPr>
              <a:t>가압식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본체 용기와는 별도로 가압용 가스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smtClean="0">
                <a:latin typeface="+mn-ea"/>
              </a:rPr>
              <a:t>탄산가스</a:t>
            </a:r>
            <a:r>
              <a:rPr lang="en-US" altLang="ko-KR" sz="1300" spc="-100" dirty="0" smtClean="0">
                <a:latin typeface="+mn-ea"/>
              </a:rPr>
              <a:t>)</a:t>
            </a:r>
            <a:r>
              <a:rPr lang="ko-KR" altLang="en-US" sz="1300" spc="-100" dirty="0" smtClean="0">
                <a:latin typeface="+mn-ea"/>
              </a:rPr>
              <a:t>를 이용하여 그 가스 압력으로 물을 방출하는 방식으로 대형 소화기에 사용한다</a:t>
            </a:r>
            <a:r>
              <a:rPr lang="en-US" altLang="ko-KR" sz="1300" spc="-100" dirty="0" smtClean="0">
                <a:latin typeface="+mn-ea"/>
              </a:rPr>
              <a:t>.</a:t>
            </a:r>
            <a:endParaRPr lang="en-US" altLang="ko-KR" sz="1300" spc="-150" dirty="0">
              <a:latin typeface="+mn-ea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76972" y="3745719"/>
            <a:ext cx="1123289" cy="234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맥 공유\16-10-25\업종별4종PPT\소화기삽화최종\p16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33789" y="2918765"/>
            <a:ext cx="1812854" cy="2406701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354037"/>
            <a:ext cx="7519181" cy="16081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소화원리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소화약제로는 맑은 물이나 맑은 물에 계면활성제 등을 첨가하여 소화능력을 높이고 부동성을 갖게 하여 사용 온도를 확대시킨다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냉각작용에 의한 소화효과가 가장 크며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증발하여 수증기가 되므로 원래의 물 용적의 약 </a:t>
            </a:r>
            <a:r>
              <a:rPr lang="en-US" altLang="ko-KR" sz="1300" b="1" spc="-100" dirty="0" smtClean="0">
                <a:latin typeface="+mn-ea"/>
              </a:rPr>
              <a:t>1,700</a:t>
            </a:r>
            <a:r>
              <a:rPr lang="ko-KR" altLang="en-US" sz="1300" b="1" spc="-100" dirty="0" smtClean="0">
                <a:latin typeface="+mn-ea"/>
              </a:rPr>
              <a:t>배의 불연성 기체로 되기 때문에 가연성 혼합기체의 희석작용도 하게 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유류 화재 시 봉상이나 </a:t>
            </a:r>
            <a:r>
              <a:rPr lang="ko-KR" altLang="en-US" sz="1300" b="1" spc="-100" dirty="0" err="1" smtClean="0">
                <a:latin typeface="+mn-ea"/>
              </a:rPr>
              <a:t>적상주수</a:t>
            </a:r>
            <a:r>
              <a:rPr lang="ko-KR" altLang="en-US" sz="1300" b="1" spc="-100" dirty="0" smtClean="0">
                <a:latin typeface="+mn-ea"/>
              </a:rPr>
              <a:t> 소화를 하면 화재면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연소면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을 확대시킬 우려가 있어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매우 위험하다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462" y="3057755"/>
            <a:ext cx="7519181" cy="17235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취급 시 주의사항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기온이 </a:t>
            </a:r>
            <a:r>
              <a:rPr lang="en-US" altLang="ko-KR" sz="1300" b="1" spc="-100" dirty="0" smtClean="0">
                <a:latin typeface="+mn-ea"/>
              </a:rPr>
              <a:t>0℃ </a:t>
            </a:r>
            <a:r>
              <a:rPr lang="ko-KR" altLang="en-US" sz="1300" b="1" spc="-100" dirty="0" smtClean="0">
                <a:latin typeface="+mn-ea"/>
              </a:rPr>
              <a:t>이하에서는 동결방지조치가 되어 있는지 확인한다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적응 소방대상물에 설치되어 있는지</a:t>
            </a:r>
            <a:r>
              <a:rPr lang="en-US" altLang="ko-KR" sz="1300" b="1" spc="-100" dirty="0" smtClean="0">
                <a:latin typeface="+mn-ea"/>
              </a:rPr>
              <a:t>(B, C</a:t>
            </a:r>
            <a:r>
              <a:rPr lang="ko-KR" altLang="en-US" sz="1300" b="1" spc="-100" dirty="0" smtClean="0">
                <a:latin typeface="+mn-ea"/>
              </a:rPr>
              <a:t>급 적응성 없음</a:t>
            </a:r>
            <a:r>
              <a:rPr lang="en-US" altLang="ko-KR" sz="1300" b="1" spc="-100" dirty="0" smtClean="0">
                <a:latin typeface="+mn-ea"/>
              </a:rPr>
              <a:t>) </a:t>
            </a:r>
            <a:r>
              <a:rPr lang="ko-KR" altLang="en-US" sz="1300" b="1" spc="-100" dirty="0" smtClean="0">
                <a:latin typeface="+mn-ea"/>
              </a:rPr>
              <a:t>확인한다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소화기 몸통에 표시된 </a:t>
            </a:r>
            <a:r>
              <a:rPr lang="ko-KR" altLang="en-US" sz="1300" b="1" spc="-100" dirty="0" err="1" smtClean="0">
                <a:latin typeface="+mn-ea"/>
              </a:rPr>
              <a:t>규정선까지</a:t>
            </a:r>
            <a:r>
              <a:rPr lang="ko-KR" altLang="en-US" sz="1300" b="1" spc="-100" dirty="0" smtClean="0">
                <a:latin typeface="+mn-ea"/>
              </a:rPr>
              <a:t> 소화수가 차 있는지 확인한다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smtClean="0">
                <a:latin typeface="+mn-ea"/>
              </a:rPr>
              <a:t>피스톤이 상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하로 원활히 움직이는지 확인한다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7462" y="4945076"/>
            <a:ext cx="7519181" cy="10079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err="1" smtClean="0">
                <a:latin typeface="+mn-ea"/>
              </a:rPr>
              <a:t>산알칼리</a:t>
            </a:r>
            <a:r>
              <a:rPr lang="ko-KR" altLang="en-US" sz="1600" b="1" spc="-100" dirty="0" smtClean="0">
                <a:latin typeface="+mn-ea"/>
              </a:rPr>
              <a:t> 소화기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r>
              <a:rPr lang="ko-KR" altLang="en-US" sz="1300" b="1" spc="-100" dirty="0" err="1" smtClean="0">
                <a:latin typeface="+mn-ea"/>
              </a:rPr>
              <a:t>산알칼리</a:t>
            </a:r>
            <a:r>
              <a:rPr lang="ko-KR" altLang="en-US" sz="1300" b="1" spc="-100" dirty="0" smtClean="0">
                <a:latin typeface="+mn-ea"/>
              </a:rPr>
              <a:t> 소화기는 물 소화기의 일종으로 산과 알칼리의 반응에 의해 생기는 이산화탄소의 가스압력을 이용하여 물을 방출한다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19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3" y="1381924"/>
            <a:ext cx="5975673" cy="25468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err="1" smtClean="0">
                <a:solidFill>
                  <a:srgbClr val="206EEC"/>
                </a:solidFill>
              </a:rPr>
              <a:t>산알칼리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 소화기의 종류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전도식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소화기 내부의 합성수지 용기에 황산을 넣고 용기 본체에 탄산수소 나트륨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err="1" smtClean="0">
                <a:latin typeface="+mn-ea"/>
              </a:rPr>
              <a:t>중탄산나트륨</a:t>
            </a:r>
            <a:r>
              <a:rPr lang="en-US" altLang="ko-KR" sz="1300" spc="-100" dirty="0" smtClean="0">
                <a:latin typeface="+mn-ea"/>
              </a:rPr>
              <a:t>) </a:t>
            </a:r>
            <a:r>
              <a:rPr lang="ko-KR" altLang="en-US" sz="1300" spc="-100" dirty="0" smtClean="0">
                <a:latin typeface="+mn-ea"/>
              </a:rPr>
              <a:t>수용액을 넣어 사용할 때 소화기를 거꾸로 하면 황산이 들어 있는 용기의 마개가 자동적으로 열려 두 가지 약제가 혼합돼 화학반응을 일으켜서 방출구로 약제가 방사되는 방식으로 주로 많이 사용한다</a:t>
            </a:r>
            <a:r>
              <a:rPr lang="en-US" altLang="ko-KR" sz="1300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파병식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용기 본체의 중앙부 상단에 황산이 든 </a:t>
            </a:r>
            <a:r>
              <a:rPr lang="ko-KR" altLang="en-US" sz="1300" spc="-100" dirty="0" err="1" smtClean="0">
                <a:latin typeface="+mn-ea"/>
              </a:rPr>
              <a:t>앰플을</a:t>
            </a:r>
            <a:r>
              <a:rPr lang="ko-KR" altLang="en-US" sz="1300" spc="-100" dirty="0" smtClean="0">
                <a:latin typeface="+mn-ea"/>
              </a:rPr>
              <a:t> 파열시켜 용기 본체 내부의 탄산수소나트륨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err="1" smtClean="0">
                <a:latin typeface="+mn-ea"/>
              </a:rPr>
              <a:t>중탄산나트륨</a:t>
            </a:r>
            <a:r>
              <a:rPr lang="en-US" altLang="ko-KR" sz="1300" spc="-100" dirty="0" smtClean="0">
                <a:latin typeface="+mn-ea"/>
              </a:rPr>
              <a:t>) </a:t>
            </a:r>
            <a:r>
              <a:rPr lang="ko-KR" altLang="en-US" sz="1300" spc="-100" dirty="0" smtClean="0">
                <a:latin typeface="+mn-ea"/>
              </a:rPr>
              <a:t>수용액과 화합하여 반응 시 생성되는 탄산가스의 압력으로 약제를 방출하는 소화기이다</a:t>
            </a:r>
            <a:r>
              <a:rPr lang="en-US" altLang="ko-KR" sz="1300" spc="-100" dirty="0" smtClean="0">
                <a:latin typeface="+mn-ea"/>
              </a:rPr>
              <a:t>.</a:t>
            </a:r>
            <a:endParaRPr lang="en-US" altLang="ko-KR" sz="1300" spc="-150" dirty="0">
              <a:latin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7913" y="1470357"/>
            <a:ext cx="1178730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827463" y="4010738"/>
            <a:ext cx="7519180" cy="13080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소화원</a:t>
            </a:r>
            <a:r>
              <a:rPr lang="ko-KR" altLang="en-US" sz="1400" b="1" spc="-100" dirty="0">
                <a:solidFill>
                  <a:srgbClr val="206EEC"/>
                </a:solidFill>
              </a:rPr>
              <a:t>리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300600" indent="-2286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용기 </a:t>
            </a:r>
            <a:r>
              <a:rPr lang="ko-KR" altLang="en-US" sz="1300" b="1" spc="-100" dirty="0" smtClean="0">
                <a:latin typeface="+mn-ea"/>
              </a:rPr>
              <a:t>속의 탄산수소나트륨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en-US" altLang="ko-KR" sz="1300" b="1" spc="-100" dirty="0" err="1" smtClean="0">
                <a:latin typeface="+mn-ea"/>
              </a:rPr>
              <a:t>NaHCO</a:t>
            </a:r>
            <a:r>
              <a:rPr lang="en-US" altLang="ko-KR" sz="1300" b="1" spc="-100" dirty="0" smtClean="0">
                <a:latin typeface="+mn-ea"/>
              </a:rPr>
              <a:t>₃)</a:t>
            </a:r>
            <a:r>
              <a:rPr lang="ko-KR" altLang="en-US" sz="1300" b="1" spc="-100" dirty="0" smtClean="0">
                <a:latin typeface="+mn-ea"/>
              </a:rPr>
              <a:t>의 수용액과 용기 내에 황산</a:t>
            </a:r>
            <a:r>
              <a:rPr lang="en-US" altLang="ko-KR" sz="1300" b="1" spc="-100" dirty="0" smtClean="0">
                <a:latin typeface="+mn-ea"/>
              </a:rPr>
              <a:t>(H₂SO₄)</a:t>
            </a:r>
            <a:r>
              <a:rPr lang="ko-KR" altLang="en-US" sz="1300" b="1" spc="-100" dirty="0" smtClean="0">
                <a:latin typeface="+mn-ea"/>
              </a:rPr>
              <a:t>을 봉입한 앰플을 갖고 있고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누름쇠에</a:t>
            </a:r>
            <a:r>
              <a:rPr lang="ko-KR" altLang="en-US" sz="1300" b="1" spc="-100" dirty="0" smtClean="0">
                <a:latin typeface="+mn-ea"/>
              </a:rPr>
              <a:t> 충격을 가하면 황산 </a:t>
            </a:r>
            <a:r>
              <a:rPr lang="ko-KR" altLang="en-US" sz="1300" b="1" spc="-100" dirty="0" err="1" smtClean="0">
                <a:latin typeface="+mn-ea"/>
              </a:rPr>
              <a:t>앰플이</a:t>
            </a:r>
            <a:r>
              <a:rPr lang="ko-KR" altLang="en-US" sz="1300" b="1" spc="-100" dirty="0" smtClean="0">
                <a:latin typeface="+mn-ea"/>
              </a:rPr>
              <a:t> 파괴되어 황산과 탄산수소나트륨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중탄산나트륨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이 산알칼리 반응을 일으켜 발생하는 이산화탄소의 압력</a:t>
            </a:r>
            <a:r>
              <a:rPr lang="en-US" altLang="ko-KR" sz="1300" b="1" spc="-100" dirty="0" smtClean="0">
                <a:latin typeface="+mn-ea"/>
              </a:rPr>
              <a:t>(5kg/cm₂)</a:t>
            </a:r>
            <a:r>
              <a:rPr lang="ko-KR" altLang="en-US" sz="1300" b="1" spc="-100" dirty="0" smtClean="0">
                <a:latin typeface="+mn-ea"/>
              </a:rPr>
              <a:t>에 의해 소화약제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물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을 방사한다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9202" y="5410808"/>
            <a:ext cx="3542278" cy="83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27462" y="1512095"/>
            <a:ext cx="7558088" cy="34163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err="1" smtClean="0">
                <a:latin typeface="+mn-ea"/>
              </a:rPr>
              <a:t>강화액</a:t>
            </a:r>
            <a:r>
              <a:rPr lang="ko-KR" altLang="en-US" sz="1600" b="1" spc="-100" dirty="0" smtClean="0">
                <a:latin typeface="+mn-ea"/>
              </a:rPr>
              <a:t> 소화기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강화액</a:t>
            </a:r>
            <a:r>
              <a:rPr lang="ko-KR" altLang="en-US" sz="1300" b="1" spc="-100" dirty="0" smtClean="0">
                <a:latin typeface="+mn-ea"/>
              </a:rPr>
              <a:t> 소화기는 탄산칼리</a:t>
            </a:r>
            <a:r>
              <a:rPr lang="en-US" altLang="ko-KR" sz="1300" b="1" spc="-100" dirty="0" smtClean="0">
                <a:latin typeface="+mn-ea"/>
              </a:rPr>
              <a:t>(KCO₃) </a:t>
            </a:r>
            <a:r>
              <a:rPr lang="ko-KR" altLang="en-US" sz="1300" b="1" spc="-100" dirty="0" smtClean="0">
                <a:latin typeface="+mn-ea"/>
              </a:rPr>
              <a:t>수용액을 주성분으로 하며 일반적으로 담황색의 </a:t>
            </a:r>
            <a:endParaRPr lang="en-US" altLang="ko-KR" sz="1300" b="1" spc="-100" dirty="0" smtClean="0">
              <a:latin typeface="+mn-ea"/>
            </a:endParaRPr>
          </a:p>
          <a:p>
            <a:pPr marL="72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100" dirty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  </a:t>
            </a:r>
            <a:r>
              <a:rPr lang="ko-KR" altLang="en-US" sz="1300" b="1" spc="-100" dirty="0" smtClean="0">
                <a:latin typeface="+mn-ea"/>
              </a:rPr>
              <a:t>알칼리성</a:t>
            </a:r>
            <a:r>
              <a:rPr lang="en-US" altLang="ko-KR" sz="1300" b="1" spc="-100" dirty="0" smtClean="0">
                <a:latin typeface="+mn-ea"/>
              </a:rPr>
              <a:t>(pH 12 </a:t>
            </a:r>
            <a:r>
              <a:rPr lang="ko-KR" altLang="en-US" sz="1300" b="1" spc="-100" dirty="0" smtClean="0">
                <a:latin typeface="+mn-ea"/>
              </a:rPr>
              <a:t>이상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으로 비중은 </a:t>
            </a:r>
            <a:r>
              <a:rPr lang="en-US" altLang="ko-KR" sz="1300" b="1" spc="-100" dirty="0" smtClean="0">
                <a:latin typeface="+mn-ea"/>
              </a:rPr>
              <a:t>1.35(15 ℃) </a:t>
            </a:r>
            <a:r>
              <a:rPr lang="ko-KR" altLang="en-US" sz="1300" b="1" spc="-100" dirty="0" smtClean="0">
                <a:latin typeface="+mn-ea"/>
              </a:rPr>
              <a:t>이상의 것을 말한다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err="1" smtClean="0">
                <a:latin typeface="+mn-ea"/>
              </a:rPr>
              <a:t>강화액은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무색</a:t>
            </a:r>
            <a:endParaRPr lang="en-US" altLang="ko-KR" sz="1300" b="1" spc="-100" dirty="0" smtClean="0">
              <a:latin typeface="+mn-ea"/>
            </a:endParaRPr>
          </a:p>
          <a:p>
            <a:pPr marL="72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100" dirty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또는 황색으로 약간의 점성이 있는 액체로서 알칼리 </a:t>
            </a:r>
            <a:r>
              <a:rPr lang="ko-KR" altLang="en-US" sz="1300" b="1" spc="-100" dirty="0" err="1" smtClean="0">
                <a:latin typeface="+mn-ea"/>
              </a:rPr>
              <a:t>금속염류의</a:t>
            </a:r>
            <a:r>
              <a:rPr lang="ko-KR" altLang="en-US" sz="1300" b="1" spc="-100" dirty="0" smtClean="0">
                <a:latin typeface="+mn-ea"/>
              </a:rPr>
              <a:t> 수용액이다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특성은 </a:t>
            </a:r>
            <a:endParaRPr lang="en-US" altLang="ko-KR" sz="1300" b="1" spc="-100" dirty="0" smtClean="0">
              <a:latin typeface="+mn-ea"/>
            </a:endParaRPr>
          </a:p>
          <a:p>
            <a:pPr marL="72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100" dirty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  </a:t>
            </a:r>
            <a:r>
              <a:rPr lang="ko-KR" altLang="en-US" sz="1300" b="1" spc="-100" dirty="0" smtClean="0">
                <a:latin typeface="+mn-ea"/>
              </a:rPr>
              <a:t>촉매 </a:t>
            </a:r>
            <a:r>
              <a:rPr lang="ko-KR" altLang="en-US" sz="1300" b="1" spc="-100" dirty="0" smtClean="0">
                <a:latin typeface="+mn-ea"/>
              </a:rPr>
              <a:t>효과에 의한 화재 제어작용이 크며 재연을 저지하는 작용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부촉매</a:t>
            </a:r>
            <a:r>
              <a:rPr lang="ko-KR" altLang="en-US" sz="1300" b="1" spc="-100" dirty="0" smtClean="0">
                <a:latin typeface="+mn-ea"/>
              </a:rPr>
              <a:t> 소화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을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적용화재는 입자형태에 따라 봉상일 때는 </a:t>
            </a:r>
            <a:r>
              <a:rPr lang="en-US" altLang="ko-KR" sz="1300" b="1" spc="-100" dirty="0" smtClean="0">
                <a:latin typeface="+mn-ea"/>
              </a:rPr>
              <a:t>A</a:t>
            </a:r>
            <a:r>
              <a:rPr lang="ko-KR" altLang="en-US" sz="1300" b="1" spc="-100" dirty="0" smtClean="0">
                <a:latin typeface="+mn-ea"/>
              </a:rPr>
              <a:t>급 화재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무상일 때에는 </a:t>
            </a:r>
            <a:r>
              <a:rPr lang="en-US" altLang="ko-KR" sz="1300" b="1" spc="-100" dirty="0" smtClean="0">
                <a:latin typeface="+mn-ea"/>
              </a:rPr>
              <a:t>ABC</a:t>
            </a:r>
            <a:r>
              <a:rPr lang="ko-KR" altLang="en-US" sz="1300" b="1" spc="-100" dirty="0" smtClean="0">
                <a:latin typeface="+mn-ea"/>
              </a:rPr>
              <a:t>급 화재에 </a:t>
            </a:r>
            <a:endParaRPr lang="en-US" altLang="ko-KR" sz="1300" b="1" spc="-100" dirty="0" smtClean="0">
              <a:latin typeface="+mn-ea"/>
            </a:endParaRPr>
          </a:p>
          <a:p>
            <a:pPr marL="72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100" dirty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  </a:t>
            </a:r>
            <a:r>
              <a:rPr lang="ko-KR" altLang="en-US" sz="1300" b="1" spc="-100" dirty="0" smtClean="0">
                <a:latin typeface="+mn-ea"/>
              </a:rPr>
              <a:t>사용된다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소화작용은 </a:t>
            </a:r>
            <a:r>
              <a:rPr lang="ko-KR" altLang="en-US" sz="1300" b="1" spc="-100" dirty="0" err="1" smtClean="0">
                <a:latin typeface="+mn-ea"/>
              </a:rPr>
              <a:t>부촉매</a:t>
            </a:r>
            <a:r>
              <a:rPr lang="ko-KR" altLang="en-US" sz="1300" b="1" spc="-100" dirty="0" smtClean="0">
                <a:latin typeface="+mn-ea"/>
              </a:rPr>
              <a:t> 효과에 의한 화염 억제작용과 </a:t>
            </a:r>
            <a:r>
              <a:rPr lang="ko-KR" altLang="en-US" sz="1300" b="1" spc="-100" dirty="0" err="1" smtClean="0">
                <a:latin typeface="+mn-ea"/>
              </a:rPr>
              <a:t>재연소</a:t>
            </a:r>
            <a:r>
              <a:rPr lang="ko-KR" altLang="en-US" sz="1300" b="1" spc="-100" dirty="0" smtClean="0">
                <a:latin typeface="+mn-ea"/>
              </a:rPr>
              <a:t> 방지 작용이 있으며</a:t>
            </a:r>
            <a:r>
              <a:rPr lang="en-US" altLang="ko-KR" sz="1300" b="1" spc="-100" dirty="0" smtClean="0">
                <a:latin typeface="+mn-ea"/>
              </a:rPr>
              <a:t>, </a:t>
            </a:r>
            <a:endParaRPr lang="en-US" altLang="ko-KR" sz="1300" b="1" spc="-100" dirty="0" smtClean="0">
              <a:latin typeface="+mn-ea"/>
            </a:endParaRPr>
          </a:p>
          <a:p>
            <a:pPr marL="72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100" dirty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  </a:t>
            </a:r>
            <a:r>
              <a:rPr lang="ko-KR" altLang="en-US" sz="1300" b="1" spc="-100" dirty="0" smtClean="0">
                <a:latin typeface="+mn-ea"/>
              </a:rPr>
              <a:t>어는점이 </a:t>
            </a:r>
            <a:r>
              <a:rPr lang="en-US" altLang="ko-KR" sz="1300" b="1" spc="-100" dirty="0" smtClean="0">
                <a:latin typeface="+mn-ea"/>
              </a:rPr>
              <a:t>-20 ℃ </a:t>
            </a:r>
            <a:r>
              <a:rPr lang="ko-KR" altLang="en-US" sz="1300" b="1" spc="-100" dirty="0" smtClean="0">
                <a:latin typeface="+mn-ea"/>
              </a:rPr>
              <a:t>이하로 낮기 때문에 기온의 변화에 따른 소화효과 저하가 없는 것이 </a:t>
            </a:r>
            <a:endParaRPr lang="en-US" altLang="ko-KR" sz="1300" b="1" spc="-100" dirty="0" smtClean="0">
              <a:latin typeface="+mn-ea"/>
            </a:endParaRPr>
          </a:p>
          <a:p>
            <a:pPr marL="72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100" dirty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  </a:t>
            </a:r>
            <a:r>
              <a:rPr lang="ko-KR" altLang="en-US" sz="1300" b="1" spc="-100" dirty="0" smtClean="0">
                <a:latin typeface="+mn-ea"/>
              </a:rPr>
              <a:t>장점이다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err="1" smtClean="0">
              <a:latin typeface="+mn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2672" y="2000593"/>
            <a:ext cx="1303263" cy="2588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3" y="1521562"/>
            <a:ext cx="6253652" cy="190821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포 소화기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포 소화기는 화학반응에 의한 </a:t>
            </a:r>
            <a:r>
              <a:rPr lang="ko-KR" altLang="en-US" sz="1300" b="1" spc="-100" dirty="0" err="1" smtClean="0">
                <a:latin typeface="+mn-ea"/>
              </a:rPr>
              <a:t>화학포</a:t>
            </a:r>
            <a:r>
              <a:rPr lang="ko-KR" altLang="en-US" sz="1300" b="1" spc="-100" dirty="0" smtClean="0">
                <a:latin typeface="+mn-ea"/>
              </a:rPr>
              <a:t> 소화기와 </a:t>
            </a:r>
            <a:r>
              <a:rPr lang="ko-KR" altLang="en-US" sz="1300" b="1" spc="-100" dirty="0" err="1" smtClean="0">
                <a:latin typeface="+mn-ea"/>
              </a:rPr>
              <a:t>기계포</a:t>
            </a:r>
            <a:r>
              <a:rPr lang="ko-KR" altLang="en-US" sz="1300" b="1" spc="-100" dirty="0" smtClean="0">
                <a:latin typeface="+mn-ea"/>
              </a:rPr>
              <a:t> 소화기로 구분되며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화학포</a:t>
            </a:r>
            <a:r>
              <a:rPr lang="ko-KR" altLang="en-US" sz="1300" b="1" spc="-100" dirty="0" smtClean="0">
                <a:latin typeface="+mn-ea"/>
              </a:rPr>
              <a:t> 소화기는 탄산수소나트륨 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중탄산나트륨</a:t>
            </a:r>
            <a:r>
              <a:rPr lang="en-US" altLang="ko-KR" sz="1300" b="1" spc="-100" dirty="0" smtClean="0">
                <a:latin typeface="+mn-ea"/>
              </a:rPr>
              <a:t>) </a:t>
            </a:r>
            <a:r>
              <a:rPr lang="ko-KR" altLang="en-US" sz="1300" b="1" spc="-100" dirty="0" smtClean="0">
                <a:latin typeface="+mn-ea"/>
              </a:rPr>
              <a:t>수용액과 황산알루미늄 수용액이 반응하여 </a:t>
            </a:r>
            <a:r>
              <a:rPr lang="ko-KR" altLang="en-US" sz="1300" b="1" spc="-100" dirty="0" err="1" smtClean="0">
                <a:latin typeface="+mn-ea"/>
              </a:rPr>
              <a:t>포泡를</a:t>
            </a:r>
            <a:r>
              <a:rPr lang="ko-KR" altLang="en-US" sz="1300" b="1" spc="-100" dirty="0" smtClean="0">
                <a:latin typeface="+mn-ea"/>
              </a:rPr>
              <a:t> 발생시키며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기계포는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수성막포나</a:t>
            </a:r>
            <a:r>
              <a:rPr lang="ko-KR" altLang="en-US" sz="1300" b="1" spc="-100" dirty="0" smtClean="0">
                <a:latin typeface="+mn-ea"/>
              </a:rPr>
              <a:t> 계면 활성제를 소화약제로 하여 소화기에서 방출될 때 노즐에서 공기를 혼합하여 포를 형성하도록 한 것으로 거품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포</a:t>
            </a:r>
            <a:r>
              <a:rPr lang="en-US" altLang="ko-KR" sz="1300" b="1" spc="-100" dirty="0" smtClean="0">
                <a:latin typeface="+mn-ea"/>
              </a:rPr>
              <a:t>, Foam)</a:t>
            </a:r>
            <a:r>
              <a:rPr lang="ko-KR" altLang="en-US" sz="1300" b="1" spc="-100" dirty="0" smtClean="0">
                <a:latin typeface="+mn-ea"/>
              </a:rPr>
              <a:t>이 연소면을 도포해 질식 및 냉각 소화하게 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err="1" smtClean="0">
              <a:latin typeface="+mn-ea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124" y="1653236"/>
            <a:ext cx="1077425" cy="2139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4615" y="3504990"/>
            <a:ext cx="4251829" cy="1006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827462" y="4864596"/>
            <a:ext cx="6004935" cy="130805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이산화탄소 소화기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고압가스 용기에 액화 이산화탄소를 충전한 것으로 용기에서 방사 된 후 가스 상태가 되므로 좁은 공간에도 침투가 잘되고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전기에 대한 절연성을 가지며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소화약제에 의한 오손이 없으나 다른 소화약제에 비해 소화 효과는 비교적 적다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4801" y="3980041"/>
            <a:ext cx="1080749" cy="2146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543507"/>
            <a:ext cx="7558088" cy="8615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또한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유류 화재와 같은 표면 화재는 물론 소규모의 종이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목재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섬유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고무류</a:t>
            </a:r>
            <a:r>
              <a:rPr lang="ko-KR" altLang="en-US" sz="1300" b="1" spc="-100" dirty="0" smtClean="0">
                <a:latin typeface="+mn-ea"/>
              </a:rPr>
              <a:t> 및 석탄 등의 </a:t>
            </a:r>
            <a:r>
              <a:rPr lang="ko-KR" altLang="en-US" sz="1300" b="1" spc="-100" dirty="0" err="1" smtClean="0">
                <a:latin typeface="+mn-ea"/>
              </a:rPr>
              <a:t>심부</a:t>
            </a:r>
            <a:r>
              <a:rPr lang="ko-KR" altLang="en-US" sz="1300" b="1" spc="-100" dirty="0" smtClean="0">
                <a:latin typeface="+mn-ea"/>
              </a:rPr>
              <a:t> 화재에도 적합하고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통신기기나 컴퓨터 설비 등 소화약제에 의한 오손을 피해야 하거나 사용 후 정비 나 수리가 곤란한 소방 대상물에도 적합하다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err="1" smtClean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7462" y="2626157"/>
            <a:ext cx="7519181" cy="14865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소화원</a:t>
            </a:r>
            <a:r>
              <a:rPr lang="ko-KR" altLang="en-US" sz="1400" b="1" spc="-100" dirty="0">
                <a:solidFill>
                  <a:srgbClr val="206EEC"/>
                </a:solidFill>
              </a:rPr>
              <a:t>리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공기의 산소 함유량은 통상 </a:t>
            </a:r>
            <a:r>
              <a:rPr lang="en-US" altLang="ko-KR" sz="1300" b="1" spc="-100" dirty="0" smtClean="0">
                <a:latin typeface="+mn-ea"/>
              </a:rPr>
              <a:t>21%</a:t>
            </a:r>
            <a:r>
              <a:rPr lang="ko-KR" altLang="en-US" sz="1300" b="1" spc="-100" dirty="0" smtClean="0">
                <a:latin typeface="+mn-ea"/>
              </a:rPr>
              <a:t>이지만 이것이 </a:t>
            </a:r>
            <a:r>
              <a:rPr lang="en-US" altLang="ko-KR" sz="1300" b="1" spc="-100" dirty="0" smtClean="0">
                <a:latin typeface="+mn-ea"/>
              </a:rPr>
              <a:t>15%</a:t>
            </a:r>
            <a:r>
              <a:rPr lang="ko-KR" altLang="en-US" sz="1300" b="1" spc="-100" dirty="0" smtClean="0">
                <a:latin typeface="+mn-ea"/>
              </a:rPr>
              <a:t>가 되면 수소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아세틸렌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이산화황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일산화탄소 등의 특수한 물질을 제외한 일반적인 가연물은 연소할 수 없게 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따라서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이산화탄소는 불활성 가스이므로 이것을 공기 중에 </a:t>
            </a:r>
            <a:r>
              <a:rPr lang="en-US" altLang="ko-KR" sz="1300" b="1" spc="-100" dirty="0" smtClean="0">
                <a:latin typeface="+mn-ea"/>
              </a:rPr>
              <a:t>40% </a:t>
            </a:r>
            <a:r>
              <a:rPr lang="ko-KR" altLang="en-US" sz="1300" b="1" spc="-100" dirty="0" smtClean="0">
                <a:latin typeface="+mn-ea"/>
              </a:rPr>
              <a:t>혼입하면 산소 농도는 </a:t>
            </a:r>
            <a:r>
              <a:rPr lang="en-US" altLang="ko-KR" sz="1300" b="1" spc="-100" dirty="0" smtClean="0">
                <a:latin typeface="+mn-ea"/>
              </a:rPr>
              <a:t>15%</a:t>
            </a:r>
            <a:r>
              <a:rPr lang="ko-KR" altLang="en-US" sz="1300" b="1" spc="-100" dirty="0" smtClean="0">
                <a:latin typeface="+mn-ea"/>
              </a:rPr>
              <a:t>가 되고 질식작용에 의해 소화된다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또한 부수적으로 냉각작용에 의한 소화 효과도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7462" y="4305730"/>
            <a:ext cx="7519181" cy="17466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이산화탄소 소화기의 구조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이산화탄소 소화기는 </a:t>
            </a: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ko-KR" altLang="en-US" sz="1300" b="1" spc="-100" dirty="0" smtClean="0">
                <a:latin typeface="+mn-ea"/>
              </a:rPr>
              <a:t> 소화기의 일종으로 안전핀을 뽑고 레버를 누르면 </a:t>
            </a:r>
            <a:r>
              <a:rPr lang="ko-KR" altLang="en-US" sz="1300" b="1" spc="-100" dirty="0" err="1" smtClean="0">
                <a:latin typeface="+mn-ea"/>
              </a:rPr>
              <a:t>축압된</a:t>
            </a:r>
            <a:r>
              <a:rPr lang="ko-KR" altLang="en-US" sz="1300" b="1" spc="-100" dirty="0" smtClean="0">
                <a:latin typeface="+mn-ea"/>
              </a:rPr>
              <a:t> 압력에 의해서 즉시 방사되며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레버를 놓으면 방사가 멈춘다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 몸체 내에는 방출밸브와 연결된 </a:t>
            </a:r>
            <a:r>
              <a:rPr lang="ko-KR" altLang="en-US" sz="1300" b="1" spc="-100" dirty="0" err="1" smtClean="0">
                <a:latin typeface="+mn-ea"/>
              </a:rPr>
              <a:t>사이폰관이</a:t>
            </a:r>
            <a:r>
              <a:rPr lang="ko-KR" altLang="en-US" sz="1300" b="1" spc="-100" dirty="0" smtClean="0">
                <a:latin typeface="+mn-ea"/>
              </a:rPr>
              <a:t> 소화기 하부 까지 연장되어 있는데 이것은 액화탄산가스를 방출하여 대기 중에서 기화시키기 위한 것이다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이산화탄소 소화기에는 </a:t>
            </a: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ko-KR" altLang="en-US" sz="1300" b="1" spc="-100" dirty="0" smtClean="0">
                <a:latin typeface="+mn-ea"/>
              </a:rPr>
              <a:t> 분말 소화기와는 달리 압력계가 없다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27462" y="1543507"/>
            <a:ext cx="7519181" cy="14865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설치상의 주의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소화기에 충전된 이산화탄소의 압력은 온도와 함께 크게 변화하므로 직사광선이나 </a:t>
            </a:r>
            <a:r>
              <a:rPr lang="ko-KR" altLang="en-US" sz="1300" b="1" spc="-100" dirty="0" err="1" smtClean="0">
                <a:latin typeface="+mn-ea"/>
              </a:rPr>
              <a:t>고온다습한</a:t>
            </a:r>
            <a:r>
              <a:rPr lang="ko-KR" altLang="en-US" sz="1300" b="1" spc="-100" dirty="0" smtClean="0">
                <a:latin typeface="+mn-ea"/>
              </a:rPr>
              <a:t> 장소를 피하여야 하고 비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눈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이슬이나 약품 등에 의해서 부식되지 않는 곳에 설치하는 것이 바람직하다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또한 질식의 우려 때문에 지하층이나 창이 없는 층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무창층</a:t>
            </a:r>
            <a:r>
              <a:rPr lang="ko-KR" altLang="en-US" sz="1300" b="1" spc="-100" dirty="0" smtClean="0">
                <a:latin typeface="+mn-ea"/>
              </a:rPr>
              <a:t>*</a:t>
            </a:r>
            <a:r>
              <a:rPr lang="en-US" altLang="ko-KR" sz="1300" b="1" spc="-100" dirty="0" smtClean="0">
                <a:latin typeface="+mn-ea"/>
              </a:rPr>
              <a:t>) </a:t>
            </a:r>
            <a:r>
              <a:rPr lang="ko-KR" altLang="en-US" sz="1300" b="1" spc="-100" dirty="0" smtClean="0">
                <a:latin typeface="+mn-ea"/>
              </a:rPr>
              <a:t>또는 밀폐된 거실 및 사무실로서 그 바닥 면적이 </a:t>
            </a:r>
            <a:r>
              <a:rPr lang="en-US" altLang="ko-KR" sz="1300" b="1" spc="-100" dirty="0" smtClean="0">
                <a:latin typeface="+mn-ea"/>
              </a:rPr>
              <a:t>20㎡ </a:t>
            </a:r>
            <a:r>
              <a:rPr lang="ko-KR" altLang="en-US" sz="1300" b="1" spc="-100" dirty="0" smtClean="0">
                <a:latin typeface="+mn-ea"/>
              </a:rPr>
              <a:t>이하의 장소에는 설치할 수 없다</a:t>
            </a:r>
            <a:r>
              <a:rPr lang="en-US" altLang="ko-KR" sz="1300" b="1" spc="-100" dirty="0" smtClean="0">
                <a:latin typeface="+mn-ea"/>
              </a:rPr>
              <a:t>. (</a:t>
            </a:r>
            <a:r>
              <a:rPr lang="ko-KR" altLang="en-US" sz="1300" b="1" spc="-100" dirty="0" smtClean="0">
                <a:latin typeface="+mn-ea"/>
              </a:rPr>
              <a:t>배기를 위한 유효한 </a:t>
            </a:r>
            <a:r>
              <a:rPr lang="ko-KR" altLang="en-US" sz="1300" b="1" spc="-100" dirty="0" err="1" smtClean="0">
                <a:latin typeface="+mn-ea"/>
              </a:rPr>
              <a:t>개구부가</a:t>
            </a:r>
            <a:r>
              <a:rPr lang="ko-KR" altLang="en-US" sz="1300" b="1" spc="-100" dirty="0" smtClean="0">
                <a:latin typeface="+mn-ea"/>
              </a:rPr>
              <a:t> 있는 장소에는 예외</a:t>
            </a:r>
            <a:r>
              <a:rPr lang="en-US" altLang="ko-KR" sz="1300" b="1" spc="-100" dirty="0" smtClean="0">
                <a:latin typeface="+mn-ea"/>
              </a:rPr>
              <a:t>)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476787" y="3183583"/>
            <a:ext cx="796057" cy="766796"/>
            <a:chOff x="476788" y="2748351"/>
            <a:chExt cx="796057" cy="766796"/>
          </a:xfrm>
        </p:grpSpPr>
        <p:sp>
          <p:nvSpPr>
            <p:cNvPr id="12" name="타원 11"/>
            <p:cNvSpPr/>
            <p:nvPr/>
          </p:nvSpPr>
          <p:spPr>
            <a:xfrm>
              <a:off x="506049" y="2748351"/>
              <a:ext cx="766796" cy="766796"/>
            </a:xfrm>
            <a:prstGeom prst="ellipse">
              <a:avLst/>
            </a:prstGeom>
            <a:noFill/>
            <a:ln w="28575">
              <a:solidFill>
                <a:srgbClr val="9A9A72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6788" y="2948355"/>
              <a:ext cx="772813" cy="40780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216000" indent="-144000" algn="ctr">
                <a:spcAft>
                  <a:spcPts val="300"/>
                </a:spcAft>
              </a:pPr>
              <a:r>
                <a:rPr lang="ko-KR" altLang="en-US" sz="1200" b="1" spc="-100" dirty="0" err="1" smtClean="0">
                  <a:solidFill>
                    <a:srgbClr val="ED8500"/>
                  </a:solidFill>
                  <a:latin typeface="+mj-ea"/>
                  <a:ea typeface="+mj-ea"/>
                </a:rPr>
                <a:t>무창층</a:t>
              </a:r>
              <a:endParaRPr lang="en-US" altLang="ko-KR" sz="1200" b="1" spc="-100" dirty="0" smtClean="0">
                <a:solidFill>
                  <a:srgbClr val="ED8500"/>
                </a:solidFill>
                <a:latin typeface="+mj-ea"/>
                <a:ea typeface="+mj-ea"/>
              </a:endParaRPr>
            </a:p>
            <a:p>
              <a:pPr marL="216000" indent="-144000" algn="ctr">
                <a:spcAft>
                  <a:spcPts val="300"/>
                </a:spcAft>
              </a:pPr>
              <a:r>
                <a:rPr lang="en-US" altLang="ko-KR" sz="1200" b="1" spc="-100" dirty="0" smtClean="0">
                  <a:solidFill>
                    <a:srgbClr val="ED8500"/>
                  </a:solidFill>
                  <a:latin typeface="+mj-ea"/>
                  <a:ea typeface="+mj-ea"/>
                </a:rPr>
                <a:t>(</a:t>
              </a:r>
              <a:r>
                <a:rPr lang="ko-KR" altLang="en-US" sz="1200" b="1" spc="-100" dirty="0" err="1" smtClean="0">
                  <a:solidFill>
                    <a:srgbClr val="ED8500"/>
                  </a:solidFill>
                  <a:latin typeface="+mj-ea"/>
                  <a:ea typeface="+mj-ea"/>
                </a:rPr>
                <a:t>無窓層</a:t>
              </a:r>
              <a:r>
                <a:rPr lang="en-US" altLang="ko-KR" sz="1200" b="1" spc="-100" dirty="0" smtClean="0">
                  <a:solidFill>
                    <a:srgbClr val="ED8500"/>
                  </a:solidFill>
                  <a:latin typeface="+mj-ea"/>
                  <a:ea typeface="+mj-ea"/>
                </a:rPr>
                <a:t>)</a:t>
              </a:r>
              <a:endParaRPr lang="en-US" altLang="ko-KR" sz="900" b="1" spc="-100" dirty="0" smtClean="0">
                <a:latin typeface="+mj-ea"/>
                <a:ea typeface="+mj-ea"/>
              </a:endParaRPr>
            </a:p>
          </p:txBody>
        </p:sp>
      </p:grpSp>
      <p:sp>
        <p:nvSpPr>
          <p:cNvPr id="14" name="Rounded Rectangle 14"/>
          <p:cNvSpPr/>
          <p:nvPr/>
        </p:nvSpPr>
        <p:spPr>
          <a:xfrm>
            <a:off x="1396149" y="3183583"/>
            <a:ext cx="6950494" cy="2882235"/>
          </a:xfrm>
          <a:prstGeom prst="roundRect">
            <a:avLst>
              <a:gd name="adj" fmla="val 3203"/>
            </a:avLst>
          </a:prstGeom>
          <a:solidFill>
            <a:schemeClr val="bg1">
              <a:lumMod val="95000"/>
            </a:schemeClr>
          </a:solidFill>
          <a:ln w="12700" cap="rnd">
            <a:solidFill>
              <a:srgbClr val="A9816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100" dirty="0" err="1" smtClean="0">
                <a:solidFill>
                  <a:schemeClr val="tx1"/>
                </a:solidFill>
                <a:latin typeface="+mj-ea"/>
                <a:ea typeface="+mj-ea"/>
              </a:rPr>
              <a:t>무창층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1300" b="1" spc="-100" dirty="0" err="1" smtClean="0">
                <a:solidFill>
                  <a:schemeClr val="tx1"/>
                </a:solidFill>
                <a:latin typeface="+mj-ea"/>
                <a:ea typeface="+mj-ea"/>
              </a:rPr>
              <a:t>無窓層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) : 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창이 없는 층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화재예방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소방시설 </a:t>
            </a:r>
            <a:r>
              <a:rPr lang="ko-KR" altLang="en-US" sz="1300" spc="-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설치ㆍ유지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및 안전관리에 관한 법률 시행령 제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2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조제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</a:t>
            </a:r>
            <a:r>
              <a:rPr lang="ko-KR" altLang="en-US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항</a:t>
            </a:r>
            <a:r>
              <a:rPr lang="en-US" altLang="ko-KR" sz="13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</a:t>
            </a:r>
          </a:p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endParaRPr lang="en-US" altLang="ko-KR" sz="1200" spc="-1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300" b="1" spc="-100" dirty="0" err="1" smtClean="0">
                <a:solidFill>
                  <a:schemeClr val="tx1"/>
                </a:solidFill>
                <a:latin typeface="+mj-ea"/>
                <a:ea typeface="+mj-ea"/>
              </a:rPr>
              <a:t>지상층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 중 다음 각 목의 요건을 모두 갖춘 </a:t>
            </a:r>
            <a:r>
              <a:rPr lang="ko-KR" altLang="en-US" sz="1300" b="1" spc="-100" dirty="0" err="1" smtClean="0">
                <a:solidFill>
                  <a:schemeClr val="tx1"/>
                </a:solidFill>
                <a:latin typeface="+mj-ea"/>
                <a:ea typeface="+mj-ea"/>
              </a:rPr>
              <a:t>개구부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건축물에서 채광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·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환기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·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통풍 또는 출입 등을 위하여 만든 창 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출입구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그 밖에 이와 비슷한 것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의 면적의 합계가 해당 층의 바닥면적의 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30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분의 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1 </a:t>
            </a:r>
            <a:r>
              <a:rPr lang="ko-KR" altLang="en-US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이하가 되는 층을 말한다</a:t>
            </a:r>
            <a:r>
              <a:rPr lang="en-US" altLang="ko-KR" sz="1300" b="1" spc="-100" dirty="0" smtClean="0">
                <a:solidFill>
                  <a:schemeClr val="tx1"/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크기는 지름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50 cm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이상의 원이 내접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內接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할 수 있는 크기일 것</a:t>
            </a: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해당 층의 </a:t>
            </a:r>
            <a:r>
              <a:rPr lang="ko-KR" altLang="en-US" sz="1200" b="1" spc="-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바닥면으로부터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200" b="1" spc="-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개구부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밑부분까지의 높이가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1.2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미터 이내일 것</a:t>
            </a: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도로 또는 차량이 진입할 수 있는 빈터를 향할 것</a:t>
            </a: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화재 시 건축물로부터 쉽게 피난할 수 있도록 창살이나 그 밖의 장애물이 설치되지 아니할 것</a:t>
            </a: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내부 또는 외부에서 쉽게 부수거나 열 수 있을 것</a:t>
            </a:r>
            <a:endParaRPr lang="en-US" altLang="ko-KR" sz="1200" b="1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1528876" y="3957525"/>
            <a:ext cx="66495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7" name="TextBox 16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8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3" y="1381924"/>
            <a:ext cx="7632832" cy="22467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분말소화기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분말소화기는 소화약제로 건조된 미세 분말을 방습제 및 분산제로 처리하여 방습성과 유동성을 원활하게 한 것으로 탄산수소나트륨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중탄산나트륨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이나 탄산수소칼륨 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중탄산칼륨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을 주성분으로 하는 것은 </a:t>
            </a:r>
            <a:r>
              <a:rPr lang="en-US" altLang="ko-KR" sz="1300" b="1" spc="-100" dirty="0" smtClean="0">
                <a:latin typeface="+mn-ea"/>
              </a:rPr>
              <a:t>BC</a:t>
            </a:r>
            <a:r>
              <a:rPr lang="ko-KR" altLang="en-US" sz="1300" b="1" spc="-100" dirty="0" smtClean="0">
                <a:latin typeface="+mn-ea"/>
              </a:rPr>
              <a:t>급 화재용 소화기로 사용되며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인산암모늄을 주성분으로 하는 것은 </a:t>
            </a:r>
            <a:r>
              <a:rPr lang="en-US" altLang="ko-KR" sz="1300" b="1" spc="-100" dirty="0" smtClean="0">
                <a:latin typeface="+mn-ea"/>
              </a:rPr>
              <a:t>ABC</a:t>
            </a:r>
            <a:r>
              <a:rPr lang="ko-KR" altLang="en-US" sz="1300" b="1" spc="-100" dirty="0" smtClean="0">
                <a:latin typeface="+mn-ea"/>
              </a:rPr>
              <a:t>급 화재용 소화기로 사용된다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분말소화기는 소화약제 방출을 위해 사용하는 압축가스를 가압하는 방식과 소화기 본체에 직접 충전하는 </a:t>
            </a:r>
            <a:r>
              <a:rPr lang="ko-KR" altLang="en-US" sz="1300" b="1" spc="-100" dirty="0" err="1" smtClean="0">
                <a:latin typeface="+mn-ea"/>
              </a:rPr>
              <a:t>축압식을</a:t>
            </a:r>
            <a:r>
              <a:rPr lang="ko-KR" altLang="en-US" sz="1300" b="1" spc="-100" dirty="0" smtClean="0">
                <a:latin typeface="+mn-ea"/>
              </a:rPr>
              <a:t> 사용하고 있다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err="1" smtClean="0">
                <a:latin typeface="+mn-ea"/>
              </a:rPr>
              <a:t>가압식은</a:t>
            </a:r>
            <a:r>
              <a:rPr lang="ko-KR" altLang="en-US" sz="1300" b="1" spc="-100" dirty="0" smtClean="0">
                <a:latin typeface="+mn-ea"/>
              </a:rPr>
              <a:t> 압축가스가 소량인 경우 압축가스를 소화기 본체에 내장하고 대량인 경우에는 본체 외부에 설치한다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err="1" smtClean="0">
              <a:latin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3635" y="3881146"/>
            <a:ext cx="4764634" cy="1948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그룹 14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6" name="TextBox 15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7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맥 공유\16-10-25\업종별4종PPT\소화기삽화최종\p18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37376" y="1592946"/>
            <a:ext cx="2022919" cy="2796079"/>
          </a:xfrm>
          <a:prstGeom prst="rect">
            <a:avLst/>
          </a:prstGeom>
          <a:noFill/>
        </p:spPr>
      </p:pic>
      <p:grpSp>
        <p:nvGrpSpPr>
          <p:cNvPr id="3" name="그룹 2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4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827462" y="1426464"/>
            <a:ext cx="7632833" cy="9202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소화원리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en-US" altLang="ko-KR" sz="1300" b="1" spc="-100" dirty="0" smtClean="0">
                <a:latin typeface="+mn-ea"/>
              </a:rPr>
              <a:t>BC</a:t>
            </a:r>
            <a:r>
              <a:rPr lang="ko-KR" altLang="en-US" sz="1300" b="1" spc="-100" dirty="0" smtClean="0">
                <a:latin typeface="+mn-ea"/>
              </a:rPr>
              <a:t>급 화재용 소화기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en-US" altLang="ko-KR" sz="1300" b="1" spc="-100" dirty="0" smtClean="0">
                <a:latin typeface="+mn-ea"/>
              </a:rPr>
              <a:t>- </a:t>
            </a:r>
            <a:r>
              <a:rPr lang="ko-KR" altLang="en-US" sz="1300" b="1" spc="-100" dirty="0" smtClean="0">
                <a:latin typeface="+mn-ea"/>
              </a:rPr>
              <a:t>소화기의 소화약제가 화염에 방사되면 열분해에 의해서 아래 표와 같은 물질이 발생된다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4847" y="2686290"/>
            <a:ext cx="3476686" cy="1112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827462" y="4389025"/>
            <a:ext cx="7519181" cy="15388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200" spc="-100" dirty="0" smtClean="0">
                <a:latin typeface="+mn-ea"/>
              </a:rPr>
              <a:t>    </a:t>
            </a:r>
            <a:r>
              <a:rPr lang="ko-KR" altLang="en-US" sz="1300" b="1" spc="-100" dirty="0" smtClean="0">
                <a:latin typeface="+mn-ea"/>
              </a:rPr>
              <a:t>이때 발생된 탄산가스는 약간의 질식 효과를 주고 물은 냉각작용을 하지만 그보다는 약제가 갖는 약제 효과가 </a:t>
            </a:r>
            <a:r>
              <a:rPr lang="ko-KR" altLang="en-US" sz="1300" b="1" spc="-100" dirty="0" err="1" smtClean="0">
                <a:latin typeface="+mn-ea"/>
              </a:rPr>
              <a:t>주소화작용이라고</a:t>
            </a:r>
            <a:r>
              <a:rPr lang="ko-KR" altLang="en-US" sz="1300" b="1" spc="-100" dirty="0" smtClean="0">
                <a:latin typeface="+mn-ea"/>
              </a:rPr>
              <a:t> 할 수 있다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주성분으로 탄산수소칼륨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중탄산칼륨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을 사용한 것은 탄산수소나트륨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중탄산나트륨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과 비교해서 약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배의 소화 능력이 있기 때문이다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300" b="1" spc="-100" dirty="0" smtClean="0">
                <a:latin typeface="+mn-ea"/>
              </a:rPr>
              <a:t>   </a:t>
            </a:r>
            <a:r>
              <a:rPr lang="ko-KR" altLang="en-US" sz="1300" b="1" spc="-100" dirty="0" smtClean="0">
                <a:latin typeface="+mn-ea"/>
              </a:rPr>
              <a:t>탄산수소나트륨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중탄산나트륨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을 주성분으로 한 것은 백색이고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탄산수소칼륨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중탄산칼륨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을 주성분으로 하는 것은 담회색 계통으로 착색되어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1" name="TextBox 10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2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827462" y="1609344"/>
            <a:ext cx="5785479" cy="13388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en-US" altLang="ko-KR" sz="1300" b="1" spc="-100" dirty="0" smtClean="0">
                <a:latin typeface="+mn-ea"/>
              </a:rPr>
              <a:t>ABC</a:t>
            </a:r>
            <a:r>
              <a:rPr lang="ko-KR" altLang="en-US" sz="1300" b="1" spc="-100" dirty="0" smtClean="0">
                <a:latin typeface="+mn-ea"/>
              </a:rPr>
              <a:t>급 화재용 소화기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en-US" altLang="ko-KR" sz="1300" spc="-100" dirty="0" smtClean="0">
                <a:latin typeface="+mn-ea"/>
              </a:rPr>
              <a:t>- </a:t>
            </a:r>
            <a:r>
              <a:rPr lang="ko-KR" altLang="en-US" sz="1300" b="1" spc="-100" dirty="0" smtClean="0">
                <a:latin typeface="+mn-ea"/>
              </a:rPr>
              <a:t>소화기의 소화약제가 화염에 방사되면 옆의 표와 같이 제</a:t>
            </a:r>
            <a:r>
              <a:rPr lang="en-US" altLang="ko-KR" sz="1300" b="1" spc="-100" dirty="0" smtClean="0">
                <a:latin typeface="+mn-ea"/>
              </a:rPr>
              <a:t>1</a:t>
            </a:r>
            <a:r>
              <a:rPr lang="ko-KR" altLang="en-US" sz="1300" b="1" spc="-100" dirty="0" smtClean="0">
                <a:latin typeface="+mn-ea"/>
              </a:rPr>
              <a:t>인산암모늄이 열분해를 일으켜 불을 소화함과 동시에  융해되어 목재 등의 표면을 덮기 때문에 숯불 상태가 된 심층부 화재에도 소화할 수 있다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제</a:t>
            </a:r>
            <a:r>
              <a:rPr lang="en-US" altLang="ko-KR" sz="1300" b="1" spc="-100" dirty="0" smtClean="0">
                <a:latin typeface="+mn-ea"/>
              </a:rPr>
              <a:t>1</a:t>
            </a:r>
            <a:r>
              <a:rPr lang="ko-KR" altLang="en-US" sz="1300" b="1" spc="-100" dirty="0" smtClean="0">
                <a:latin typeface="+mn-ea"/>
              </a:rPr>
              <a:t>인산암모늄을 주성분으로 한 것은 담홍색으로 착색되어 있다</a:t>
            </a:r>
            <a:r>
              <a:rPr lang="en-US" altLang="ko-KR" sz="1200" b="1" spc="-100" dirty="0" smtClean="0">
                <a:latin typeface="+mn-ea"/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549" y="1609344"/>
            <a:ext cx="1511093" cy="170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827462" y="3318224"/>
            <a:ext cx="5785479" cy="2266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분말소화기의 구조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가스 </a:t>
            </a:r>
            <a:r>
              <a:rPr lang="ko-KR" altLang="en-US" sz="1300" b="1" spc="-100" dirty="0" err="1" smtClean="0">
                <a:latin typeface="+mn-ea"/>
              </a:rPr>
              <a:t>가압식은</a:t>
            </a:r>
            <a:r>
              <a:rPr lang="ko-KR" altLang="en-US" sz="1300" b="1" spc="-100" dirty="0" smtClean="0">
                <a:latin typeface="+mn-ea"/>
              </a:rPr>
              <a:t> 손잡이 부분의 안전핀을 뽑고 손잡이 레버를 누르면 </a:t>
            </a:r>
            <a:r>
              <a:rPr lang="ko-KR" altLang="en-US" sz="1300" b="1" spc="-100" dirty="0" err="1" smtClean="0">
                <a:latin typeface="+mn-ea"/>
              </a:rPr>
              <a:t>파괴침이</a:t>
            </a:r>
            <a:r>
              <a:rPr lang="ko-KR" altLang="en-US" sz="1300" b="1" spc="-100" dirty="0" smtClean="0">
                <a:latin typeface="+mn-ea"/>
              </a:rPr>
              <a:t> 가압용기의 </a:t>
            </a:r>
            <a:r>
              <a:rPr lang="ko-KR" altLang="en-US" sz="1300" b="1" spc="-100" dirty="0" err="1" smtClean="0">
                <a:latin typeface="+mn-ea"/>
              </a:rPr>
              <a:t>봉판을</a:t>
            </a:r>
            <a:r>
              <a:rPr lang="ko-KR" altLang="en-US" sz="1300" b="1" spc="-100" dirty="0" smtClean="0">
                <a:latin typeface="+mn-ea"/>
              </a:rPr>
              <a:t> 파괴하여 가압용기 내의 압축가스가 방출되면서 가스 </a:t>
            </a:r>
            <a:r>
              <a:rPr lang="ko-KR" altLang="en-US" sz="1300" b="1" spc="-100" dirty="0" err="1" smtClean="0">
                <a:latin typeface="+mn-ea"/>
              </a:rPr>
              <a:t>도입관로를</a:t>
            </a:r>
            <a:r>
              <a:rPr lang="ko-KR" altLang="en-US" sz="1300" b="1" spc="-100" dirty="0" smtClean="0">
                <a:latin typeface="+mn-ea"/>
              </a:rPr>
              <a:t> 따라 소화기의 아래 부분에 방출되어 약제를 혼화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混化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시킨 후 그 압력에 의하여 약제 </a:t>
            </a:r>
            <a:r>
              <a:rPr lang="ko-KR" altLang="en-US" sz="1300" b="1" spc="-100" dirty="0" err="1" smtClean="0">
                <a:latin typeface="+mn-ea"/>
              </a:rPr>
              <a:t>방출관을</a:t>
            </a:r>
            <a:r>
              <a:rPr lang="ko-KR" altLang="en-US" sz="1300" b="1" spc="-100" dirty="0" smtClean="0">
                <a:latin typeface="+mn-ea"/>
              </a:rPr>
              <a:t> 따라 노즐을 통하여 방출된다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대형 소화기의 경우에도 같은 구조인데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가압용 가스용기가 소화기 본체 외부에 부착된 것만 다를 뿐이다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err="1" smtClean="0">
                <a:latin typeface="+mn-ea"/>
              </a:rPr>
              <a:t>축압식의</a:t>
            </a:r>
            <a:r>
              <a:rPr lang="ko-KR" altLang="en-US" sz="1300" b="1" spc="-100" dirty="0" smtClean="0">
                <a:latin typeface="+mn-ea"/>
              </a:rPr>
              <a:t> 경우는 다른 소화기의 </a:t>
            </a:r>
            <a:r>
              <a:rPr lang="ko-KR" altLang="en-US" sz="1300" b="1" spc="-100" dirty="0" err="1" smtClean="0">
                <a:latin typeface="+mn-ea"/>
              </a:rPr>
              <a:t>축압식과</a:t>
            </a:r>
            <a:r>
              <a:rPr lang="ko-KR" altLang="en-US" sz="1300" b="1" spc="-100" dirty="0" smtClean="0">
                <a:latin typeface="+mn-ea"/>
              </a:rPr>
              <a:t> 같은 구조이고 약제만 분말 소화약제이다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35550" y="3500760"/>
            <a:ext cx="1478655" cy="2028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419149"/>
            <a:ext cx="7511865" cy="30177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설치상의 주의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직사광선을 받는 장소 또는 고온의 장소를 피하여 설치하고 소화기의 안전핀이 평상시 이탈되지 않도록 봉인조치를 훼손하지 않는다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가스 </a:t>
            </a:r>
            <a:r>
              <a:rPr lang="ko-KR" altLang="en-US" sz="1300" b="1" spc="-100" dirty="0" err="1" smtClean="0">
                <a:latin typeface="+mn-ea"/>
              </a:rPr>
              <a:t>가압식의</a:t>
            </a:r>
            <a:r>
              <a:rPr lang="ko-KR" altLang="en-US" sz="1300" b="1" spc="-100" dirty="0" smtClean="0">
                <a:latin typeface="+mn-ea"/>
              </a:rPr>
              <a:t> 경우에는 한번 작동시키면 즉시 가압가스를 재충전 하거나 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   충전된 가스용기로 교체하여야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2333" y="2458673"/>
            <a:ext cx="3465549" cy="1177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9426" y="2286000"/>
            <a:ext cx="2047349" cy="2429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827462" y="4715401"/>
            <a:ext cx="7548214" cy="13465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할로겐화합물 소화기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탄화수소의 할로겐 화합물을 소화약제로 사용하며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할로겐 화합물은 어느 것이나 무색투명의 액체 또는 기체로서 특유의 강한 냄새를 풍긴다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소화기로는 수동 </a:t>
            </a:r>
            <a:r>
              <a:rPr lang="ko-KR" altLang="en-US" sz="1300" b="1" spc="-100" dirty="0" err="1" smtClean="0">
                <a:latin typeface="+mn-ea"/>
              </a:rPr>
              <a:t>펌프식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ko-KR" altLang="en-US" sz="1300" b="1" spc="-100" dirty="0" smtClean="0">
                <a:latin typeface="+mn-ea"/>
              </a:rPr>
              <a:t> 등이 있으며 </a:t>
            </a:r>
            <a:r>
              <a:rPr lang="ko-KR" altLang="en-US" sz="1300" b="1" spc="-100" dirty="0" err="1" smtClean="0">
                <a:latin typeface="+mn-ea"/>
              </a:rPr>
              <a:t>축압식이</a:t>
            </a:r>
            <a:r>
              <a:rPr lang="ko-KR" altLang="en-US" sz="1300" b="1" spc="-100" dirty="0" smtClean="0">
                <a:latin typeface="+mn-ea"/>
              </a:rPr>
              <a:t> 가장 많이 사용된다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err="1" smtClean="0"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1" name="TextBox 10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2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맥 공유\16-10-25\업종별4종PPT\소화기삽화최종\p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78781" y="1372044"/>
            <a:ext cx="2596895" cy="2019680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27463" y="1537893"/>
            <a:ext cx="4761350" cy="17466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할론 번호의 의미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en-US" altLang="ko-KR" sz="1300" b="1" spc="-100" dirty="0" smtClean="0">
                <a:latin typeface="+mn-ea"/>
              </a:rPr>
              <a:t>Holon 1011, 2402, 1211, 1301 </a:t>
            </a:r>
            <a:r>
              <a:rPr lang="ko-KR" altLang="en-US" sz="1300" b="1" spc="-100" dirty="0" smtClean="0">
                <a:latin typeface="+mn-ea"/>
              </a:rPr>
              <a:t>등 할론 번호는 </a:t>
            </a:r>
            <a:r>
              <a:rPr lang="ko-KR" altLang="en-US" sz="1300" b="1" spc="-100" dirty="0" err="1" smtClean="0">
                <a:latin typeface="+mn-ea"/>
              </a:rPr>
              <a:t>할로겐족</a:t>
            </a:r>
            <a:r>
              <a:rPr lang="ko-KR" altLang="en-US" sz="1300" b="1" spc="-100" dirty="0" smtClean="0">
                <a:latin typeface="+mn-ea"/>
              </a:rPr>
              <a:t> 원자의 수를 의미한다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예컨대 할론 </a:t>
            </a:r>
            <a:r>
              <a:rPr lang="en-US" altLang="ko-KR" sz="1300" b="1" spc="-100" dirty="0" smtClean="0">
                <a:latin typeface="+mn-ea"/>
              </a:rPr>
              <a:t>2402</a:t>
            </a:r>
            <a:r>
              <a:rPr lang="ko-KR" altLang="en-US" sz="1300" b="1" spc="-100" dirty="0" smtClean="0">
                <a:latin typeface="+mn-ea"/>
              </a:rPr>
              <a:t>에서 맨처음의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는 </a:t>
            </a:r>
            <a:r>
              <a:rPr lang="en-US" altLang="ko-KR" sz="1300" b="1" spc="-100" dirty="0" smtClean="0">
                <a:latin typeface="+mn-ea"/>
              </a:rPr>
              <a:t>C</a:t>
            </a:r>
            <a:r>
              <a:rPr lang="ko-KR" altLang="en-US" sz="1300" b="1" spc="-100" dirty="0" smtClean="0">
                <a:latin typeface="+mn-ea"/>
              </a:rPr>
              <a:t>의 원자수가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인 것을 말하며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두 번째 </a:t>
            </a:r>
            <a:r>
              <a:rPr lang="en-US" altLang="ko-KR" sz="1300" b="1" spc="-100" dirty="0" smtClean="0">
                <a:latin typeface="+mn-ea"/>
              </a:rPr>
              <a:t>4</a:t>
            </a:r>
            <a:r>
              <a:rPr lang="ko-KR" altLang="en-US" sz="1300" b="1" spc="-100" dirty="0" smtClean="0">
                <a:latin typeface="+mn-ea"/>
              </a:rPr>
              <a:t>는 </a:t>
            </a:r>
            <a:r>
              <a:rPr lang="en-US" altLang="ko-KR" sz="1300" b="1" spc="-100" dirty="0" smtClean="0">
                <a:latin typeface="+mn-ea"/>
              </a:rPr>
              <a:t>F</a:t>
            </a:r>
            <a:r>
              <a:rPr lang="ko-KR" altLang="en-US" sz="1300" b="1" spc="-100" dirty="0" smtClean="0">
                <a:latin typeface="+mn-ea"/>
              </a:rPr>
              <a:t>의 원자 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세 번째의 </a:t>
            </a:r>
            <a:r>
              <a:rPr lang="en-US" altLang="ko-KR" sz="1300" b="1" spc="-100" dirty="0" smtClean="0">
                <a:latin typeface="+mn-ea"/>
              </a:rPr>
              <a:t>0</a:t>
            </a:r>
            <a:r>
              <a:rPr lang="ko-KR" altLang="en-US" sz="1300" b="1" spc="-100" dirty="0" smtClean="0">
                <a:latin typeface="+mn-ea"/>
              </a:rPr>
              <a:t>은 </a:t>
            </a:r>
            <a:r>
              <a:rPr lang="en-US" altLang="ko-KR" sz="1300" b="1" spc="-100" dirty="0" err="1" smtClean="0">
                <a:latin typeface="+mn-ea"/>
              </a:rPr>
              <a:t>Cl</a:t>
            </a:r>
            <a:r>
              <a:rPr lang="ko-KR" altLang="en-US" sz="1300" b="1" spc="-100" dirty="0" smtClean="0">
                <a:latin typeface="+mn-ea"/>
              </a:rPr>
              <a:t>의 원자 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네 번째의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는 </a:t>
            </a:r>
            <a:r>
              <a:rPr lang="en-US" altLang="ko-KR" sz="1300" b="1" spc="-100" dirty="0" smtClean="0">
                <a:latin typeface="+mn-ea"/>
              </a:rPr>
              <a:t>Br</a:t>
            </a:r>
            <a:r>
              <a:rPr lang="ko-KR" altLang="en-US" sz="1300" b="1" spc="-100" dirty="0" smtClean="0">
                <a:latin typeface="+mn-ea"/>
              </a:rPr>
              <a:t>의 원자 수를 의미한다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7463" y="3584448"/>
            <a:ext cx="7511864" cy="20451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소화원리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소화약제는 다른 소화약제와 달리 화학적 작용이 주요 소화원리이다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일반적으로 할로겐화합물 소화약제의 분자 안에 존재하는 브롬이 가열되면 원자 상태로 분리되고 연쇄반응을 확대하는 활성물질과 결합하여 그 활성을 막음으로써 소화작용을 하게 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이 작용을 억제작용 또는 부촉매작용이라고 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소화약제에는 냉각 효과와 질식 효과도 있으나 냉각 효과는 물에 비해 </a:t>
            </a:r>
            <a:r>
              <a:rPr lang="en-US" altLang="ko-KR" sz="1300" b="1" spc="-100" dirty="0" smtClean="0">
                <a:latin typeface="+mn-ea"/>
              </a:rPr>
              <a:t>10%</a:t>
            </a:r>
            <a:r>
              <a:rPr lang="ko-KR" altLang="en-US" sz="1300" b="1" spc="-100" dirty="0" smtClean="0">
                <a:latin typeface="+mn-ea"/>
              </a:rPr>
              <a:t>이하이고 질식효과 또한 질식작용이 나타나는 농도에 도달하기 전에 이미 억제 효과에 의해 소화된다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7" name="TextBox 16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29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8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827462" y="1543507"/>
            <a:ext cx="6151308" cy="282538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할로겐화합물 소화기의 구조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일반적으로 </a:t>
            </a:r>
            <a:r>
              <a:rPr lang="ko-KR" altLang="en-US" sz="1300" b="1" spc="-100" dirty="0" err="1" smtClean="0">
                <a:latin typeface="+mn-ea"/>
              </a:rPr>
              <a:t>축압식은</a:t>
            </a:r>
            <a:r>
              <a:rPr lang="ko-KR" altLang="en-US" sz="1300" b="1" spc="-100" dirty="0" smtClean="0">
                <a:latin typeface="+mn-ea"/>
              </a:rPr>
              <a:t> 압축공기를 소화기 몸체에 </a:t>
            </a:r>
            <a:r>
              <a:rPr lang="ko-KR" altLang="en-US" sz="1300" b="1" spc="-100" dirty="0" err="1" smtClean="0">
                <a:latin typeface="+mn-ea"/>
              </a:rPr>
              <a:t>축압시킨</a:t>
            </a:r>
            <a:r>
              <a:rPr lang="ko-KR" altLang="en-US" sz="1300" b="1" spc="-100" dirty="0" smtClean="0">
                <a:latin typeface="+mn-ea"/>
              </a:rPr>
              <a:t> 것으로 다른 </a:t>
            </a: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ko-KR" altLang="en-US" sz="1300" b="1" spc="-100" dirty="0" smtClean="0">
                <a:latin typeface="+mn-ea"/>
              </a:rPr>
              <a:t> 소화기의 구조와 같으나 할론 </a:t>
            </a:r>
            <a:r>
              <a:rPr lang="en-US" altLang="ko-KR" sz="1300" b="1" spc="-100" dirty="0" smtClean="0">
                <a:latin typeface="+mn-ea"/>
              </a:rPr>
              <a:t>1101</a:t>
            </a:r>
            <a:r>
              <a:rPr lang="ko-KR" altLang="en-US" sz="1300" b="1" spc="-100" dirty="0" smtClean="0">
                <a:latin typeface="+mn-ea"/>
              </a:rPr>
              <a:t>과 </a:t>
            </a:r>
            <a:r>
              <a:rPr lang="en-US" altLang="ko-KR" sz="1300" b="1" spc="-100" dirty="0" smtClean="0">
                <a:latin typeface="+mn-ea"/>
              </a:rPr>
              <a:t>2402 </a:t>
            </a:r>
            <a:r>
              <a:rPr lang="ko-KR" altLang="en-US" sz="1300" b="1" spc="-100" dirty="0" smtClean="0">
                <a:latin typeface="+mn-ea"/>
              </a:rPr>
              <a:t>소화기는 사용온도 범위가 </a:t>
            </a:r>
            <a:r>
              <a:rPr lang="en-US" altLang="ko-KR" sz="1300" b="1" spc="-100" dirty="0" smtClean="0">
                <a:latin typeface="+mn-ea"/>
              </a:rPr>
              <a:t>-30 ~ </a:t>
            </a:r>
            <a:r>
              <a:rPr lang="en-US" altLang="ko-KR" sz="1300" b="1" spc="-100" dirty="0" smtClean="0">
                <a:latin typeface="+mn-ea"/>
              </a:rPr>
              <a:t>-</a:t>
            </a:r>
            <a:r>
              <a:rPr lang="en-US" altLang="ko-KR" sz="1300" b="1" spc="-100" dirty="0" smtClean="0">
                <a:latin typeface="+mn-ea"/>
              </a:rPr>
              <a:t>40 °C</a:t>
            </a:r>
            <a:r>
              <a:rPr lang="ko-KR" altLang="en-US" sz="1300" b="1" spc="-100" dirty="0" smtClean="0">
                <a:latin typeface="+mn-ea"/>
              </a:rPr>
              <a:t>이고 압력게이지상의 적정한 녹색 범위는 </a:t>
            </a:r>
            <a:r>
              <a:rPr lang="en-US" altLang="ko-KR" sz="1300" b="1" spc="-100" dirty="0" smtClean="0">
                <a:latin typeface="+mn-ea"/>
              </a:rPr>
              <a:t>6.0 ~ 9.8 kg/㎠</a:t>
            </a:r>
            <a:r>
              <a:rPr lang="ko-KR" altLang="en-US" sz="1300" b="1" spc="-100" dirty="0" smtClean="0">
                <a:latin typeface="+mn-ea"/>
              </a:rPr>
              <a:t>로 설정된다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밸브의 구조는 레버 개폐식이고 레버를 누르면 밸브가 열려 노즐에서 소화약제가 방사되며 레버의 누름을 중단하면 밸브가 자동적으로 닫혀 방사가 중지된다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할론 </a:t>
            </a:r>
            <a:r>
              <a:rPr lang="en-US" altLang="ko-KR" sz="1300" b="1" spc="-100" dirty="0" smtClean="0">
                <a:latin typeface="+mn-ea"/>
              </a:rPr>
              <a:t>1301</a:t>
            </a:r>
            <a:r>
              <a:rPr lang="ko-KR" altLang="en-US" sz="1300" b="1" spc="-100" dirty="0" smtClean="0">
                <a:latin typeface="+mn-ea"/>
              </a:rPr>
              <a:t>과 </a:t>
            </a:r>
            <a:r>
              <a:rPr lang="en-US" altLang="ko-KR" sz="1300" b="1" spc="-100" dirty="0" smtClean="0">
                <a:latin typeface="+mn-ea"/>
              </a:rPr>
              <a:t>1211 </a:t>
            </a:r>
            <a:r>
              <a:rPr lang="ko-KR" altLang="en-US" sz="1300" b="1" spc="-100" dirty="0" smtClean="0">
                <a:latin typeface="+mn-ea"/>
              </a:rPr>
              <a:t>소화기는 소화약제가 액화가스이다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할론 </a:t>
            </a:r>
            <a:r>
              <a:rPr lang="en-US" altLang="ko-KR" sz="1300" b="1" spc="-100" dirty="0" smtClean="0">
                <a:latin typeface="+mn-ea"/>
              </a:rPr>
              <a:t>1301</a:t>
            </a:r>
            <a:r>
              <a:rPr lang="ko-KR" altLang="en-US" sz="1300" b="1" spc="-100" dirty="0" smtClean="0">
                <a:latin typeface="+mn-ea"/>
              </a:rPr>
              <a:t>은 자체 압력이 높아 가압하지 않고도 사용이 가능하나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저온이 되면 압력이 저하되므로 질소가스를 가하여 </a:t>
            </a:r>
            <a:r>
              <a:rPr lang="en-US" altLang="ko-KR" sz="1300" b="1" spc="-100" dirty="0" smtClean="0">
                <a:latin typeface="+mn-ea"/>
              </a:rPr>
              <a:t>20°C</a:t>
            </a:r>
            <a:r>
              <a:rPr lang="ko-KR" altLang="en-US" sz="1300" b="1" spc="-100" dirty="0" smtClean="0">
                <a:latin typeface="+mn-ea"/>
              </a:rPr>
              <a:t>에서의 압력을 </a:t>
            </a:r>
            <a:r>
              <a:rPr lang="en-US" altLang="ko-KR" sz="1300" b="1" spc="-100" dirty="0" smtClean="0">
                <a:latin typeface="+mn-ea"/>
              </a:rPr>
              <a:t>25 kg/㎠</a:t>
            </a:r>
            <a:r>
              <a:rPr lang="ko-KR" altLang="en-US" sz="1300" b="1" spc="-100" dirty="0" smtClean="0">
                <a:latin typeface="+mn-ea"/>
              </a:rPr>
              <a:t>로 하여 사용하며 밸브는 레버 개폐식을 사용하나 지시 압력계는 부착하지 않는다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8424" y="1747245"/>
            <a:ext cx="1214089" cy="234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827462" y="4418384"/>
            <a:ext cx="7511865" cy="751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할론 </a:t>
            </a:r>
            <a:r>
              <a:rPr lang="en-US" altLang="ko-KR" sz="1300" b="1" spc="-100" dirty="0" smtClean="0">
                <a:latin typeface="+mn-ea"/>
              </a:rPr>
              <a:t>1211</a:t>
            </a:r>
            <a:r>
              <a:rPr lang="ko-KR" altLang="en-US" sz="1300" b="1" spc="-100" dirty="0" smtClean="0">
                <a:latin typeface="+mn-ea"/>
              </a:rPr>
              <a:t>은 자체 압력만으로는 방사력이 부족하므로 질소가스로 </a:t>
            </a:r>
            <a:r>
              <a:rPr lang="en-US" altLang="ko-KR" sz="1300" b="1" spc="-100" dirty="0" smtClean="0">
                <a:latin typeface="+mn-ea"/>
              </a:rPr>
              <a:t>10 ~ 15 ㎏/㎠ </a:t>
            </a:r>
            <a:r>
              <a:rPr lang="ko-KR" altLang="en-US" sz="1300" b="1" spc="-100" dirty="0" smtClean="0">
                <a:latin typeface="+mn-ea"/>
              </a:rPr>
              <a:t>정도로 </a:t>
            </a:r>
            <a:r>
              <a:rPr lang="ko-KR" altLang="en-US" sz="1300" b="1" spc="-100" dirty="0" err="1" smtClean="0">
                <a:latin typeface="+mn-ea"/>
              </a:rPr>
              <a:t>축압하여</a:t>
            </a:r>
            <a:r>
              <a:rPr lang="ko-KR" altLang="en-US" sz="1300" b="1" spc="-100" dirty="0" smtClean="0">
                <a:latin typeface="+mn-ea"/>
              </a:rPr>
              <a:t> 사용하며 방사 직후에 완전히 기화하지 않고 액상 방사에 가까워 혼은 설치하지 않으나 할론 </a:t>
            </a:r>
            <a:r>
              <a:rPr lang="en-US" altLang="ko-KR" sz="1300" b="1" spc="-100" dirty="0" smtClean="0">
                <a:latin typeface="+mn-ea"/>
              </a:rPr>
              <a:t>1301</a:t>
            </a:r>
            <a:r>
              <a:rPr lang="ko-KR" altLang="en-US" sz="1300" b="1" spc="-100" dirty="0" smtClean="0">
                <a:latin typeface="+mn-ea"/>
              </a:rPr>
              <a:t>은 압력이 높고 방사 직후에 가스로 즉시 기화하므로 방사가스 안에 공기를 빨아들이지 않도록 방사구에 혼</a:t>
            </a:r>
            <a:r>
              <a:rPr lang="en-US" altLang="ko-KR" sz="1300" b="1" spc="-100" dirty="0" smtClean="0">
                <a:latin typeface="+mn-ea"/>
              </a:rPr>
              <a:t>(Hone)</a:t>
            </a:r>
            <a:r>
              <a:rPr lang="ko-KR" altLang="en-US" sz="1300" b="1" spc="-100" dirty="0" smtClean="0">
                <a:latin typeface="+mn-ea"/>
              </a:rPr>
              <a:t>을 설치한다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02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분류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3" y="1631417"/>
            <a:ext cx="7511864" cy="19005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lvl="0" indent="-144000" algn="just">
              <a:lnSpc>
                <a:spcPct val="15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solidFill>
                  <a:srgbClr val="206EEC"/>
                </a:solidFill>
              </a:rPr>
              <a:t>【</a:t>
            </a:r>
            <a:r>
              <a:rPr lang="ko-KR" altLang="en-US" sz="1400" b="1" spc="-100" dirty="0" smtClean="0">
                <a:solidFill>
                  <a:srgbClr val="206EEC"/>
                </a:solidFill>
              </a:rPr>
              <a:t>설치상의 주의</a:t>
            </a:r>
            <a:r>
              <a:rPr lang="en-US" altLang="ko-KR" sz="1400" b="1" spc="-100" dirty="0" smtClean="0">
                <a:solidFill>
                  <a:srgbClr val="206EEC"/>
                </a:solidFill>
              </a:rPr>
              <a:t>】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ko-KR" altLang="en-US" sz="1300" b="1" spc="-100" dirty="0" smtClean="0">
                <a:latin typeface="+mn-ea"/>
              </a:rPr>
              <a:t> 소화기의 압력은 설치 장소의 온도 변화에 민감하게 반응하여 팽창하므로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할론 </a:t>
            </a:r>
            <a:r>
              <a:rPr lang="en-US" altLang="ko-KR" sz="1300" b="1" spc="-100" dirty="0" smtClean="0">
                <a:latin typeface="+mn-ea"/>
              </a:rPr>
              <a:t>1301</a:t>
            </a:r>
            <a:r>
              <a:rPr lang="ko-KR" altLang="en-US" sz="1300" b="1" spc="-100" dirty="0" smtClean="0">
                <a:latin typeface="+mn-ea"/>
              </a:rPr>
              <a:t>과 할론 </a:t>
            </a:r>
            <a:r>
              <a:rPr lang="en-US" altLang="ko-KR" sz="1300" b="1" spc="-100" dirty="0" smtClean="0">
                <a:latin typeface="+mn-ea"/>
              </a:rPr>
              <a:t>2402 </a:t>
            </a:r>
            <a:r>
              <a:rPr lang="ko-KR" altLang="en-US" sz="1300" b="1" spc="-100" dirty="0" smtClean="0">
                <a:latin typeface="+mn-ea"/>
              </a:rPr>
              <a:t>소화기는 설치 장소의 온도를 특히 고려하여야 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소화기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할론 </a:t>
            </a:r>
            <a:r>
              <a:rPr lang="en-US" altLang="ko-KR" sz="1300" b="1" spc="-100" dirty="0" smtClean="0">
                <a:latin typeface="+mn-ea"/>
              </a:rPr>
              <a:t>1301)</a:t>
            </a:r>
            <a:r>
              <a:rPr lang="ko-KR" altLang="en-US" sz="1300" b="1" spc="-100" dirty="0" smtClean="0">
                <a:latin typeface="+mn-ea"/>
              </a:rPr>
              <a:t>는 이산화탄소 소화기와 마찬가지로 지하층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무창층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밀폐된 거실 및 사무실로서 그 바닥 면적이 </a:t>
            </a:r>
            <a:r>
              <a:rPr lang="en-US" altLang="ko-KR" sz="1300" b="1" spc="-100" dirty="0" smtClean="0">
                <a:latin typeface="+mn-ea"/>
              </a:rPr>
              <a:t>20㎡ </a:t>
            </a:r>
            <a:r>
              <a:rPr lang="ko-KR" altLang="en-US" sz="1300" b="1" spc="-100" dirty="0" smtClean="0">
                <a:latin typeface="+mn-ea"/>
              </a:rPr>
              <a:t>미만의 장소에는 설치할 수 없다</a:t>
            </a:r>
            <a:r>
              <a:rPr lang="en-US" altLang="ko-KR" sz="1300" b="1" spc="-100" dirty="0" smtClean="0">
                <a:latin typeface="+mn-ea"/>
              </a:rPr>
              <a:t>. (</a:t>
            </a:r>
            <a:r>
              <a:rPr lang="ko-KR" altLang="en-US" sz="1300" b="1" spc="-100" dirty="0" smtClean="0">
                <a:latin typeface="+mn-ea"/>
              </a:rPr>
              <a:t>배기를 위한 유효한 </a:t>
            </a:r>
            <a:r>
              <a:rPr lang="ko-KR" altLang="en-US" sz="1300" b="1" spc="-100" dirty="0" err="1" smtClean="0">
                <a:latin typeface="+mn-ea"/>
              </a:rPr>
              <a:t>개구부가</a:t>
            </a:r>
            <a:r>
              <a:rPr lang="ko-KR" altLang="en-US" sz="1300" b="1" spc="-100" dirty="0" smtClean="0">
                <a:latin typeface="+mn-ea"/>
              </a:rPr>
              <a:t> 있는 장소인 경우에는 예외</a:t>
            </a:r>
            <a:r>
              <a:rPr lang="en-US" altLang="ko-KR" sz="1300" b="1" spc="-100" dirty="0" smtClean="0">
                <a:latin typeface="+mn-ea"/>
              </a:rPr>
              <a:t>)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부제목 22"/>
          <p:cNvSpPr txBox="1">
            <a:spLocks/>
          </p:cNvSpPr>
          <p:nvPr/>
        </p:nvSpPr>
        <p:spPr>
          <a:xfrm>
            <a:off x="2816352" y="2406701"/>
            <a:ext cx="6137453" cy="407254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defTabSz="914400" latinLnBrk="1">
              <a:spcBef>
                <a:spcPct val="20000"/>
              </a:spcBef>
              <a:defRPr/>
            </a:pPr>
            <a:r>
              <a:rPr lang="ko-KR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소화약제의 종류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소화약제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물 소화약제 	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포 소화약제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할로겐 소화약제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kumimoji="0" lang="ko-KR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이산화탄소 소화약제</a:t>
            </a:r>
            <a:endParaRPr kumimoji="0" lang="en-US" altLang="ko-KR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분말 소화약제</a:t>
            </a:r>
            <a:endParaRPr kumimoji="0" lang="ko-KR" altLang="en-US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5" name="제목 21"/>
          <p:cNvSpPr txBox="1">
            <a:spLocks/>
          </p:cNvSpPr>
          <p:nvPr/>
        </p:nvSpPr>
        <p:spPr>
          <a:xfrm>
            <a:off x="875995" y="1461728"/>
            <a:ext cx="166238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DAF5D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03</a:t>
            </a:r>
            <a:endParaRPr kumimoji="0" lang="ko-KR" altLang="en-US" sz="7200" b="1" i="0" u="none" strike="noStrike" kern="1200" cap="none" spc="0" normalizeH="0" baseline="0" noProof="0" dirty="0" smtClean="0">
              <a:ln>
                <a:noFill/>
              </a:ln>
              <a:solidFill>
                <a:srgbClr val="5DAF5D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6775" y="1221577"/>
            <a:ext cx="107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288000"/>
            <a:r>
              <a:rPr lang="en-US" altLang="ko-KR" b="1" dirty="0" smtClean="0">
                <a:latin typeface="+mj-ea"/>
              </a:rPr>
              <a:t>Part</a:t>
            </a:r>
            <a:endParaRPr lang="ko-KR" altLang="en-US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301679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맥 공유\16-10-25\업종별4종PPT\소화기삽화최종\p23 사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12636" y="3896963"/>
            <a:ext cx="2365129" cy="1822349"/>
          </a:xfrm>
          <a:prstGeom prst="rect">
            <a:avLst/>
          </a:prstGeom>
          <a:noFill/>
        </p:spPr>
      </p:pic>
      <p:grpSp>
        <p:nvGrpSpPr>
          <p:cNvPr id="13" name="그룹 12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14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1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소화약제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27462" y="1917775"/>
            <a:ext cx="5997621" cy="10079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소화약제의 정의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소화약제란 소화기구에 사용되는 소화성능이 있는 고체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액체 및 기체 물질을 말한다</a:t>
            </a:r>
            <a:r>
              <a:rPr lang="en-US" altLang="ko-KR" sz="1300" b="1" spc="-100" dirty="0" smtClean="0">
                <a:latin typeface="+mn-ea"/>
              </a:rPr>
              <a:t>.(NFSC 101)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7462" y="3020838"/>
            <a:ext cx="5997621" cy="10079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소화약제의 조건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가격이 저렴하고 저장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안전성이 있으며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환경에 대한 영향이 적어야 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또한 인체에 대한 독성이 없으며 연소의 </a:t>
            </a:r>
            <a:r>
              <a:rPr lang="en-US" altLang="ko-KR" sz="1300" b="1" spc="-100" dirty="0" smtClean="0">
                <a:latin typeface="+mn-ea"/>
              </a:rPr>
              <a:t>4</a:t>
            </a:r>
            <a:r>
              <a:rPr lang="ko-KR" altLang="en-US" sz="1300" b="1" spc="-100" dirty="0" smtClean="0">
                <a:latin typeface="+mn-ea"/>
              </a:rPr>
              <a:t>요소 중 한가지 이상을 제거할 수 있어야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96620" y="1917775"/>
            <a:ext cx="1463675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6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4665874"/>
          <a:ext cx="5896053" cy="1529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5777"/>
                <a:gridCol w="2270138"/>
                <a:gridCol w="2270138"/>
              </a:tblGrid>
              <a:tr h="0">
                <a:tc rowSpan="5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0" dirty="0" smtClean="0">
                          <a:latin typeface="+mn-ea"/>
                          <a:ea typeface="+mn-ea"/>
                        </a:rPr>
                        <a:t>소화약제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물계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물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포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가스계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이산화탄소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할로겐화합물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분말 소화약제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827462" y="4208056"/>
            <a:ext cx="6092717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소화약제의 분류</a:t>
            </a:r>
            <a:endParaRPr lang="en-US" altLang="ko-KR" sz="1600" spc="-100" dirty="0" smtClean="0">
              <a:latin typeface="+mn-ea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21" name="TextBox 20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2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52790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84986"/>
            <a:ext cx="7446029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각종 소화약제의 특성 비교</a:t>
            </a:r>
            <a:endParaRPr lang="en-US" altLang="ko-KR" sz="1600" spc="-100" dirty="0" smtClean="0">
              <a:latin typeface="+mn-ea"/>
            </a:endParaRPr>
          </a:p>
        </p:txBody>
      </p:sp>
      <p:graphicFrame>
        <p:nvGraphicFramePr>
          <p:cNvPr id="10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1997050"/>
          <a:ext cx="7417611" cy="2902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03751"/>
                <a:gridCol w="1222772"/>
                <a:gridCol w="1222772"/>
                <a:gridCol w="1222772"/>
                <a:gridCol w="1222772"/>
                <a:gridCol w="1222772"/>
              </a:tblGrid>
              <a:tr h="0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구 분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물계</a:t>
                      </a: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 소화약제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pc="-100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가스계</a:t>
                      </a: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 소화약제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pc="-100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pc="-100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spc="-100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물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포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이산화탄소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할로겐화합물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분말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주된 소화 효과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냉각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질식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냉각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질식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부촉매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부촉매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질식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소화속도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느리다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느리다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빠르다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빠르다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빠르다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냉각효과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크다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크다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적다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적다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적다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재발화 위험성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적다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적다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있다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있다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있다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대응하는 </a:t>
                      </a:r>
                      <a:endParaRPr lang="en-US" altLang="ko-KR" sz="1200" spc="-100" dirty="0" smtClean="0">
                        <a:latin typeface="+mn-ea"/>
                        <a:ea typeface="+mn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화재규모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중형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대형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중형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대형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소형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중형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소형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중형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소형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중형</a:t>
                      </a:r>
                    </a:p>
                  </a:txBody>
                  <a:tcPr marL="108000" marR="108000" marT="36000" marB="54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사용후의 오염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크다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매우 크다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전혀 없다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극히 적다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적다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적응화재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급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A, B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급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B, C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급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ts val="17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B,</a:t>
                      </a:r>
                      <a:r>
                        <a:rPr lang="en-US" altLang="ko-KR" sz="1200" spc="-100" baseline="0" dirty="0" smtClean="0">
                          <a:latin typeface="+mn-ea"/>
                          <a:ea typeface="+mn-ea"/>
                        </a:rPr>
                        <a:t> C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급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(A), B, C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급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2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물 소화약제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462" y="1967789"/>
            <a:ext cx="7424084" cy="20621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물 소화약제의 특성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대부분의 화재 진압용으로 널리 사용되며 구하기 쉽고 경제적이다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비열과 </a:t>
            </a:r>
            <a:r>
              <a:rPr lang="ko-KR" altLang="en-US" sz="1300" b="1" spc="-100" dirty="0" err="1" smtClean="0">
                <a:latin typeface="+mn-ea"/>
              </a:rPr>
              <a:t>증발잠열이</a:t>
            </a:r>
            <a:r>
              <a:rPr lang="ko-KR" altLang="en-US" sz="1300" b="1" spc="-100" dirty="0" smtClean="0">
                <a:latin typeface="+mn-ea"/>
              </a:rPr>
              <a:t> 커서 냉각효과가 우수하다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펌프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배관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호스 등을 사용하여 유체의 이송이 용이하다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화재진화 이후 오염의 정도가 심하다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주로 </a:t>
            </a:r>
            <a:r>
              <a:rPr lang="en-US" altLang="ko-KR" sz="1300" b="1" spc="-100" dirty="0" smtClean="0">
                <a:latin typeface="+mn-ea"/>
              </a:rPr>
              <a:t>A</a:t>
            </a:r>
            <a:r>
              <a:rPr lang="ko-KR" altLang="en-US" sz="1300" b="1" spc="-100" dirty="0" smtClean="0">
                <a:latin typeface="+mn-ea"/>
              </a:rPr>
              <a:t>급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일반화재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에 사용한다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aphicFrame>
        <p:nvGraphicFramePr>
          <p:cNvPr id="11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4674413"/>
          <a:ext cx="7571232" cy="1496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0983"/>
                <a:gridCol w="4740249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물리적 특성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물의 특성에 따른 소화효과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비열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(1 kcal/kg)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액상의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물입자가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많은 열량을 흡수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증발잠열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(539 kcal/kg)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액상의 물이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기화시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다량의 열을 흡수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기화팽창율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(1,650 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배 팽창</a:t>
                      </a:r>
                      <a:r>
                        <a:rPr lang="en-US" altLang="ko-KR" sz="1200" spc="-10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기화된 수증기가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연소면을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덮는 질식 효과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Char char="•"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표면장력</a:t>
                      </a:r>
                      <a:endParaRPr lang="ko-KR" altLang="en-US" sz="1200" spc="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표면장력이 크므로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침투력을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증가시키기 위해 </a:t>
                      </a:r>
                      <a:r>
                        <a:rPr lang="ko-KR" altLang="en-US" sz="1200" spc="-100" dirty="0" err="1" smtClean="0">
                          <a:latin typeface="+mn-ea"/>
                          <a:ea typeface="+mn-ea"/>
                        </a:rPr>
                        <a:t>침투제</a:t>
                      </a:r>
                      <a:r>
                        <a:rPr lang="ko-KR" altLang="en-US" sz="1200" spc="-100" dirty="0" smtClean="0">
                          <a:latin typeface="+mn-ea"/>
                          <a:ea typeface="+mn-ea"/>
                        </a:rPr>
                        <a:t> 첨가</a:t>
                      </a:r>
                      <a:endParaRPr lang="ko-KR" altLang="en-US" sz="1200" spc="-100" dirty="0">
                        <a:latin typeface="+mn-ea"/>
                        <a:ea typeface="+mn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27462" y="4187317"/>
            <a:ext cx="7424084" cy="321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물의 물리적 특성</a:t>
            </a:r>
            <a:endParaRPr lang="en-US" altLang="ko-KR" sz="1600" spc="-100" dirty="0" smtClean="0"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3" y="1506931"/>
            <a:ext cx="7532846" cy="360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물의 소화효과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냉각작용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물의 비열과 </a:t>
            </a:r>
            <a:r>
              <a:rPr lang="ko-KR" altLang="en-US" sz="1300" spc="-100" dirty="0" err="1" smtClean="0">
                <a:latin typeface="+mn-ea"/>
              </a:rPr>
              <a:t>증발잠열이</a:t>
            </a:r>
            <a:r>
              <a:rPr lang="ko-KR" altLang="en-US" sz="1300" spc="-100" dirty="0" smtClean="0">
                <a:latin typeface="+mn-ea"/>
              </a:rPr>
              <a:t> 크므로 화재발생장소 주위로부터 많은 열을 흡수하기 때문에 빠른 시간 내에 온도를 발화점 이하로 냉각시켜 소화하는 작용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질식작용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100 ℃ </a:t>
            </a:r>
            <a:r>
              <a:rPr lang="ko-KR" altLang="en-US" sz="1300" spc="-100" dirty="0" smtClean="0">
                <a:latin typeface="+mn-ea"/>
              </a:rPr>
              <a:t>물이 </a:t>
            </a:r>
            <a:r>
              <a:rPr lang="en-US" altLang="ko-KR" sz="1300" spc="-100" dirty="0" smtClean="0">
                <a:latin typeface="+mn-ea"/>
              </a:rPr>
              <a:t>100 ℃ </a:t>
            </a:r>
            <a:r>
              <a:rPr lang="ko-KR" altLang="en-US" sz="1300" spc="-100" dirty="0" smtClean="0">
                <a:latin typeface="+mn-ea"/>
              </a:rPr>
              <a:t>수증기로 기화할 때 체적이 </a:t>
            </a:r>
            <a:r>
              <a:rPr lang="en-US" altLang="ko-KR" sz="1300" spc="-100" dirty="0" smtClean="0">
                <a:latin typeface="+mn-ea"/>
              </a:rPr>
              <a:t>1,650</a:t>
            </a:r>
            <a:r>
              <a:rPr lang="ko-KR" altLang="en-US" sz="1300" spc="-100" dirty="0" smtClean="0">
                <a:latin typeface="+mn-ea"/>
              </a:rPr>
              <a:t>배로 팽창하여 팽창된 수증기가 공기 중의 산소농도를 희석하여 </a:t>
            </a:r>
            <a:r>
              <a:rPr lang="ko-KR" altLang="en-US" sz="1300" spc="-100" dirty="0" err="1" smtClean="0">
                <a:latin typeface="+mn-ea"/>
              </a:rPr>
              <a:t>질식소화하는</a:t>
            </a:r>
            <a:r>
              <a:rPr lang="ko-KR" altLang="en-US" sz="1300" spc="-100" dirty="0" smtClean="0">
                <a:latin typeface="+mn-ea"/>
              </a:rPr>
              <a:t> 작용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유화작용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물 소화약제를 분무노즐을 사용하여 고압으로 분사할 때 발생하는 미립자가 중유 또는 윤활유 등의 화재에 접촉하면 화재의 표면에 얇은 막의 </a:t>
            </a:r>
            <a:r>
              <a:rPr lang="ko-KR" altLang="en-US" sz="1300" spc="-100" dirty="0" err="1" smtClean="0">
                <a:latin typeface="+mn-ea"/>
              </a:rPr>
              <a:t>유화층을</a:t>
            </a:r>
            <a:r>
              <a:rPr lang="ko-KR" altLang="en-US" sz="1300" spc="-100" dirty="0" smtClean="0">
                <a:latin typeface="+mn-ea"/>
              </a:rPr>
              <a:t> 형성하여 공기 중의 산소 공급을 차단하고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smtClean="0">
                <a:latin typeface="+mn-ea"/>
              </a:rPr>
              <a:t>질식소화</a:t>
            </a:r>
            <a:r>
              <a:rPr lang="en-US" altLang="ko-KR" sz="1300" spc="-100" dirty="0" smtClean="0">
                <a:latin typeface="+mn-ea"/>
              </a:rPr>
              <a:t>), </a:t>
            </a:r>
            <a:r>
              <a:rPr lang="ko-KR" altLang="en-US" sz="1300" spc="-100" dirty="0" smtClean="0">
                <a:latin typeface="+mn-ea"/>
              </a:rPr>
              <a:t>가연성 증기의 발생을 억제하는 작용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희석작용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물에 용해되는 수용성 가연물</a:t>
            </a:r>
            <a:r>
              <a:rPr lang="en-US" altLang="ko-KR" sz="1300" spc="-100" dirty="0" smtClean="0">
                <a:latin typeface="+mn-ea"/>
              </a:rPr>
              <a:t>(</a:t>
            </a:r>
            <a:r>
              <a:rPr lang="ko-KR" altLang="en-US" sz="1300" spc="-100" dirty="0" smtClean="0">
                <a:latin typeface="+mn-ea"/>
              </a:rPr>
              <a:t>알코올 등</a:t>
            </a:r>
            <a:r>
              <a:rPr lang="en-US" altLang="ko-KR" sz="1300" spc="-100" dirty="0" smtClean="0">
                <a:latin typeface="+mn-ea"/>
              </a:rPr>
              <a:t>)</a:t>
            </a:r>
            <a:r>
              <a:rPr lang="ko-KR" altLang="en-US" sz="1300" spc="-100" dirty="0" smtClean="0">
                <a:latin typeface="+mn-ea"/>
              </a:rPr>
              <a:t>의 화재 시에 </a:t>
            </a:r>
            <a:endParaRPr lang="en-US" altLang="ko-KR" sz="1300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spc="-100" dirty="0" smtClean="0">
                <a:latin typeface="+mn-ea"/>
              </a:rPr>
              <a:t>   많은 양의 물을 일시에 방사하여 가연물의 농도를 묽게 희석하여 </a:t>
            </a:r>
            <a:endParaRPr lang="en-US" altLang="ko-KR" sz="1300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300" spc="-100" dirty="0" smtClean="0">
                <a:latin typeface="+mn-ea"/>
              </a:rPr>
              <a:t>   소화하는 방법</a:t>
            </a:r>
            <a:endParaRPr lang="en-US" altLang="ko-KR" sz="1300" spc="-100" dirty="0" smtClean="0">
              <a:latin typeface="+mn-ea"/>
            </a:endParaRPr>
          </a:p>
        </p:txBody>
      </p:sp>
      <p:pic>
        <p:nvPicPr>
          <p:cNvPr id="8194" name="Picture 2" descr="D:\맥 공유\16-10-25\업종별4종PPT\소화기삽화최종\p24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80177" y="3834843"/>
            <a:ext cx="2380132" cy="2287980"/>
          </a:xfrm>
          <a:prstGeom prst="rect">
            <a:avLst/>
          </a:prstGeom>
          <a:noFill/>
        </p:spPr>
      </p:pic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3" y="1506931"/>
            <a:ext cx="7532846" cy="321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물의 </a:t>
            </a:r>
            <a:r>
              <a:rPr lang="ko-KR" altLang="en-US" sz="1600" b="1" spc="-100" dirty="0" err="1" smtClean="0">
                <a:latin typeface="+mn-ea"/>
              </a:rPr>
              <a:t>주수방법</a:t>
            </a:r>
            <a:endParaRPr lang="en-US" altLang="ko-KR" sz="1600" spc="-100" dirty="0" smtClean="0">
              <a:latin typeface="+mn-ea"/>
            </a:endParaRPr>
          </a:p>
        </p:txBody>
      </p:sp>
      <p:graphicFrame>
        <p:nvGraphicFramePr>
          <p:cNvPr id="10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1938528"/>
          <a:ext cx="7571233" cy="22700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21121"/>
                <a:gridCol w="3275056"/>
                <a:gridCol w="3275056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err="1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주수방법</a:t>
                      </a:r>
                      <a:endParaRPr lang="ko-KR" altLang="en-US" sz="1200" b="1" spc="-100" dirty="0" smtClean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정의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적용 소화설비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봉상주수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0" dirty="0" smtClean="0">
                          <a:latin typeface="+mj-ea"/>
                          <a:ea typeface="+mj-ea"/>
                        </a:rPr>
                        <a:t>(stream)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굵은 물줄기를 가연물에 직접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주수하는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방법으로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열용량이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큰 일반 고체가연물의 대규모 화재에 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유효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물 소화기</a:t>
                      </a:r>
                      <a:r>
                        <a:rPr lang="ko-KR" altLang="en-US" sz="1200" spc="-100" baseline="0" dirty="0" smtClean="0">
                          <a:latin typeface="+mj-ea"/>
                          <a:ea typeface="+mj-ea"/>
                        </a:rPr>
                        <a:t>                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옥내소화전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옥외소화전</a:t>
                      </a:r>
                      <a:r>
                        <a:rPr lang="ko-KR" altLang="en-US" sz="1200" spc="-100" baseline="0" dirty="0" smtClean="0">
                          <a:latin typeface="+mj-ea"/>
                          <a:ea typeface="+mj-ea"/>
                        </a:rPr>
                        <a:t>              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연결송수관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적상주수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0" dirty="0" smtClean="0">
                          <a:latin typeface="+mj-ea"/>
                          <a:ea typeface="+mj-ea"/>
                        </a:rPr>
                        <a:t>(drop)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스프링클러 소화설비 헤드의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주수형태로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일반적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으로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실내 고체가연물에 적용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스프링클러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연결살수설비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무상주수</a:t>
                      </a:r>
                      <a:endParaRPr lang="ko-KR" altLang="en-US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0" dirty="0" smtClean="0">
                          <a:latin typeface="+mj-ea"/>
                          <a:ea typeface="+mj-ea"/>
                        </a:rPr>
                        <a:t>(spray)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물분무소화설비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헤드나 고압으로 방수할 때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나타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나는 안개형태의 주수 형태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분무노즐을 사용하는 물소화기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옥내소화전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, 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   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옥외소화전</a:t>
                      </a: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•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물분무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소화설비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27463" y="4447639"/>
            <a:ext cx="7532846" cy="321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물 소화약제의 장 </a:t>
            </a:r>
            <a:r>
              <a:rPr lang="en-US" altLang="ko-KR" sz="1600" b="1" spc="-100" dirty="0" smtClean="0">
                <a:latin typeface="+mn-ea"/>
              </a:rPr>
              <a:t>· </a:t>
            </a:r>
            <a:r>
              <a:rPr lang="ko-KR" altLang="en-US" sz="1600" b="1" spc="-100" dirty="0" smtClean="0">
                <a:latin typeface="+mn-ea"/>
              </a:rPr>
              <a:t>단점</a:t>
            </a:r>
            <a:endParaRPr lang="en-US" altLang="ko-KR" sz="1600" spc="-100" dirty="0" smtClean="0"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929030" y="4926085"/>
            <a:ext cx="7571233" cy="1219706"/>
            <a:chOff x="929030" y="4743029"/>
            <a:chExt cx="7571233" cy="1219706"/>
          </a:xfrm>
        </p:grpSpPr>
        <p:sp>
          <p:nvSpPr>
            <p:cNvPr id="12" name="Rounded Rectangle 14"/>
            <p:cNvSpPr/>
            <p:nvPr/>
          </p:nvSpPr>
          <p:spPr>
            <a:xfrm>
              <a:off x="929030" y="4743029"/>
              <a:ext cx="3628340" cy="1219706"/>
            </a:xfrm>
            <a:prstGeom prst="roundRect">
              <a:avLst>
                <a:gd name="adj" fmla="val 3203"/>
              </a:avLst>
            </a:prstGeom>
            <a:noFill/>
            <a:ln w="57150" cap="rnd">
              <a:solidFill>
                <a:schemeClr val="tx2">
                  <a:lumMod val="20000"/>
                  <a:lumOff val="8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rgbClr val="0070C0"/>
                  </a:solidFill>
                  <a:latin typeface="+mj-ea"/>
                  <a:ea typeface="+mj-ea"/>
                </a:rPr>
                <a:t>장점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냉각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질식효과가 매우 우수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경제적이며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변질우려가 없고 장기 보관 가능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인체에 무해하며 각 종 약제와 혼합하여 수용액으로</a:t>
              </a:r>
              <a:endPara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 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사용 가능</a:t>
              </a:r>
              <a:endParaRPr lang="en-US" altLang="ko-KR" sz="1200" b="1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3" name="Rounded Rectangle 14"/>
            <p:cNvSpPr/>
            <p:nvPr/>
          </p:nvSpPr>
          <p:spPr>
            <a:xfrm>
              <a:off x="4871923" y="4743029"/>
              <a:ext cx="3628340" cy="1219706"/>
            </a:xfrm>
            <a:prstGeom prst="roundRect">
              <a:avLst>
                <a:gd name="adj" fmla="val 3203"/>
              </a:avLst>
            </a:prstGeom>
            <a:noFill/>
            <a:ln w="57150" cap="rnd">
              <a:solidFill>
                <a:schemeClr val="accent6">
                  <a:lumMod val="40000"/>
                  <a:lumOff val="6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단점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영하에서는 동파 및 응고 현상으로 적응성이 낮음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금수성 화재 및 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C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급 화재에 적응성이 없음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물과 혼합하지 않는 액체 연료의 화재에 사용할 수</a:t>
              </a:r>
              <a:r>
                <a:rPr lang="en-US" altLang="ko-KR" sz="1200" b="1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1200" b="1" spc="-15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없음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소화 후 물에 의한 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2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차 피해 발생</a:t>
              </a:r>
              <a:endParaRPr lang="en-US" altLang="ko-KR" sz="1200" b="1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6" name="TextBox 15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7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3" y="1506931"/>
            <a:ext cx="7532846" cy="321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물 소화약제의 첨가제</a:t>
            </a:r>
            <a:endParaRPr lang="en-US" altLang="ko-KR" sz="1600" spc="-100" dirty="0" smtClean="0">
              <a:latin typeface="+mn-ea"/>
            </a:endParaRPr>
          </a:p>
        </p:txBody>
      </p:sp>
      <p:graphicFrame>
        <p:nvGraphicFramePr>
          <p:cNvPr id="10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1967788"/>
          <a:ext cx="7571233" cy="1316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21121"/>
                <a:gridCol w="3275056"/>
                <a:gridCol w="3275056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첨가제 기능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첨가제 종류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동결방지제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물의 어는점 이하에서 동파 및 응고현상을 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방지하기 위하여 첨가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  <a:cs typeface="Mangal"/>
                        </a:rPr>
                        <a:t>염화칼슘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,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  <a:cs typeface="Mangal"/>
                        </a:rPr>
                        <a:t>염화나트륨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,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  <a:cs typeface="Mangal"/>
                        </a:rPr>
                        <a:t>에틸렌글리콜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  <a:cs typeface="Mangal"/>
                        </a:rPr>
                        <a:t> 등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침투제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계면활성제 물질을 첨가하여 물의 표면장력을 </a:t>
                      </a:r>
                      <a:endParaRPr lang="en-US" altLang="ko-KR" sz="1200" spc="-100" dirty="0" smtClean="0">
                        <a:latin typeface="+mj-ea"/>
                        <a:ea typeface="+mj-ea"/>
                      </a:endParaRPr>
                    </a:p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낮추어 물의 </a:t>
                      </a:r>
                      <a:r>
                        <a:rPr lang="ko-KR" altLang="en-US" sz="1200" spc="-100" dirty="0" err="1" smtClean="0">
                          <a:latin typeface="+mj-ea"/>
                          <a:ea typeface="+mj-ea"/>
                        </a:rPr>
                        <a:t>침투성을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 강화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  <a:cs typeface="Mangal"/>
                        </a:rPr>
                        <a:t>계면활성제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 descr="D:\맥 공유\16-10-25\업종별4종PPT\소화기삽화최종\p26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3352" y="3538727"/>
            <a:ext cx="3856164" cy="2999238"/>
          </a:xfrm>
          <a:prstGeom prst="rect">
            <a:avLst/>
          </a:prstGeom>
          <a:noFill/>
        </p:spPr>
      </p:pic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3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포 소화약제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462" y="1836119"/>
            <a:ext cx="7424084" cy="1646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포 소화약제 개요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포</a:t>
            </a:r>
            <a:r>
              <a:rPr lang="en-US" altLang="ko-KR" sz="1300" b="1" spc="-100" dirty="0" smtClean="0">
                <a:latin typeface="+mn-ea"/>
              </a:rPr>
              <a:t>(foam)</a:t>
            </a:r>
            <a:r>
              <a:rPr lang="ko-KR" altLang="en-US" sz="1300" b="1" spc="-100" dirty="0" smtClean="0">
                <a:latin typeface="+mn-ea"/>
              </a:rPr>
              <a:t>에는 두 가지 약제를 혼합시 화학반응으로 발생하는 이산화탄소를 핵으로 하는 </a:t>
            </a:r>
            <a:r>
              <a:rPr lang="ko-KR" altLang="en-US" sz="1300" b="1" spc="-100" dirty="0" err="1" smtClean="0">
                <a:latin typeface="+mn-ea"/>
              </a:rPr>
              <a:t>화학포와</a:t>
            </a:r>
            <a:r>
              <a:rPr lang="ko-KR" altLang="en-US" sz="1300" b="1" spc="-100" dirty="0" smtClean="0">
                <a:latin typeface="+mn-ea"/>
              </a:rPr>
              <a:t> 포 수용액과 공기를 </a:t>
            </a:r>
            <a:r>
              <a:rPr lang="ko-KR" altLang="en-US" sz="1300" b="1" spc="-100" dirty="0" err="1" smtClean="0">
                <a:latin typeface="+mn-ea"/>
              </a:rPr>
              <a:t>교반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혼합하여 공기를 핵으로 하는 </a:t>
            </a:r>
            <a:r>
              <a:rPr lang="ko-KR" altLang="en-US" sz="1300" b="1" spc="-100" dirty="0" err="1" smtClean="0">
                <a:latin typeface="+mn-ea"/>
              </a:rPr>
              <a:t>기계포가</a:t>
            </a:r>
            <a:r>
              <a:rPr lang="ko-KR" altLang="en-US" sz="1300" b="1" spc="-100" dirty="0" smtClean="0">
                <a:latin typeface="+mn-ea"/>
              </a:rPr>
              <a:t>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상기와 같이 생성된 포에서는 유류보다 가벼운 미세한 기포로 연소물의 표면을 덮어 공기와의 접촉을 차단하는 질식 효과가 있고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함께 사용된 물에 의한 냉각 효과도 나타난다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7462" y="3606398"/>
            <a:ext cx="7424084" cy="26237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포 소화약제 구비조건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내열성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화염</a:t>
            </a:r>
            <a:r>
              <a:rPr lang="en-US" altLang="ko-KR" sz="1300" spc="-100" dirty="0" smtClean="0">
                <a:latin typeface="+mn-ea"/>
              </a:rPr>
              <a:t>·</a:t>
            </a:r>
            <a:r>
              <a:rPr lang="ko-KR" altLang="en-US" sz="1300" spc="-100" dirty="0" err="1" smtClean="0">
                <a:latin typeface="+mn-ea"/>
              </a:rPr>
              <a:t>화열에</a:t>
            </a:r>
            <a:r>
              <a:rPr lang="ko-KR" altLang="en-US" sz="1300" spc="-100" dirty="0" smtClean="0">
                <a:latin typeface="+mn-ea"/>
              </a:rPr>
              <a:t> 대한 내력이 강해야 </a:t>
            </a:r>
            <a:r>
              <a:rPr lang="ko-KR" altLang="en-US" sz="1300" spc="-100" dirty="0" err="1" smtClean="0">
                <a:latin typeface="+mn-ea"/>
              </a:rPr>
              <a:t>화재시</a:t>
            </a:r>
            <a:r>
              <a:rPr lang="ko-KR" altLang="en-US" sz="1300" spc="-100" dirty="0" smtClean="0">
                <a:latin typeface="+mn-ea"/>
              </a:rPr>
              <a:t> 포가 파괴되지 않으며 </a:t>
            </a:r>
            <a:r>
              <a:rPr lang="en-US" altLang="ko-KR" sz="1300" spc="-100" dirty="0" smtClean="0">
                <a:latin typeface="+mn-ea"/>
              </a:rPr>
              <a:t>A</a:t>
            </a:r>
            <a:r>
              <a:rPr lang="ko-KR" altLang="en-US" sz="1300" spc="-100" dirty="0" smtClean="0">
                <a:latin typeface="+mn-ea"/>
              </a:rPr>
              <a:t>급 화재의 경우 물의 냉각에 의존하나 </a:t>
            </a:r>
            <a:r>
              <a:rPr lang="en-US" altLang="ko-KR" sz="1300" spc="-100" dirty="0" smtClean="0">
                <a:latin typeface="+mn-ea"/>
              </a:rPr>
              <a:t>B</a:t>
            </a:r>
            <a:r>
              <a:rPr lang="ko-KR" altLang="en-US" sz="1300" spc="-100" dirty="0" smtClean="0">
                <a:latin typeface="+mn-ea"/>
              </a:rPr>
              <a:t>급 화재의 경우는 포의 내열성이 중요한 요소가 된다</a:t>
            </a:r>
            <a:r>
              <a:rPr lang="en-US" altLang="ko-KR" sz="1300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내유성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포가 유류에 오염되어 파괴되지 않아야 하므로 </a:t>
            </a:r>
            <a:r>
              <a:rPr lang="ko-KR" altLang="en-US" sz="1300" spc="-100" dirty="0" err="1" smtClean="0">
                <a:latin typeface="+mn-ea"/>
              </a:rPr>
              <a:t>내유성이</a:t>
            </a:r>
            <a:r>
              <a:rPr lang="ko-KR" altLang="en-US" sz="1300" spc="-100" dirty="0" smtClean="0">
                <a:latin typeface="+mn-ea"/>
              </a:rPr>
              <a:t> 중요하다</a:t>
            </a:r>
            <a:r>
              <a:rPr lang="en-US" altLang="ko-KR" sz="1300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유동성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포가 연소하는 유면 위를 자유로이 유동하여 확산되어야 소화가 원활해지므로 유동성은 매우 중요하다</a:t>
            </a:r>
            <a:r>
              <a:rPr lang="en-US" altLang="ko-KR" sz="1300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점착성</a:t>
            </a:r>
            <a:r>
              <a:rPr lang="ko-KR" altLang="en-US" sz="1300" spc="-100" dirty="0" smtClean="0">
                <a:latin typeface="+mn-ea"/>
              </a:rPr>
              <a:t> </a:t>
            </a:r>
            <a:r>
              <a:rPr lang="en-US" altLang="ko-KR" sz="1300" spc="-100" dirty="0" smtClean="0">
                <a:latin typeface="+mn-ea"/>
              </a:rPr>
              <a:t>: </a:t>
            </a:r>
            <a:r>
              <a:rPr lang="ko-KR" altLang="en-US" sz="1300" spc="-100" dirty="0" smtClean="0">
                <a:latin typeface="+mn-ea"/>
              </a:rPr>
              <a:t>포가 표면에 잘 흡착되어야 질식효과를 극대화시킬 수 있으며  점착성이 불량할 경우</a:t>
            </a:r>
            <a:r>
              <a:rPr lang="en-US" altLang="ko-KR" sz="1300" spc="-100" dirty="0" smtClean="0">
                <a:latin typeface="+mn-ea"/>
              </a:rPr>
              <a:t>, </a:t>
            </a:r>
            <a:r>
              <a:rPr lang="ko-KR" altLang="en-US" sz="1300" spc="-100" dirty="0" smtClean="0">
                <a:latin typeface="+mn-ea"/>
              </a:rPr>
              <a:t>바람에 의해 쉽게 포가 날아가게 된다</a:t>
            </a:r>
            <a:r>
              <a:rPr lang="en-US" altLang="ko-KR" sz="1300" spc="-100" dirty="0" smtClean="0">
                <a:latin typeface="+mn-ea"/>
              </a:rPr>
              <a:t>.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39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339654"/>
            <a:ext cx="7424084" cy="48828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포 소화약제의 종류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err="1" smtClean="0">
                <a:solidFill>
                  <a:srgbClr val="206EEC"/>
                </a:solidFill>
                <a:latin typeface="+mn-ea"/>
              </a:rPr>
              <a:t>단백포</a:t>
            </a:r>
            <a:r>
              <a:rPr lang="en-US" altLang="ko-KR" sz="1600" spc="-100" dirty="0" smtClean="0">
                <a:solidFill>
                  <a:srgbClr val="206EEC"/>
                </a:solidFill>
                <a:latin typeface="+mn-ea"/>
              </a:rPr>
              <a:t>(Protein Foam)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동 </a:t>
            </a:r>
            <a:r>
              <a:rPr lang="en-US" altLang="ko-KR" sz="1300" b="1" spc="-100" dirty="0" smtClean="0">
                <a:latin typeface="+mn-ea"/>
              </a:rPr>
              <a:t>· </a:t>
            </a:r>
            <a:r>
              <a:rPr lang="ko-KR" altLang="en-US" sz="1300" b="1" spc="-100" dirty="0" smtClean="0">
                <a:latin typeface="+mn-ea"/>
              </a:rPr>
              <a:t>식물성 단백질의 가수분해 생성물을 주성분으로 하고 포 안정제로서 제</a:t>
            </a:r>
            <a:r>
              <a:rPr lang="en-US" altLang="ko-KR" sz="1300" b="1" spc="-100" dirty="0" smtClean="0">
                <a:latin typeface="+mn-ea"/>
              </a:rPr>
              <a:t>1</a:t>
            </a:r>
            <a:r>
              <a:rPr lang="ko-KR" altLang="en-US" sz="1300" b="1" spc="-100" dirty="0" err="1" smtClean="0">
                <a:latin typeface="+mn-ea"/>
              </a:rPr>
              <a:t>철염</a:t>
            </a:r>
            <a:r>
              <a:rPr lang="ko-KR" altLang="en-US" sz="1300" b="1" spc="-100" dirty="0" smtClean="0">
                <a:latin typeface="+mn-ea"/>
              </a:rPr>
              <a:t> 등을 첨가한 것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포의 유동성이 작아서 소화 속도가 늦는 반면에 포의 안정성이 커서 </a:t>
            </a:r>
            <a:r>
              <a:rPr lang="ko-KR" altLang="en-US" sz="1300" b="1" spc="-100" dirty="0" err="1" smtClean="0">
                <a:latin typeface="+mn-ea"/>
              </a:rPr>
              <a:t>재연소</a:t>
            </a:r>
            <a:r>
              <a:rPr lang="ko-KR" altLang="en-US" sz="1300" b="1" spc="-100" dirty="0" smtClean="0">
                <a:latin typeface="+mn-ea"/>
              </a:rPr>
              <a:t> 방지 효과가 우수함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기름으로 오염 시 소화능력 저하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내열성과 </a:t>
            </a:r>
            <a:r>
              <a:rPr lang="ko-KR" altLang="en-US" sz="1300" b="1" spc="-100" dirty="0" err="1" smtClean="0">
                <a:latin typeface="+mn-ea"/>
              </a:rPr>
              <a:t>분해성이</a:t>
            </a:r>
            <a:r>
              <a:rPr lang="ko-KR" altLang="en-US" sz="1300" b="1" spc="-100" dirty="0" smtClean="0">
                <a:latin typeface="+mn-ea"/>
              </a:rPr>
              <a:t> 뛰어남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사용 농도 </a:t>
            </a:r>
            <a:r>
              <a:rPr lang="en-US" altLang="ko-KR" sz="1300" b="1" spc="-100" dirty="0" smtClean="0">
                <a:latin typeface="+mn-ea"/>
              </a:rPr>
              <a:t>: 3%, 6% 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8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8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불화 </a:t>
            </a:r>
            <a:r>
              <a:rPr lang="ko-KR" altLang="en-US" sz="1600" b="1" spc="-100" dirty="0" err="1" smtClean="0">
                <a:solidFill>
                  <a:srgbClr val="206EEC"/>
                </a:solidFill>
                <a:latin typeface="+mn-ea"/>
              </a:rPr>
              <a:t>단백포</a:t>
            </a:r>
            <a:r>
              <a:rPr lang="en-US" altLang="ko-KR" sz="1600" spc="-100" dirty="0" smtClean="0">
                <a:solidFill>
                  <a:srgbClr val="206EEC"/>
                </a:solidFill>
                <a:latin typeface="+mn-ea"/>
              </a:rPr>
              <a:t>(</a:t>
            </a:r>
            <a:r>
              <a:rPr lang="en-US" altLang="ko-KR" sz="1600" spc="-100" dirty="0" err="1" smtClean="0">
                <a:solidFill>
                  <a:srgbClr val="206EEC"/>
                </a:solidFill>
                <a:latin typeface="+mn-ea"/>
              </a:rPr>
              <a:t>Fluoro</a:t>
            </a:r>
            <a:r>
              <a:rPr lang="en-US" altLang="ko-KR" sz="1600" spc="-100" dirty="0" smtClean="0">
                <a:solidFill>
                  <a:srgbClr val="206EEC"/>
                </a:solidFill>
                <a:latin typeface="+mn-ea"/>
              </a:rPr>
              <a:t> Protein Foam)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단백포</a:t>
            </a:r>
            <a:r>
              <a:rPr lang="ko-KR" altLang="en-US" sz="1300" b="1" spc="-100" dirty="0" smtClean="0">
                <a:latin typeface="+mn-ea"/>
              </a:rPr>
              <a:t> 소화약제에 </a:t>
            </a:r>
            <a:r>
              <a:rPr lang="ko-KR" altLang="en-US" sz="1300" b="1" spc="-100" dirty="0" err="1" smtClean="0">
                <a:latin typeface="+mn-ea"/>
              </a:rPr>
              <a:t>불소계</a:t>
            </a:r>
            <a:r>
              <a:rPr lang="ko-KR" altLang="en-US" sz="1300" b="1" spc="-100" dirty="0" smtClean="0">
                <a:latin typeface="+mn-ea"/>
              </a:rPr>
              <a:t> 계면활성제를 소량 첨가한 것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단백포와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수성막포의</a:t>
            </a:r>
            <a:r>
              <a:rPr lang="ko-KR" altLang="en-US" sz="1300" b="1" spc="-100" dirty="0" smtClean="0">
                <a:latin typeface="+mn-ea"/>
              </a:rPr>
              <a:t> 단점인 유동성과 </a:t>
            </a:r>
            <a:r>
              <a:rPr lang="ko-KR" altLang="en-US" sz="1300" b="1" spc="-100" dirty="0" err="1" smtClean="0">
                <a:latin typeface="+mn-ea"/>
              </a:rPr>
              <a:t>내유염성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열안정성을</a:t>
            </a:r>
            <a:r>
              <a:rPr lang="ko-KR" altLang="en-US" sz="1300" b="1" spc="-100" dirty="0" smtClean="0">
                <a:latin typeface="+mn-ea"/>
              </a:rPr>
              <a:t> 보완하여 개선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표면하</a:t>
            </a:r>
            <a:r>
              <a:rPr lang="ko-KR" altLang="en-US" sz="1300" b="1" spc="-100" dirty="0" smtClean="0">
                <a:latin typeface="+mn-ea"/>
              </a:rPr>
              <a:t> 주입방식에 효과적임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갱년기간이 비교적 길며</a:t>
            </a:r>
            <a:r>
              <a:rPr lang="en-US" altLang="ko-KR" sz="1300" b="1" spc="-100" dirty="0" smtClean="0">
                <a:latin typeface="+mn-ea"/>
              </a:rPr>
              <a:t>(8~10</a:t>
            </a:r>
            <a:r>
              <a:rPr lang="ko-KR" altLang="en-US" sz="1300" b="1" spc="-100" dirty="0" smtClean="0">
                <a:latin typeface="+mn-ea"/>
              </a:rPr>
              <a:t>년</a:t>
            </a:r>
            <a:r>
              <a:rPr lang="en-US" altLang="ko-KR" sz="1300" b="1" spc="-100" dirty="0" smtClean="0">
                <a:latin typeface="+mn-ea"/>
              </a:rPr>
              <a:t>), </a:t>
            </a:r>
            <a:r>
              <a:rPr lang="ko-KR" altLang="en-US" sz="1300" b="1" spc="-100" dirty="0" smtClean="0">
                <a:latin typeface="+mn-ea"/>
              </a:rPr>
              <a:t>고가이고 국내에서도 생산하고 있음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사용 농도 </a:t>
            </a:r>
            <a:r>
              <a:rPr lang="en-US" altLang="ko-KR" sz="1300" b="1" spc="-100" dirty="0" smtClean="0">
                <a:latin typeface="+mn-ea"/>
              </a:rPr>
              <a:t>: 3%, 6% </a:t>
            </a:r>
          </a:p>
          <a:p>
            <a:pPr marL="72000" algn="just">
              <a:lnSpc>
                <a:spcPct val="150000"/>
              </a:lnSpc>
              <a:spcAft>
                <a:spcPts val="300"/>
              </a:spcAft>
            </a:pPr>
            <a:endParaRPr lang="en-US" altLang="ko-KR" sz="1200" spc="-100" dirty="0" smtClean="0">
              <a:latin typeface="+mn-ea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5200" y="3597300"/>
            <a:ext cx="3257550" cy="41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5096" y="5887989"/>
            <a:ext cx="3257550" cy="41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267765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합성 </a:t>
            </a:r>
            <a:r>
              <a:rPr lang="ko-KR" altLang="en-US" sz="1600" b="1" spc="-100" dirty="0" err="1" smtClean="0">
                <a:solidFill>
                  <a:srgbClr val="206EEC"/>
                </a:solidFill>
                <a:latin typeface="+mn-ea"/>
              </a:rPr>
              <a:t>계면활성제포</a:t>
            </a:r>
            <a:r>
              <a:rPr lang="en-US" altLang="ko-KR" sz="1600" spc="-100" dirty="0" smtClean="0">
                <a:solidFill>
                  <a:srgbClr val="206EEC"/>
                </a:solidFill>
                <a:latin typeface="+mn-ea"/>
              </a:rPr>
              <a:t>(Synthetic Surface Active Foam)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계면활성제를 주성분으로 하여 안정제 등을 첨가한 것으로 단백질처럼 쉽게 변질되지는 않음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저팽창에서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고팽창까지</a:t>
            </a:r>
            <a:r>
              <a:rPr lang="ko-KR" altLang="en-US" sz="1300" b="1" spc="-100" dirty="0" smtClean="0">
                <a:latin typeface="+mn-ea"/>
              </a:rPr>
              <a:t> 팽창 범위가 넓어 고체 및 기체 연료 등 사용 범위가 큼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기포성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유동성이 좋은 반면에 </a:t>
            </a:r>
            <a:r>
              <a:rPr lang="ko-KR" altLang="en-US" sz="1300" b="1" spc="-100" dirty="0" err="1" smtClean="0">
                <a:latin typeface="+mn-ea"/>
              </a:rPr>
              <a:t>내유성이</a:t>
            </a:r>
            <a:r>
              <a:rPr lang="ko-KR" altLang="en-US" sz="1300" b="1" spc="-100" dirty="0" smtClean="0">
                <a:latin typeface="+mn-ea"/>
              </a:rPr>
              <a:t> 약하고 포가 빨리 소멸되는 단점이 있으며 내열성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봉쇄성이</a:t>
            </a:r>
            <a:r>
              <a:rPr lang="ko-KR" altLang="en-US" sz="1300" b="1" spc="-100" dirty="0" smtClean="0">
                <a:latin typeface="+mn-ea"/>
              </a:rPr>
              <a:t> 떨어짐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유동성이 좋아 소화 속도가 빠르고 유출된 유류 화재에 적합하며 반영구 적임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사용 농도 </a:t>
            </a:r>
            <a:r>
              <a:rPr lang="en-US" altLang="ko-KR" sz="1300" b="1" spc="-100" dirty="0" smtClean="0">
                <a:latin typeface="+mn-ea"/>
              </a:rPr>
              <a:t>: </a:t>
            </a:r>
            <a:r>
              <a:rPr lang="ko-KR" altLang="en-US" sz="1300" b="1" spc="-100" dirty="0" err="1" smtClean="0">
                <a:latin typeface="+mn-ea"/>
              </a:rPr>
              <a:t>저발포형</a:t>
            </a:r>
            <a:r>
              <a:rPr lang="en-US" altLang="ko-KR" sz="1300" b="1" spc="-100" dirty="0" smtClean="0">
                <a:latin typeface="+mn-ea"/>
              </a:rPr>
              <a:t>(3%, 6%), </a:t>
            </a:r>
            <a:r>
              <a:rPr lang="ko-KR" altLang="en-US" sz="1300" b="1" spc="-100" dirty="0" err="1" smtClean="0">
                <a:latin typeface="+mn-ea"/>
              </a:rPr>
              <a:t>고발포형</a:t>
            </a:r>
            <a:r>
              <a:rPr lang="en-US" altLang="ko-KR" sz="1300" b="1" spc="-100" dirty="0" smtClean="0">
                <a:latin typeface="+mn-ea"/>
              </a:rPr>
              <a:t>(1%, 1.5%, 2%) </a:t>
            </a:r>
            <a:r>
              <a:rPr lang="ko-KR" altLang="en-US" sz="1300" b="1" spc="-100" dirty="0" smtClean="0">
                <a:latin typeface="+mn-ea"/>
              </a:rPr>
              <a:t>양쪽에 사용 </a:t>
            </a:r>
          </a:p>
          <a:p>
            <a:pPr marL="72000" algn="just">
              <a:lnSpc>
                <a:spcPct val="150000"/>
              </a:lnSpc>
              <a:spcAft>
                <a:spcPts val="300"/>
              </a:spcAft>
            </a:pPr>
            <a:endParaRPr lang="en-US" altLang="ko-KR" sz="1200" spc="-100" dirty="0" smtClean="0">
              <a:latin typeface="+mn-ea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6472" y="3946569"/>
            <a:ext cx="4027233" cy="53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477670"/>
            <a:ext cx="7424084" cy="42550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err="1" smtClean="0">
                <a:solidFill>
                  <a:srgbClr val="206EEC"/>
                </a:solidFill>
                <a:latin typeface="+mn-ea"/>
              </a:rPr>
              <a:t>수성막포</a:t>
            </a:r>
            <a:r>
              <a:rPr lang="en-US" altLang="ko-KR" sz="1600" spc="-100" dirty="0" smtClean="0">
                <a:solidFill>
                  <a:srgbClr val="206EEC"/>
                </a:solidFill>
                <a:latin typeface="+mn-ea"/>
              </a:rPr>
              <a:t>(Aqueous Film Forming Foam)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불소계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습윤제를</a:t>
            </a:r>
            <a:r>
              <a:rPr lang="ko-KR" altLang="en-US" sz="1300" b="1" spc="-100" dirty="0" smtClean="0">
                <a:latin typeface="+mn-ea"/>
              </a:rPr>
              <a:t> 주성분으로 하여 안정제 등을 첨가한 것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화학적으로 안정되어 </a:t>
            </a:r>
            <a:r>
              <a:rPr lang="ko-KR" altLang="en-US" sz="1300" b="1" spc="-100" dirty="0" err="1" smtClean="0">
                <a:latin typeface="+mn-ea"/>
              </a:rPr>
              <a:t>보존성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내약품성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유동성이 우수함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거품에서 환원된 </a:t>
            </a:r>
            <a:r>
              <a:rPr lang="ko-KR" altLang="en-US" sz="1300" b="1" spc="-100" dirty="0" err="1" smtClean="0">
                <a:latin typeface="+mn-ea"/>
              </a:rPr>
              <a:t>불소계</a:t>
            </a:r>
            <a:r>
              <a:rPr lang="ko-KR" altLang="en-US" sz="1300" b="1" spc="-100" dirty="0" smtClean="0">
                <a:latin typeface="+mn-ea"/>
              </a:rPr>
              <a:t> 계면활성제 수용액이 기름 표면에 얇은 </a:t>
            </a:r>
            <a:r>
              <a:rPr lang="ko-KR" altLang="en-US" sz="1300" b="1" spc="-100" dirty="0" err="1" smtClean="0">
                <a:latin typeface="+mn-ea"/>
              </a:rPr>
              <a:t>수성막을</a:t>
            </a:r>
            <a:r>
              <a:rPr lang="ko-KR" altLang="en-US" sz="1300" b="1" spc="-100" dirty="0" smtClean="0">
                <a:latin typeface="+mn-ea"/>
              </a:rPr>
              <a:t> 형성하여 </a:t>
            </a:r>
            <a:r>
              <a:rPr lang="ko-KR" altLang="en-US" sz="1300" b="1" spc="-100" dirty="0" err="1" smtClean="0">
                <a:latin typeface="+mn-ea"/>
              </a:rPr>
              <a:t>유면으로부터</a:t>
            </a:r>
            <a:r>
              <a:rPr lang="ko-KR" altLang="en-US" sz="1300" b="1" spc="-100" dirty="0" smtClean="0">
                <a:latin typeface="+mn-ea"/>
              </a:rPr>
              <a:t> 가연성 증기 발생을 억제시키는 </a:t>
            </a:r>
            <a:r>
              <a:rPr lang="ko-KR" altLang="en-US" sz="1300" b="1" spc="-100" dirty="0" err="1" smtClean="0">
                <a:latin typeface="+mn-ea"/>
              </a:rPr>
              <a:t>재착화를</a:t>
            </a:r>
            <a:r>
              <a:rPr lang="ko-KR" altLang="en-US" sz="1300" b="1" spc="-100" dirty="0" smtClean="0">
                <a:latin typeface="+mn-ea"/>
              </a:rPr>
              <a:t> 방지한다고 하여 </a:t>
            </a:r>
            <a:r>
              <a:rPr lang="ko-KR" altLang="en-US" sz="1300" b="1" spc="-100" dirty="0" err="1" smtClean="0">
                <a:latin typeface="+mn-ea"/>
              </a:rPr>
              <a:t>수성막포</a:t>
            </a:r>
            <a:r>
              <a:rPr lang="en-US" altLang="ko-KR" sz="1300" b="1" spc="-100" dirty="0" smtClean="0">
                <a:latin typeface="+mn-ea"/>
              </a:rPr>
              <a:t>(AFFF)</a:t>
            </a:r>
            <a:r>
              <a:rPr lang="ko-KR" altLang="en-US" sz="1300" b="1" spc="-100" dirty="0" smtClean="0">
                <a:latin typeface="+mn-ea"/>
              </a:rPr>
              <a:t>라고 불림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최대 특징은 유동성이 우수한 </a:t>
            </a:r>
            <a:r>
              <a:rPr lang="ko-KR" altLang="en-US" sz="1300" b="1" spc="-100" dirty="0" err="1" smtClean="0">
                <a:latin typeface="+mn-ea"/>
              </a:rPr>
              <a:t>불소계</a:t>
            </a:r>
            <a:r>
              <a:rPr lang="ko-KR" altLang="en-US" sz="1300" b="1" spc="-100" dirty="0" smtClean="0">
                <a:latin typeface="+mn-ea"/>
              </a:rPr>
              <a:t> 계면활성제에서 생성된 거품이 화염 유류 면을 덮어서 화염을 억제할 뿐만 아니라 제어 시간도 짧음</a:t>
            </a:r>
            <a:r>
              <a:rPr lang="en-US" altLang="ko-KR" sz="1300" b="1" spc="-100" dirty="0" smtClean="0">
                <a:latin typeface="+mn-ea"/>
              </a:rPr>
              <a:t>.  </a:t>
            </a:r>
            <a:r>
              <a:rPr lang="ko-KR" altLang="en-US" sz="1300" b="1" spc="-100" dirty="0" smtClean="0">
                <a:latin typeface="+mn-ea"/>
              </a:rPr>
              <a:t>따라서 흘러나오는 유출된 유류와 같이 </a:t>
            </a:r>
            <a:r>
              <a:rPr lang="ko-KR" altLang="en-US" sz="1300" b="1" spc="-100" dirty="0" err="1" smtClean="0">
                <a:latin typeface="+mn-ea"/>
              </a:rPr>
              <a:t>유층이</a:t>
            </a:r>
            <a:r>
              <a:rPr lang="ko-KR" altLang="en-US" sz="1300" b="1" spc="-100" dirty="0" smtClean="0">
                <a:latin typeface="+mn-ea"/>
              </a:rPr>
              <a:t> 얇은 화재에 뛰어난 소화 효과를 발휘함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거품의 내열성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봉쇄성은 </a:t>
            </a:r>
            <a:r>
              <a:rPr lang="ko-KR" altLang="en-US" sz="1300" b="1" spc="-100" dirty="0" err="1" smtClean="0">
                <a:latin typeface="+mn-ea"/>
              </a:rPr>
              <a:t>단백포</a:t>
            </a:r>
            <a:r>
              <a:rPr lang="ko-KR" altLang="en-US" sz="1300" b="1" spc="-100" dirty="0" smtClean="0">
                <a:latin typeface="+mn-ea"/>
              </a:rPr>
              <a:t> 약제에 뒤떨어지나 </a:t>
            </a:r>
            <a:r>
              <a:rPr lang="ko-KR" altLang="en-US" sz="1300" b="1" spc="-100" dirty="0" err="1" smtClean="0">
                <a:latin typeface="+mn-ea"/>
              </a:rPr>
              <a:t>내유염성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포가 기름으로 오염되기 어려운 성질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이 좋아서 불화 단백포 소화약제와 같이 기름 탱크의 표면 아래 주입 방식에 사용할 수 있음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대형 화재 또는 고온 화재 시 </a:t>
            </a:r>
            <a:r>
              <a:rPr lang="ko-KR" altLang="en-US" sz="1300" b="1" spc="-100" dirty="0" err="1" smtClean="0">
                <a:latin typeface="+mn-ea"/>
              </a:rPr>
              <a:t>표면막</a:t>
            </a:r>
            <a:r>
              <a:rPr lang="ko-KR" altLang="en-US" sz="1300" b="1" spc="-100" dirty="0" smtClean="0">
                <a:latin typeface="+mn-ea"/>
              </a:rPr>
              <a:t> 생성이 곤란한 단점이 있다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사용 농도 </a:t>
            </a:r>
            <a:r>
              <a:rPr lang="en-US" altLang="ko-KR" sz="1300" b="1" spc="-100" dirty="0" smtClean="0">
                <a:latin typeface="+mn-ea"/>
              </a:rPr>
              <a:t>: 3%, 6%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endParaRPr lang="en-US" altLang="ko-KR" sz="1200" spc="-100" dirty="0" smtClean="0">
              <a:latin typeface="+mn-ea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9030" y="5407429"/>
            <a:ext cx="3297237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그룹 7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9" name="TextBox 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34609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알코올 소화약제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단백질 가수분해물이나 합성 계면활성제 중에 지방산 </a:t>
            </a:r>
            <a:r>
              <a:rPr lang="ko-KR" altLang="en-US" sz="1300" b="1" spc="-100" dirty="0" err="1" smtClean="0">
                <a:latin typeface="+mn-ea"/>
              </a:rPr>
              <a:t>금속염이나</a:t>
            </a:r>
            <a:r>
              <a:rPr lang="ko-KR" altLang="en-US" sz="1300" b="1" spc="-100" dirty="0" smtClean="0">
                <a:latin typeface="+mn-ea"/>
              </a:rPr>
              <a:t> 타 계통의 합성 계면활성제 또는 고분자 겔 생성물 등을 첨가한 소화약제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알코올류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에테르류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에스테르류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케톤류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알데히드류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아민류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니트릴류</a:t>
            </a:r>
            <a:r>
              <a:rPr lang="ko-KR" altLang="en-US" sz="1300" b="1" spc="-100" dirty="0" smtClean="0">
                <a:latin typeface="+mn-ea"/>
              </a:rPr>
              <a:t> 및 유기산 등 수용성 용제의 소화에 사용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사용할 때에 물과 혼합하므로 불용성의 </a:t>
            </a:r>
            <a:r>
              <a:rPr lang="ko-KR" altLang="en-US" sz="1300" b="1" spc="-100" dirty="0" err="1" smtClean="0">
                <a:latin typeface="+mn-ea"/>
              </a:rPr>
              <a:t>금속염을</a:t>
            </a:r>
            <a:r>
              <a:rPr lang="ko-KR" altLang="en-US" sz="1300" b="1" spc="-100" dirty="0" smtClean="0">
                <a:latin typeface="+mn-ea"/>
              </a:rPr>
              <a:t> 형성시켜서 포막 위에 부착하여 거품의 수용성 용제에 의한 피복을 방지함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액면을 거품으로 덮을 수 있는 소위 금속 </a:t>
            </a:r>
            <a:r>
              <a:rPr lang="ko-KR" altLang="en-US" sz="1300" b="1" spc="-100" dirty="0" err="1" smtClean="0">
                <a:latin typeface="+mn-ea"/>
              </a:rPr>
              <a:t>비누형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단백포</a:t>
            </a:r>
            <a:r>
              <a:rPr lang="ko-KR" altLang="en-US" sz="1300" b="1" spc="-100" dirty="0" smtClean="0">
                <a:latin typeface="+mn-ea"/>
              </a:rPr>
              <a:t> 소화약제가 사용 되고 있음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그러나 이 포 약제의 단점으로서 포 약제와 물을 혼합하고 나서 거품이 생성되기까지의 시간</a:t>
            </a:r>
            <a:r>
              <a:rPr lang="en-US" altLang="ko-KR" sz="1300" b="1" spc="-100" dirty="0" smtClean="0">
                <a:latin typeface="+mn-ea"/>
              </a:rPr>
              <a:t>(Transit Time)</a:t>
            </a:r>
            <a:r>
              <a:rPr lang="ko-KR" altLang="en-US" sz="1300" b="1" spc="-100" dirty="0" smtClean="0">
                <a:latin typeface="+mn-ea"/>
              </a:rPr>
              <a:t>에 제한이 있으며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이를 초과하면 거품의 생성 전에 금속염이 형성되어 그 침전은 거품의 생성 및 설비상에 장해를 발생시킴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더욱이 거품이 생성되기까지의 시간은 사용하는 물의 온도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경도에 영향을 받음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 때문에 이 포 약제는 사용되지 않는 경향이 있음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사용 농도 </a:t>
            </a:r>
            <a:r>
              <a:rPr lang="en-US" altLang="ko-KR" sz="1300" b="1" spc="-100" dirty="0" smtClean="0">
                <a:latin typeface="+mn-ea"/>
              </a:rPr>
              <a:t>: 6%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2053" y="5075338"/>
            <a:ext cx="7219493" cy="740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그룹 15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7" name="TextBox 16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8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3" y="1623974"/>
            <a:ext cx="7532846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포 소화약제의 장</a:t>
            </a:r>
            <a:r>
              <a:rPr lang="en-US" altLang="ko-KR" sz="1600" b="1" spc="-100" dirty="0" smtClean="0">
                <a:latin typeface="+mn-ea"/>
              </a:rPr>
              <a:t>·</a:t>
            </a:r>
            <a:r>
              <a:rPr lang="ko-KR" altLang="en-US" sz="1600" b="1" spc="-100" dirty="0" smtClean="0">
                <a:latin typeface="+mn-ea"/>
              </a:rPr>
              <a:t>단점</a:t>
            </a:r>
            <a:endParaRPr lang="en-US" altLang="ko-KR" sz="1600" spc="-100" dirty="0" smtClean="0">
              <a:latin typeface="+mn-ea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929030" y="2087609"/>
            <a:ext cx="7431279" cy="1219706"/>
            <a:chOff x="929030" y="4990947"/>
            <a:chExt cx="7431279" cy="1219706"/>
          </a:xfrm>
        </p:grpSpPr>
        <p:sp>
          <p:nvSpPr>
            <p:cNvPr id="8" name="Rounded Rectangle 14"/>
            <p:cNvSpPr/>
            <p:nvPr/>
          </p:nvSpPr>
          <p:spPr>
            <a:xfrm>
              <a:off x="929030" y="4990947"/>
              <a:ext cx="3628340" cy="1219706"/>
            </a:xfrm>
            <a:prstGeom prst="roundRect">
              <a:avLst>
                <a:gd name="adj" fmla="val 3203"/>
              </a:avLst>
            </a:prstGeom>
            <a:noFill/>
            <a:ln w="57150" cap="rnd">
              <a:solidFill>
                <a:schemeClr val="tx2">
                  <a:lumMod val="20000"/>
                  <a:lumOff val="8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rgbClr val="0070C0"/>
                  </a:solidFill>
                  <a:latin typeface="+mj-ea"/>
                  <a:ea typeface="+mj-ea"/>
                </a:rPr>
                <a:t>장점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가연성 액체 화재 시 절대적인 소화 위력을 나타냄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옥내 및 옥외에서도 소화 효과를 발휘함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소화제는 인체에 무해하며 열분해 시 독성가스의</a:t>
              </a:r>
              <a:endPara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 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발생이 없음</a:t>
              </a:r>
              <a:endParaRPr lang="en-US" altLang="ko-KR" sz="1200" b="1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9" name="Rounded Rectangle 14"/>
            <p:cNvSpPr/>
            <p:nvPr/>
          </p:nvSpPr>
          <p:spPr>
            <a:xfrm>
              <a:off x="4731969" y="4990947"/>
              <a:ext cx="3628340" cy="1219706"/>
            </a:xfrm>
            <a:prstGeom prst="roundRect">
              <a:avLst>
                <a:gd name="adj" fmla="val 3203"/>
              </a:avLst>
            </a:prstGeom>
            <a:noFill/>
            <a:ln w="57150" cap="rnd">
              <a:solidFill>
                <a:schemeClr val="accent6">
                  <a:lumMod val="40000"/>
                  <a:lumOff val="6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단점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동절기에는 유동성을 상실하여 사용상 제한이 따름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단백포의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경우 약제의 변질 등으로 정기적으로</a:t>
              </a:r>
              <a:endPara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 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1200" b="1" spc="-1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재충약이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필요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소화 후 약제의 잔존물이 남음</a:t>
              </a:r>
              <a:endParaRPr lang="en-US" altLang="ko-KR" sz="1200" b="1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1" name="TextBox 10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2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맥 공유\16-10-25\업종별4종PPT\소화기삽화최종\p29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9398" y="1185870"/>
            <a:ext cx="2092148" cy="1229455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4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할로겐 소화약제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462" y="1967789"/>
            <a:ext cx="7424084" cy="32624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할로겐 소화약제 개요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메탄</a:t>
            </a:r>
            <a:r>
              <a:rPr lang="en-US" altLang="ko-KR" sz="1300" b="1" spc="-100" dirty="0" smtClean="0">
                <a:latin typeface="+mn-ea"/>
              </a:rPr>
              <a:t>(CH4)</a:t>
            </a:r>
            <a:r>
              <a:rPr lang="ko-KR" altLang="en-US" sz="1300" b="1" spc="-100" dirty="0" smtClean="0">
                <a:latin typeface="+mn-ea"/>
              </a:rPr>
              <a:t>이나 에탄</a:t>
            </a:r>
            <a:r>
              <a:rPr lang="en-US" altLang="ko-KR" sz="1300" b="1" spc="-100" dirty="0" smtClean="0">
                <a:latin typeface="+mn-ea"/>
              </a:rPr>
              <a:t>(C2H5) </a:t>
            </a:r>
            <a:r>
              <a:rPr lang="ko-KR" altLang="en-US" sz="1300" b="1" spc="-100" dirty="0" smtClean="0">
                <a:latin typeface="+mn-ea"/>
              </a:rPr>
              <a:t>등 탄화수소의 산소원자를 </a:t>
            </a:r>
            <a:r>
              <a:rPr lang="ko-KR" altLang="en-US" sz="1300" b="1" spc="-100" dirty="0" err="1" smtClean="0">
                <a:latin typeface="+mn-ea"/>
              </a:rPr>
              <a:t>할로겐족</a:t>
            </a:r>
            <a:r>
              <a:rPr lang="ko-KR" altLang="en-US" sz="1300" b="1" spc="-100" dirty="0" smtClean="0">
                <a:latin typeface="+mn-ea"/>
              </a:rPr>
              <a:t> 원소</a:t>
            </a:r>
            <a:r>
              <a:rPr lang="en-US" altLang="ko-KR" sz="1300" b="1" spc="-100" dirty="0" smtClean="0">
                <a:latin typeface="+mn-ea"/>
              </a:rPr>
              <a:t>(F, </a:t>
            </a:r>
            <a:r>
              <a:rPr lang="en-US" altLang="ko-KR" sz="1300" b="1" spc="-100" dirty="0" err="1" smtClean="0">
                <a:latin typeface="+mn-ea"/>
              </a:rPr>
              <a:t>Cl</a:t>
            </a:r>
            <a:r>
              <a:rPr lang="en-US" altLang="ko-KR" sz="1300" b="1" spc="-100" dirty="0" smtClean="0">
                <a:latin typeface="+mn-ea"/>
              </a:rPr>
              <a:t>, Br, I)</a:t>
            </a:r>
            <a:r>
              <a:rPr lang="ko-KR" altLang="en-US" sz="1300" b="1" spc="-100" dirty="0" smtClean="0">
                <a:latin typeface="+mn-ea"/>
              </a:rPr>
              <a:t>로 치환한 물질로서 </a:t>
            </a:r>
            <a:r>
              <a:rPr lang="ko-KR" altLang="en-US" sz="1300" b="1" spc="-100" dirty="0" err="1" smtClean="0">
                <a:latin typeface="+mn-ea"/>
              </a:rPr>
              <a:t>무색투명한</a:t>
            </a:r>
            <a:r>
              <a:rPr lang="ko-KR" altLang="en-US" sz="1300" b="1" spc="-100" dirty="0" smtClean="0">
                <a:latin typeface="+mn-ea"/>
              </a:rPr>
              <a:t> 액체 또는 기체 상태의 물질이다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가장 많이 사용되는 할론 약제는 할론 </a:t>
            </a:r>
            <a:r>
              <a:rPr lang="en-US" altLang="ko-KR" sz="1300" b="1" spc="-100" dirty="0" smtClean="0">
                <a:latin typeface="+mn-ea"/>
              </a:rPr>
              <a:t>1301, 1211, 2402</a:t>
            </a:r>
            <a:r>
              <a:rPr lang="ko-KR" altLang="en-US" sz="1300" b="1" spc="-100" dirty="0" smtClean="0">
                <a:latin typeface="+mn-ea"/>
              </a:rPr>
              <a:t>가 있다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할론이란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en-US" altLang="ko-KR" sz="1300" b="1" spc="-100" dirty="0" smtClean="0">
                <a:latin typeface="+mn-ea"/>
              </a:rPr>
              <a:t>Halogenated Hydrocarbon(</a:t>
            </a:r>
            <a:r>
              <a:rPr lang="ko-KR" altLang="en-US" sz="1300" b="1" spc="-100" dirty="0" smtClean="0">
                <a:latin typeface="+mn-ea"/>
              </a:rPr>
              <a:t>할로겐화 탄화수소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의 약칭으로 할론 약제는 부촉매 효과에 의한 억제 소화제로서 탄화수소 계열의 </a:t>
            </a:r>
            <a:r>
              <a:rPr lang="en-US" altLang="ko-KR" sz="1300" b="1" spc="-100" dirty="0" smtClean="0">
                <a:latin typeface="+mn-ea"/>
              </a:rPr>
              <a:t>H</a:t>
            </a:r>
            <a:r>
              <a:rPr lang="ko-KR" altLang="en-US" sz="1300" b="1" spc="-100" dirty="0" smtClean="0">
                <a:latin typeface="+mn-ea"/>
              </a:rPr>
              <a:t>가 </a:t>
            </a:r>
            <a:r>
              <a:rPr lang="en-US" altLang="ko-KR" sz="1300" b="1" spc="-100" dirty="0" smtClean="0">
                <a:latin typeface="+mn-ea"/>
              </a:rPr>
              <a:t>F, </a:t>
            </a:r>
            <a:r>
              <a:rPr lang="en-US" altLang="ko-KR" sz="1300" b="1" spc="-100" dirty="0" err="1" smtClean="0">
                <a:latin typeface="+mn-ea"/>
              </a:rPr>
              <a:t>Cl</a:t>
            </a:r>
            <a:r>
              <a:rPr lang="en-US" altLang="ko-KR" sz="1300" b="1" spc="-100" dirty="0" smtClean="0">
                <a:latin typeface="+mn-ea"/>
              </a:rPr>
              <a:t>, Br </a:t>
            </a:r>
            <a:r>
              <a:rPr lang="ko-KR" altLang="en-US" sz="1300" b="1" spc="-100" dirty="0" smtClean="0">
                <a:latin typeface="+mn-ea"/>
              </a:rPr>
              <a:t>등의 </a:t>
            </a:r>
            <a:r>
              <a:rPr lang="ko-KR" altLang="en-US" sz="1300" b="1" spc="-100" dirty="0" err="1" smtClean="0">
                <a:latin typeface="+mn-ea"/>
              </a:rPr>
              <a:t>할로겐족</a:t>
            </a:r>
            <a:r>
              <a:rPr lang="ko-KR" altLang="en-US" sz="1300" b="1" spc="-100" dirty="0" smtClean="0">
                <a:latin typeface="+mn-ea"/>
              </a:rPr>
              <a:t> 원소로 치환된 것이다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§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 소화약제는 대부분 상온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상압에서</a:t>
            </a:r>
            <a:r>
              <a:rPr lang="ko-KR" altLang="en-US" sz="1300" b="1" spc="-100" dirty="0" smtClean="0">
                <a:latin typeface="+mn-ea"/>
              </a:rPr>
              <a:t> 기체상으로 존재하며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전기 절연성이 우수하고 </a:t>
            </a:r>
            <a:r>
              <a:rPr lang="ko-KR" altLang="en-US" sz="1300" b="1" spc="-100" dirty="0" err="1" smtClean="0">
                <a:latin typeface="+mn-ea"/>
              </a:rPr>
              <a:t>피연소</a:t>
            </a:r>
            <a:r>
              <a:rPr lang="ko-KR" altLang="en-US" sz="1300" b="1" spc="-100" dirty="0" smtClean="0">
                <a:latin typeface="+mn-ea"/>
              </a:rPr>
              <a:t> 물질에 물리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화학적 변화를 주지 않으므로 소화약제로 많이 이용되고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9030" y="3957523"/>
            <a:ext cx="430371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7280" y="5325466"/>
            <a:ext cx="7204265" cy="739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45350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할론 약제의 종류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할론 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1301</a:t>
            </a:r>
            <a:r>
              <a:rPr lang="en-US" altLang="ko-KR" sz="1600" spc="-100" dirty="0" smtClean="0">
                <a:solidFill>
                  <a:srgbClr val="206EEC"/>
                </a:solidFill>
                <a:latin typeface="+mn-ea"/>
              </a:rPr>
              <a:t>(CF3Br)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메탄의 유도체로서 가장 대표적인 할론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en-US" altLang="ko-KR" sz="1300" b="1" spc="-100" dirty="0" err="1" smtClean="0">
                <a:latin typeface="+mn-ea"/>
              </a:rPr>
              <a:t>Halon</a:t>
            </a:r>
            <a:r>
              <a:rPr lang="en-US" altLang="ko-KR" sz="1300" b="1" spc="-100" dirty="0" smtClean="0">
                <a:latin typeface="+mn-ea"/>
              </a:rPr>
              <a:t>) </a:t>
            </a:r>
            <a:r>
              <a:rPr lang="ko-KR" altLang="en-US" sz="1300" b="1" spc="-100" dirty="0" smtClean="0">
                <a:latin typeface="+mn-ea"/>
              </a:rPr>
              <a:t>약제이다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상온에서 기체 상태로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증기압 </a:t>
            </a:r>
            <a:r>
              <a:rPr lang="en-US" altLang="ko-KR" sz="1300" b="1" spc="-100" dirty="0" smtClean="0">
                <a:latin typeface="+mn-ea"/>
              </a:rPr>
              <a:t>14kg/㎠) </a:t>
            </a:r>
            <a:r>
              <a:rPr lang="ko-KR" altLang="en-US" sz="1300" b="1" spc="-100" dirty="0" smtClean="0">
                <a:latin typeface="+mn-ea"/>
              </a:rPr>
              <a:t>액화시켜 용기에 충전하여</a:t>
            </a:r>
            <a:r>
              <a:rPr lang="en-US" altLang="ko-KR" sz="1300" b="1" spc="-100" dirty="0" smtClean="0">
                <a:latin typeface="+mn-ea"/>
              </a:rPr>
              <a:t>(42kg/㎠)</a:t>
            </a:r>
            <a:r>
              <a:rPr lang="ko-KR" altLang="en-US" sz="1300" b="1" spc="-100" dirty="0" smtClean="0">
                <a:latin typeface="+mn-ea"/>
              </a:rPr>
              <a:t>고정 설비에 주로 사용하며 소화 농도는 </a:t>
            </a:r>
            <a:r>
              <a:rPr lang="en-US" altLang="ko-KR" sz="1300" b="1" spc="-100" dirty="0" smtClean="0">
                <a:latin typeface="+mn-ea"/>
              </a:rPr>
              <a:t>5%</a:t>
            </a:r>
            <a:r>
              <a:rPr lang="ko-KR" altLang="en-US" sz="1300" b="1" spc="-100" dirty="0" smtClean="0">
                <a:latin typeface="+mn-ea"/>
              </a:rPr>
              <a:t>의 농도로 사용한다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인체에 대한 안전성은 높으나 오존층 파괴물질로서 오존층 파괴 지수</a:t>
            </a:r>
            <a:r>
              <a:rPr lang="en-US" altLang="ko-KR" sz="1300" b="1" spc="-100" dirty="0" smtClean="0">
                <a:latin typeface="+mn-ea"/>
              </a:rPr>
              <a:t>(Ozone Depletion Potential, ODP)</a:t>
            </a:r>
            <a:r>
              <a:rPr lang="ko-KR" altLang="en-US" sz="1300" b="1" spc="-100" dirty="0" smtClean="0">
                <a:latin typeface="+mn-ea"/>
              </a:rPr>
              <a:t>가 가장 높은 물질이다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할론 </a:t>
            </a:r>
            <a:r>
              <a:rPr lang="en-US" altLang="ko-KR" sz="1300" b="1" spc="-100" dirty="0" smtClean="0">
                <a:latin typeface="+mn-ea"/>
              </a:rPr>
              <a:t>1301</a:t>
            </a:r>
            <a:r>
              <a:rPr lang="ko-KR" altLang="en-US" sz="1300" b="1" spc="-100" dirty="0" smtClean="0">
                <a:latin typeface="+mn-ea"/>
              </a:rPr>
              <a:t>은 대기압 및 상온에서 기체로만 존재할 수 있는 물질로서 무색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무취하고 </a:t>
            </a:r>
            <a:r>
              <a:rPr lang="ko-KR" altLang="en-US" sz="1300" b="1" spc="-100" dirty="0" err="1" smtClean="0">
                <a:latin typeface="+mn-ea"/>
              </a:rPr>
              <a:t>전기전도성이</a:t>
            </a:r>
            <a:r>
              <a:rPr lang="ko-KR" altLang="en-US" sz="1300" b="1" spc="-100" dirty="0" smtClean="0">
                <a:latin typeface="+mn-ea"/>
              </a:rPr>
              <a:t> 없으며 공기보다 약 </a:t>
            </a:r>
            <a:r>
              <a:rPr lang="en-US" altLang="ko-KR" sz="1300" b="1" spc="-100" dirty="0" smtClean="0">
                <a:latin typeface="+mn-ea"/>
              </a:rPr>
              <a:t>5</a:t>
            </a:r>
            <a:r>
              <a:rPr lang="ko-KR" altLang="en-US" sz="1300" b="1" spc="-100" dirty="0" smtClean="0">
                <a:latin typeface="+mn-ea"/>
              </a:rPr>
              <a:t>배 정도 무겁다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할론 </a:t>
            </a:r>
            <a:r>
              <a:rPr lang="en-US" altLang="ko-KR" sz="1300" b="1" spc="-100" dirty="0" smtClean="0">
                <a:latin typeface="+mn-ea"/>
              </a:rPr>
              <a:t>1301</a:t>
            </a:r>
            <a:r>
              <a:rPr lang="ko-KR" altLang="en-US" sz="1300" b="1" spc="-100" dirty="0" smtClean="0">
                <a:latin typeface="+mn-ea"/>
              </a:rPr>
              <a:t>은 연료와 산소와의 산화반응 과정에서 일어나는 연쇄 반응의 억제 즉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산화의 반응 속도를 저하시키는 </a:t>
            </a:r>
            <a:r>
              <a:rPr lang="ko-KR" altLang="en-US" sz="1300" b="1" spc="-100" dirty="0" err="1" smtClean="0">
                <a:latin typeface="+mn-ea"/>
              </a:rPr>
              <a:t>부촉매</a:t>
            </a:r>
            <a:r>
              <a:rPr lang="ko-KR" altLang="en-US" sz="1300" b="1" spc="-100" dirty="0" smtClean="0">
                <a:latin typeface="+mn-ea"/>
              </a:rPr>
              <a:t> 역할을 함으로써 연소를 중단시키는 것으로 알려져 있다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다시 말하면 연쇄반응을 억제 또는 차단함으로써 연소를 중단케 하고 소화한다는 것이다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할론 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1211</a:t>
            </a:r>
            <a:r>
              <a:rPr lang="en-US" altLang="ko-KR" sz="1600" spc="-100" dirty="0" smtClean="0">
                <a:solidFill>
                  <a:srgbClr val="206EEC"/>
                </a:solidFill>
                <a:latin typeface="+mn-ea"/>
              </a:rPr>
              <a:t>(CF2ClBr)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메탄의 유도체로서 상온에서 기체 상태이다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증기압이 낮아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증기압 </a:t>
            </a:r>
            <a:r>
              <a:rPr lang="en-US" altLang="ko-KR" sz="1300" b="1" spc="-100" dirty="0" smtClean="0">
                <a:latin typeface="+mn-ea"/>
              </a:rPr>
              <a:t>2.8㎏/㎠) </a:t>
            </a:r>
            <a:r>
              <a:rPr lang="ko-KR" altLang="en-US" sz="1300" b="1" spc="-100" dirty="0" smtClean="0">
                <a:latin typeface="+mn-ea"/>
              </a:rPr>
              <a:t>액화시켜 저장하기가 용이하므로 소형 소화기에 주로 사용한다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1" name="TextBox 10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2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130785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할론 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2402</a:t>
            </a:r>
            <a:r>
              <a:rPr lang="en-US" altLang="ko-KR" sz="1600" spc="-100" dirty="0" smtClean="0">
                <a:solidFill>
                  <a:srgbClr val="206EEC"/>
                </a:solidFill>
                <a:latin typeface="+mn-ea"/>
              </a:rPr>
              <a:t>(C2F4Br2)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 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에탄의</a:t>
            </a:r>
            <a:r>
              <a:rPr lang="ko-KR" altLang="en-US" sz="1300" b="1" spc="-100" dirty="0" smtClean="0">
                <a:latin typeface="+mn-ea"/>
              </a:rPr>
              <a:t> 유도체로서 상온에서 액체 상태이다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증기의 비중이 크므로 옥외에서 방출된 후 밑으로 가라앉는 것을 이용하여 석유류의 옥외 탱크시설에 한해 사용된다</a:t>
            </a:r>
            <a:r>
              <a:rPr lang="en-US" altLang="ko-KR" sz="1300" b="1" spc="-100" dirty="0" smtClean="0">
                <a:latin typeface="+mn-ea"/>
              </a:rPr>
              <a:t>. (</a:t>
            </a:r>
            <a:r>
              <a:rPr lang="ko-KR" altLang="en-US" sz="1300" b="1" spc="-100" dirty="0" smtClean="0">
                <a:latin typeface="+mn-ea"/>
              </a:rPr>
              <a:t>약제가 액상이므로 </a:t>
            </a:r>
            <a:r>
              <a:rPr lang="ko-KR" altLang="en-US" sz="1300" b="1" spc="-100" dirty="0" err="1" smtClean="0">
                <a:latin typeface="+mn-ea"/>
              </a:rPr>
              <a:t>가압식으로만</a:t>
            </a:r>
            <a:r>
              <a:rPr lang="ko-KR" altLang="en-US" sz="1300" b="1" spc="-100" dirty="0" smtClean="0">
                <a:latin typeface="+mn-ea"/>
              </a:rPr>
              <a:t> 사용된다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7462" y="3094330"/>
            <a:ext cx="7532846" cy="20157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할로겐 소화약제의 소화효과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냉각소화작용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 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소화약제는 </a:t>
            </a:r>
            <a:r>
              <a:rPr lang="ko-KR" altLang="en-US" sz="1300" b="1" spc="-100" dirty="0" err="1" smtClean="0">
                <a:latin typeface="+mn-ea"/>
              </a:rPr>
              <a:t>저비점</a:t>
            </a:r>
            <a:r>
              <a:rPr lang="ko-KR" altLang="en-US" sz="1300" b="1" spc="-100" dirty="0" smtClean="0">
                <a:latin typeface="+mn-ea"/>
              </a:rPr>
              <a:t> 물질로서 대부분 비점이 낮고 액체로부터 기체로 기화하는 과정에서 주위로부터 열을 흡수하여 그물질의 발화점 이하로 냉각시켜 소화한다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냉각소화능력은 물 소화약제에 비해 약 </a:t>
            </a:r>
            <a:r>
              <a:rPr lang="en-US" altLang="ko-KR" sz="1300" b="1" spc="-100" dirty="0" smtClean="0">
                <a:latin typeface="+mn-ea"/>
              </a:rPr>
              <a:t>10%</a:t>
            </a:r>
            <a:r>
              <a:rPr lang="ko-KR" altLang="en-US" sz="1300" b="1" spc="-100" dirty="0" smtClean="0">
                <a:latin typeface="+mn-ea"/>
              </a:rPr>
              <a:t>정도이며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할로겐화물 소화약제 중에서는 할론 </a:t>
            </a:r>
            <a:r>
              <a:rPr lang="en-US" altLang="ko-KR" sz="1300" b="1" spc="-100" dirty="0" smtClean="0">
                <a:latin typeface="+mn-ea"/>
              </a:rPr>
              <a:t>1211 </a:t>
            </a:r>
            <a:r>
              <a:rPr lang="ko-KR" altLang="en-US" sz="1300" b="1" spc="-100" dirty="0" smtClean="0">
                <a:latin typeface="+mn-ea"/>
              </a:rPr>
              <a:t>소화약제는 </a:t>
            </a:r>
            <a:r>
              <a:rPr lang="en-US" altLang="ko-KR" sz="1300" b="1" spc="-100" dirty="0" smtClean="0">
                <a:latin typeface="+mn-ea"/>
              </a:rPr>
              <a:t>1g</a:t>
            </a:r>
            <a:r>
              <a:rPr lang="ko-KR" altLang="en-US" sz="1300" b="1" spc="-100" dirty="0" smtClean="0">
                <a:latin typeface="+mn-ea"/>
              </a:rPr>
              <a:t>당 증발열이 </a:t>
            </a:r>
            <a:r>
              <a:rPr lang="en-US" altLang="ko-KR" sz="1300" b="1" spc="-100" dirty="0" smtClean="0">
                <a:latin typeface="+mn-ea"/>
              </a:rPr>
              <a:t>32cal</a:t>
            </a:r>
            <a:r>
              <a:rPr lang="ko-KR" altLang="en-US" sz="1300" b="1" spc="-100" dirty="0" smtClean="0">
                <a:latin typeface="+mn-ea"/>
              </a:rPr>
              <a:t>로서 냉각소화능력이 가장 우수하다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543507"/>
            <a:ext cx="7532846" cy="17466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질식소화작용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 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소화약제는 그 자체가 열에 연소하지 않는 물질로서 대기에 방출되면 비중이 공기보다 무겁고 전기의 절연성이 높아 가연물질의 연소에 필요한 공기 중의 산소의 공급을 차단한다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소화약제는 </a:t>
            </a:r>
            <a:r>
              <a:rPr lang="ko-KR" altLang="en-US" sz="1300" b="1" spc="-100" dirty="0" err="1" smtClean="0">
                <a:latin typeface="+mn-ea"/>
              </a:rPr>
              <a:t>화재시</a:t>
            </a:r>
            <a:r>
              <a:rPr lang="ko-KR" altLang="en-US" sz="1300" b="1" spc="-100" dirty="0" smtClean="0">
                <a:latin typeface="+mn-ea"/>
              </a:rPr>
              <a:t> 공기 중의 산소농도를 </a:t>
            </a:r>
            <a:r>
              <a:rPr lang="en-US" altLang="ko-KR" sz="1300" b="1" spc="-100" dirty="0" smtClean="0">
                <a:latin typeface="+mn-ea"/>
              </a:rPr>
              <a:t>21 vol.%</a:t>
            </a:r>
            <a:r>
              <a:rPr lang="ko-KR" altLang="en-US" sz="1300" b="1" spc="-100" dirty="0" smtClean="0">
                <a:latin typeface="+mn-ea"/>
              </a:rPr>
              <a:t>에서 </a:t>
            </a:r>
            <a:r>
              <a:rPr lang="en-US" altLang="ko-KR" sz="1300" b="1" spc="-100" dirty="0" smtClean="0">
                <a:latin typeface="+mn-ea"/>
              </a:rPr>
              <a:t>10 vol.%</a:t>
            </a:r>
            <a:r>
              <a:rPr lang="ko-KR" altLang="en-US" sz="1300" b="1" spc="-100" dirty="0" smtClean="0">
                <a:latin typeface="+mn-ea"/>
              </a:rPr>
              <a:t>이하로 낮추어 질식소화가 이루어지며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질식소화가 이루어지기 전에 </a:t>
            </a:r>
            <a:r>
              <a:rPr lang="ko-KR" altLang="en-US" sz="1300" b="1" spc="-100" dirty="0" err="1" smtClean="0">
                <a:latin typeface="+mn-ea"/>
              </a:rPr>
              <a:t>부촉매</a:t>
            </a:r>
            <a:r>
              <a:rPr lang="ko-KR" altLang="en-US" sz="1300" b="1" spc="-100" dirty="0" smtClean="0">
                <a:latin typeface="+mn-ea"/>
              </a:rPr>
              <a:t> 소화작용에 의해서 소화가 먼저 이루어지므로 실제로 질식소화 효과는 기대하기 어렵다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7462" y="3438146"/>
            <a:ext cx="7424084" cy="16079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할로겐 화합물 소화약제의 </a:t>
            </a:r>
            <a:r>
              <a:rPr lang="ko-KR" altLang="en-US" sz="1600" b="1" spc="-100" dirty="0" err="1" smtClean="0">
                <a:solidFill>
                  <a:srgbClr val="206EEC"/>
                </a:solidFill>
                <a:latin typeface="+mn-ea"/>
              </a:rPr>
              <a:t>부촉매</a:t>
            </a: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 효과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소화약제는 약간의 냉각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질식 효과는 있으나 주된 효과는 화학소화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부촉매</a:t>
            </a:r>
            <a:r>
              <a:rPr lang="ko-KR" altLang="en-US" sz="1300" b="1" spc="-100" dirty="0" smtClean="0">
                <a:latin typeface="+mn-ea"/>
              </a:rPr>
              <a:t> 효과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이다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즉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연소의 연쇄반응을 억제하는 </a:t>
            </a:r>
            <a:r>
              <a:rPr lang="ko-KR" altLang="en-US" sz="1300" b="1" spc="-100" dirty="0" err="1" smtClean="0">
                <a:latin typeface="+mn-ea"/>
              </a:rPr>
              <a:t>부촉매작용이라고</a:t>
            </a:r>
            <a:r>
              <a:rPr lang="ko-KR" altLang="en-US" sz="1300" b="1" spc="-100" dirty="0" smtClean="0">
                <a:latin typeface="+mn-ea"/>
              </a:rPr>
              <a:t> 하는 방법에 의해 소화를 하는 것이다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이는 소화제가 고온의 화염에 접하면 그 일부가 분해되어 유리할로겐이 발생 되고 이 유리할로겐이 가연물의 활성기와 반응하여 연쇄반응을 차단하는 것이다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827462" y="5223053"/>
            <a:ext cx="7516780" cy="771525"/>
            <a:chOff x="827462" y="5171848"/>
            <a:chExt cx="7516780" cy="771525"/>
          </a:xfrm>
        </p:grpSpPr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7462" y="5171848"/>
              <a:ext cx="4840287" cy="771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69317" y="5277183"/>
              <a:ext cx="2574925" cy="622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36471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 </a:t>
            </a:r>
            <a:r>
              <a:rPr lang="ko-KR" altLang="en-US" sz="1300" b="1" spc="-100" dirty="0" err="1" smtClean="0">
                <a:latin typeface="+mn-ea"/>
              </a:rPr>
              <a:t>연소계에</a:t>
            </a:r>
            <a:r>
              <a:rPr lang="ko-KR" altLang="en-US" sz="1300" b="1" spc="-100" dirty="0" smtClean="0">
                <a:latin typeface="+mn-ea"/>
              </a:rPr>
              <a:t> 할론 </a:t>
            </a:r>
            <a:r>
              <a:rPr lang="en-US" altLang="ko-KR" sz="1300" b="1" spc="-100" dirty="0" smtClean="0">
                <a:latin typeface="+mn-ea"/>
              </a:rPr>
              <a:t>1301</a:t>
            </a:r>
            <a:r>
              <a:rPr lang="ko-KR" altLang="en-US" sz="1300" b="1" spc="-100" dirty="0" smtClean="0">
                <a:latin typeface="+mn-ea"/>
              </a:rPr>
              <a:t>을 방사하면 가열 분해되어 브롬 라디칼</a:t>
            </a:r>
            <a:r>
              <a:rPr lang="en-US" altLang="ko-KR" sz="1300" b="1" spc="-100" dirty="0" smtClean="0">
                <a:latin typeface="+mn-ea"/>
              </a:rPr>
              <a:t>(Br-)</a:t>
            </a:r>
            <a:r>
              <a:rPr lang="ko-KR" altLang="en-US" sz="1300" b="1" spc="-100" dirty="0" smtClean="0">
                <a:latin typeface="+mn-ea"/>
              </a:rPr>
              <a:t>이 생성된다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그리고 이 브롬 </a:t>
            </a:r>
            <a:r>
              <a:rPr lang="ko-KR" altLang="en-US" sz="1300" b="1" spc="-100" dirty="0" err="1" smtClean="0">
                <a:latin typeface="+mn-ea"/>
              </a:rPr>
              <a:t>라디칼은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연소계의</a:t>
            </a:r>
            <a:r>
              <a:rPr lang="ko-KR" altLang="en-US" sz="1300" b="1" spc="-100" dirty="0" smtClean="0">
                <a:latin typeface="+mn-ea"/>
              </a:rPr>
              <a:t> 생성물인 수소 </a:t>
            </a:r>
            <a:r>
              <a:rPr lang="ko-KR" altLang="en-US" sz="1300" b="1" spc="-100" dirty="0" err="1" smtClean="0">
                <a:latin typeface="+mn-ea"/>
              </a:rPr>
              <a:t>라디칼과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반응해서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8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상기와 같이 활성화된 수소 </a:t>
            </a:r>
            <a:r>
              <a:rPr lang="ko-KR" altLang="en-US" sz="1300" b="1" spc="-100" dirty="0" err="1" smtClean="0">
                <a:latin typeface="+mn-ea"/>
              </a:rPr>
              <a:t>라디칼과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수산기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라디칼은</a:t>
            </a:r>
            <a:r>
              <a:rPr lang="ko-KR" altLang="en-US" sz="1300" b="1" spc="-100" dirty="0" smtClean="0">
                <a:latin typeface="+mn-ea"/>
              </a:rPr>
              <a:t> 브롬 </a:t>
            </a:r>
            <a:r>
              <a:rPr lang="ko-KR" altLang="en-US" sz="1300" b="1" spc="-100" dirty="0" err="1" smtClean="0">
                <a:latin typeface="+mn-ea"/>
              </a:rPr>
              <a:t>라디칼의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부촉매작용에</a:t>
            </a:r>
            <a:r>
              <a:rPr lang="ko-KR" altLang="en-US" sz="1300" b="1" spc="-100" dirty="0" smtClean="0">
                <a:latin typeface="+mn-ea"/>
              </a:rPr>
              <a:t> 의해 불활성으로 되어 연소의 연쇄반응이 억제되는 것이다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5174" y="2116047"/>
            <a:ext cx="2574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2423" y="3373817"/>
            <a:ext cx="257492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49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5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이산화탄소 소화약제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27462" y="1967789"/>
            <a:ext cx="7424084" cy="13465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이산화탄소 소화약제 개요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이산화탄소는 상온에서 기체상태로 존재하는 불활성 가스로 질식성을 갖고 있기 때문에 가연물의 연소에 필요한 산소 공급을 차단한다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액화이산화탄소의 경우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기화되면서 주위로부터 많은 열을 흡수하는 냉각작용이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2556" y="3527455"/>
            <a:ext cx="7328990" cy="1944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360634"/>
            <a:ext cx="7424084" cy="18943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이산화탄소의 소화효과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질식소화작용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이산화탄소는 비중이 </a:t>
            </a:r>
            <a:r>
              <a:rPr lang="en-US" altLang="ko-KR" sz="1300" b="1" spc="-100" dirty="0" smtClean="0">
                <a:latin typeface="+mn-ea"/>
              </a:rPr>
              <a:t>1.53</a:t>
            </a:r>
            <a:r>
              <a:rPr lang="ko-KR" altLang="en-US" sz="1300" b="1" spc="-100" dirty="0" smtClean="0">
                <a:latin typeface="+mn-ea"/>
              </a:rPr>
              <a:t>으로 공기 보다 무거워 가연물의 </a:t>
            </a:r>
            <a:r>
              <a:rPr lang="ko-KR" altLang="en-US" sz="1300" b="1" spc="-100" dirty="0" err="1" smtClean="0">
                <a:latin typeface="+mn-ea"/>
              </a:rPr>
              <a:t>포면을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불연층으로</a:t>
            </a:r>
            <a:r>
              <a:rPr lang="ko-KR" altLang="en-US" sz="1300" b="1" spc="-100" dirty="0" smtClean="0">
                <a:latin typeface="+mn-ea"/>
              </a:rPr>
              <a:t> 형성하거나 둘러싸서 산소와의 접촉을 차단시켜 소화하는 작용을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수소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아세틸렌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일산화탄소 등 특수한 물질을 제외한 일반적인 연소물은 공기 중의 산소농도를 </a:t>
            </a:r>
            <a:r>
              <a:rPr lang="en-US" altLang="ko-KR" sz="1300" b="1" spc="-100" dirty="0" smtClean="0">
                <a:latin typeface="+mn-ea"/>
              </a:rPr>
              <a:t>15 % </a:t>
            </a:r>
            <a:r>
              <a:rPr lang="ko-KR" altLang="en-US" sz="1300" b="1" spc="-100" dirty="0" smtClean="0">
                <a:latin typeface="+mn-ea"/>
              </a:rPr>
              <a:t>이하로 소화하면 가능하게 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7462" y="3306477"/>
            <a:ext cx="7424084" cy="18943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냉각소화작용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고압용기에 액상으로 저장된 이산화탄소가 방출되면 기체로 기화되면서 화재발생장소 주위로부터 많을 열을 흡수하여 가연물을 발화점 이하로 냉각시키는 작용을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피복소화효과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비중이 </a:t>
            </a:r>
            <a:r>
              <a:rPr lang="en-US" altLang="ko-KR" sz="1300" b="1" spc="-100" dirty="0" smtClean="0">
                <a:latin typeface="+mn-ea"/>
              </a:rPr>
              <a:t>1.52</a:t>
            </a:r>
            <a:r>
              <a:rPr lang="ko-KR" altLang="en-US" sz="1300" b="1" spc="-100" dirty="0" smtClean="0">
                <a:latin typeface="+mn-ea"/>
              </a:rPr>
              <a:t>로 공기보다 무거워 가연물에 방출하면 가연물 표면뿐 만 아니라 내부의 깊은 곳까지 침투하여 가연물 주위를 둘러싸 산소 공급을 차단하는 소화작용을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5434" y="5259362"/>
            <a:ext cx="4910137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그룹 8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0" name="TextBox 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827462" y="1536192"/>
            <a:ext cx="7424084" cy="15635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설치 제외 장소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방제실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제어실 등 근로자가 상시 근무하는 장소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소화약제에 의한 질식 또는 인체에 대한 위해가 발생할 우려가 있는 장소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전시장 등 다수인이 출입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통행하는 통로 및 전시실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이산화탄소와 </a:t>
            </a:r>
            <a:r>
              <a:rPr lang="ko-KR" altLang="en-US" sz="1300" b="1" spc="-100" dirty="0" err="1" smtClean="0">
                <a:latin typeface="+mn-ea"/>
              </a:rPr>
              <a:t>반응성이</a:t>
            </a:r>
            <a:r>
              <a:rPr lang="ko-KR" altLang="en-US" sz="1300" b="1" spc="-100" dirty="0" smtClean="0">
                <a:latin typeface="+mn-ea"/>
              </a:rPr>
              <a:t> 있는 물질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나트륨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칼륨 등 저장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취급장소</a:t>
            </a:r>
            <a:r>
              <a:rPr lang="en-US" altLang="ko-KR" sz="1300" b="1" spc="-100" dirty="0" smtClean="0">
                <a:latin typeface="+mn-ea"/>
              </a:rPr>
              <a:t>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7462" y="3375736"/>
            <a:ext cx="7424084" cy="1226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이산화탄소의 인체에 대한 위험성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질식 위험 </a:t>
            </a:r>
            <a:r>
              <a:rPr lang="en-US" altLang="ko-KR" sz="1300" b="1" spc="-100" dirty="0" smtClean="0">
                <a:latin typeface="+mn-ea"/>
              </a:rPr>
              <a:t>: </a:t>
            </a:r>
            <a:r>
              <a:rPr lang="ko-KR" altLang="en-US" sz="1300" b="1" spc="-100" dirty="0" smtClean="0">
                <a:latin typeface="+mn-ea"/>
              </a:rPr>
              <a:t>이산화탄소 자체는 </a:t>
            </a:r>
            <a:r>
              <a:rPr lang="ko-KR" altLang="en-US" sz="1300" b="1" spc="-100" dirty="0" err="1" smtClean="0">
                <a:latin typeface="+mn-ea"/>
              </a:rPr>
              <a:t>무독성이지만</a:t>
            </a:r>
            <a:r>
              <a:rPr lang="ko-KR" altLang="en-US" sz="1300" b="1" spc="-100" dirty="0" smtClean="0">
                <a:latin typeface="+mn-ea"/>
              </a:rPr>
              <a:t> 방사 후 산소농도 저하로 인하여 질식 위험이 높다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동상 위험 </a:t>
            </a:r>
            <a:r>
              <a:rPr lang="en-US" altLang="ko-KR" sz="1300" b="1" spc="-100" dirty="0" smtClean="0">
                <a:latin typeface="+mn-ea"/>
              </a:rPr>
              <a:t>: </a:t>
            </a:r>
            <a:r>
              <a:rPr lang="ko-KR" altLang="en-US" sz="1300" b="1" spc="-100" dirty="0" smtClean="0">
                <a:latin typeface="+mn-ea"/>
              </a:rPr>
              <a:t>액화 이산화탄소가 분사노즐을 통하여 분사될 때 줄</a:t>
            </a:r>
            <a:r>
              <a:rPr lang="en-US" altLang="ko-KR" sz="1300" b="1" spc="-100" dirty="0" smtClean="0">
                <a:latin typeface="+mn-ea"/>
              </a:rPr>
              <a:t>-</a:t>
            </a:r>
            <a:r>
              <a:rPr lang="ko-KR" altLang="en-US" sz="1300" b="1" spc="-100" dirty="0" err="1" smtClean="0">
                <a:latin typeface="+mn-ea"/>
              </a:rPr>
              <a:t>톰슨</a:t>
            </a:r>
            <a:r>
              <a:rPr lang="ko-KR" altLang="en-US" sz="1300" b="1" spc="-100" dirty="0" smtClean="0">
                <a:latin typeface="+mn-ea"/>
              </a:rPr>
              <a:t> 효과*와 주위로부터 기화열을 흡수함으로써 발생하는 냉각에 의한 동상 위험이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7011" y="4766589"/>
            <a:ext cx="7244535" cy="993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827463" y="1501637"/>
            <a:ext cx="7532846" cy="3231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400" b="1" spc="-100" dirty="0" smtClean="0">
                <a:latin typeface="+mn-ea"/>
              </a:rPr>
              <a:t>이산화탄소 소화약제의 장단점</a:t>
            </a:r>
            <a:endParaRPr lang="en-US" altLang="ko-KR" sz="1200" spc="-100" dirty="0" smtClean="0">
              <a:latin typeface="+mn-ea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929030" y="1961447"/>
            <a:ext cx="7431279" cy="2151965"/>
            <a:chOff x="929030" y="4987122"/>
            <a:chExt cx="7431279" cy="2151965"/>
          </a:xfrm>
        </p:grpSpPr>
        <p:sp>
          <p:nvSpPr>
            <p:cNvPr id="13" name="Rounded Rectangle 14"/>
            <p:cNvSpPr/>
            <p:nvPr/>
          </p:nvSpPr>
          <p:spPr>
            <a:xfrm>
              <a:off x="929030" y="4987122"/>
              <a:ext cx="3628340" cy="2151965"/>
            </a:xfrm>
            <a:prstGeom prst="roundRect">
              <a:avLst>
                <a:gd name="adj" fmla="val 3203"/>
              </a:avLst>
            </a:prstGeom>
            <a:noFill/>
            <a:ln w="57150" cap="rnd">
              <a:solidFill>
                <a:schemeClr val="tx2">
                  <a:lumMod val="20000"/>
                  <a:lumOff val="8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rgbClr val="0070C0"/>
                  </a:solidFill>
                  <a:latin typeface="+mj-ea"/>
                  <a:ea typeface="+mj-ea"/>
                </a:rPr>
                <a:t>장점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기화팽창률 및 </a:t>
              </a:r>
              <a:r>
                <a:rPr lang="ko-KR" altLang="en-US" sz="1200" b="1" spc="-1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기화잠열이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크다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. :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기화팽창률</a:t>
              </a:r>
              <a:endPara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   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534ℓ/㎏(15°C)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액화가 용이한 불연성 가스이다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. : </a:t>
              </a:r>
              <a:r>
                <a:rPr lang="ko-KR" altLang="en-US" sz="1200" b="1" spc="-1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임계점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31.35°C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자체 증기압이 높으며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,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화재 </a:t>
              </a:r>
              <a:r>
                <a:rPr lang="ko-KR" altLang="en-US" sz="1200" b="1" spc="-1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심부까지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침투가</a:t>
              </a:r>
              <a:endPara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 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용이하다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. :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증기압 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60㎏/㎠(20°C)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부도체로서 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C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급 화재에 적응성이 있다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.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소화 후 잔존물이 없어 전산실 등 정밀장치의 소화에</a:t>
              </a:r>
              <a:endPara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 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 효과적이다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.</a:t>
              </a:r>
              <a:endParaRPr lang="en-US" altLang="ko-KR" sz="1200" b="1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4" name="Rounded Rectangle 14"/>
            <p:cNvSpPr/>
            <p:nvPr/>
          </p:nvSpPr>
          <p:spPr>
            <a:xfrm>
              <a:off x="4731969" y="4990439"/>
              <a:ext cx="3628340" cy="986641"/>
            </a:xfrm>
            <a:prstGeom prst="roundRect">
              <a:avLst>
                <a:gd name="adj" fmla="val 3203"/>
              </a:avLst>
            </a:prstGeom>
            <a:noFill/>
            <a:ln w="57150" cap="rnd">
              <a:solidFill>
                <a:schemeClr val="accent6">
                  <a:lumMod val="40000"/>
                  <a:lumOff val="6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chemeClr val="accent6">
                      <a:lumMod val="75000"/>
                    </a:schemeClr>
                  </a:solidFill>
                  <a:latin typeface="+mj-ea"/>
                  <a:ea typeface="+mj-ea"/>
                </a:rPr>
                <a:t>단점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질식의 위험이 있다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.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배관 및 용기가 고압설비이다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.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온실가스로서 지구온난화 물질이다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.</a:t>
              </a:r>
              <a:endParaRPr lang="en-US" altLang="ko-KR" sz="1200" b="1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pic>
        <p:nvPicPr>
          <p:cNvPr id="11266" name="Picture 2" descr="D:\맥 공유\16-10-25\업종별4종PPT\소화기삽화최종\p33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2658" y="3255264"/>
            <a:ext cx="3697651" cy="2414016"/>
          </a:xfrm>
          <a:prstGeom prst="rect">
            <a:avLst/>
          </a:prstGeom>
          <a:noFill/>
        </p:spPr>
      </p:pic>
      <p:grpSp>
        <p:nvGrpSpPr>
          <p:cNvPr id="16" name="그룹 15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7" name="TextBox 16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8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45104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600" b="1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참고자료 </a:t>
            </a:r>
            <a:r>
              <a:rPr lang="en-US" altLang="ko-KR" sz="1600" b="1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- </a:t>
            </a:r>
            <a:r>
              <a:rPr lang="ko-KR" altLang="en-US" sz="1600" b="1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이산화탄소 특징</a:t>
            </a:r>
            <a:endParaRPr lang="en-US" altLang="ko-KR" sz="1600" b="1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가</a:t>
            </a:r>
            <a:r>
              <a:rPr lang="en-US" altLang="ko-KR" sz="1300" b="1" spc="-100" dirty="0" smtClean="0">
                <a:latin typeface="+mn-ea"/>
              </a:rPr>
              <a:t>.  </a:t>
            </a:r>
            <a:r>
              <a:rPr lang="ko-KR" altLang="en-US" sz="1300" b="1" spc="-100" dirty="0" smtClean="0">
                <a:latin typeface="+mn-ea"/>
              </a:rPr>
              <a:t>외부공기 중의 이산화탄소농도</a:t>
            </a:r>
            <a:r>
              <a:rPr lang="en-US" altLang="ko-KR" sz="1300" b="1" spc="-100" dirty="0" smtClean="0">
                <a:latin typeface="+mn-ea"/>
              </a:rPr>
              <a:t>(300 </a:t>
            </a:r>
            <a:r>
              <a:rPr lang="ko-KR" altLang="en-US" sz="1300" b="1" spc="-100" dirty="0" smtClean="0">
                <a:latin typeface="+mn-ea"/>
              </a:rPr>
              <a:t>～ </a:t>
            </a:r>
            <a:r>
              <a:rPr lang="en-US" altLang="ko-KR" sz="1300" b="1" spc="-100" dirty="0" smtClean="0">
                <a:latin typeface="+mn-ea"/>
              </a:rPr>
              <a:t>350)</a:t>
            </a:r>
            <a:r>
              <a:rPr lang="en-US" altLang="ko-KR" sz="1300" b="1" spc="-100" dirty="0" err="1" smtClean="0">
                <a:latin typeface="+mn-ea"/>
              </a:rPr>
              <a:t>ppm</a:t>
            </a:r>
            <a:r>
              <a:rPr lang="en-US" altLang="ko-KR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또는 </a:t>
            </a:r>
            <a:r>
              <a:rPr lang="en-US" altLang="ko-KR" sz="1300" b="1" spc="-100" dirty="0" smtClean="0">
                <a:latin typeface="+mn-ea"/>
              </a:rPr>
              <a:t>(0.03 </a:t>
            </a:r>
            <a:r>
              <a:rPr lang="ko-KR" altLang="en-US" sz="1300" b="1" spc="-100" dirty="0" smtClean="0">
                <a:latin typeface="+mn-ea"/>
              </a:rPr>
              <a:t>～ </a:t>
            </a:r>
            <a:r>
              <a:rPr lang="en-US" altLang="ko-KR" sz="1300" b="1" spc="-100" dirty="0" smtClean="0">
                <a:latin typeface="+mn-ea"/>
              </a:rPr>
              <a:t>0.035)%</a:t>
            </a:r>
            <a:r>
              <a:rPr lang="ko-KR" altLang="en-US" sz="1300" b="1" spc="-100" dirty="0" smtClean="0">
                <a:latin typeface="+mn-ea"/>
              </a:rPr>
              <a:t>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나</a:t>
            </a:r>
            <a:r>
              <a:rPr lang="en-US" altLang="ko-KR" sz="1300" b="1" spc="-100" dirty="0" smtClean="0">
                <a:latin typeface="+mn-ea"/>
              </a:rPr>
              <a:t>.  </a:t>
            </a:r>
            <a:r>
              <a:rPr lang="ko-KR" altLang="en-US" sz="1300" b="1" spc="-100" dirty="0" smtClean="0">
                <a:latin typeface="+mn-ea"/>
              </a:rPr>
              <a:t>사람이 거주하는 내부의 이산화탄소농도 </a:t>
            </a:r>
            <a:r>
              <a:rPr lang="en-US" altLang="ko-KR" sz="1300" b="1" spc="-100" dirty="0" smtClean="0">
                <a:latin typeface="+mn-ea"/>
              </a:rPr>
              <a:t>(600 </a:t>
            </a:r>
            <a:r>
              <a:rPr lang="ko-KR" altLang="en-US" sz="1300" b="1" spc="-100" dirty="0" smtClean="0">
                <a:latin typeface="+mn-ea"/>
              </a:rPr>
              <a:t>～ </a:t>
            </a:r>
            <a:r>
              <a:rPr lang="en-US" altLang="ko-KR" sz="1300" b="1" spc="-100" dirty="0" smtClean="0">
                <a:latin typeface="+mn-ea"/>
              </a:rPr>
              <a:t>800)</a:t>
            </a:r>
            <a:r>
              <a:rPr lang="en-US" altLang="ko-KR" sz="1300" b="1" spc="-100" dirty="0" err="1" smtClean="0">
                <a:latin typeface="+mn-ea"/>
              </a:rPr>
              <a:t>ppm</a:t>
            </a:r>
            <a:r>
              <a:rPr lang="en-US" altLang="ko-KR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또는 </a:t>
            </a:r>
            <a:r>
              <a:rPr lang="en-US" altLang="ko-KR" sz="1300" b="1" spc="-100" dirty="0" smtClean="0">
                <a:latin typeface="+mn-ea"/>
              </a:rPr>
              <a:t>(0.06</a:t>
            </a:r>
            <a:r>
              <a:rPr lang="ko-KR" altLang="en-US" sz="1300" b="1" spc="-100" dirty="0" smtClean="0">
                <a:latin typeface="+mn-ea"/>
              </a:rPr>
              <a:t>～ </a:t>
            </a:r>
            <a:r>
              <a:rPr lang="en-US" altLang="ko-KR" sz="1300" b="1" spc="-100" dirty="0" smtClean="0">
                <a:latin typeface="+mn-ea"/>
              </a:rPr>
              <a:t>0.08)%</a:t>
            </a:r>
            <a:r>
              <a:rPr lang="ko-KR" altLang="en-US" sz="1300" b="1" spc="-100" dirty="0" smtClean="0">
                <a:latin typeface="+mn-ea"/>
              </a:rPr>
              <a:t>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다</a:t>
            </a:r>
            <a:r>
              <a:rPr lang="en-US" altLang="ko-KR" sz="1300" b="1" spc="-100" dirty="0" smtClean="0">
                <a:latin typeface="+mn-ea"/>
              </a:rPr>
              <a:t>.  </a:t>
            </a:r>
            <a:r>
              <a:rPr lang="ko-KR" altLang="en-US" sz="1300" b="1" spc="-100" dirty="0" smtClean="0">
                <a:latin typeface="+mn-ea"/>
              </a:rPr>
              <a:t>실내 이산화탄소농도가 </a:t>
            </a:r>
            <a:r>
              <a:rPr lang="en-US" altLang="ko-KR" sz="1300" b="1" spc="-100" dirty="0" smtClean="0">
                <a:latin typeface="+mn-ea"/>
              </a:rPr>
              <a:t>1%</a:t>
            </a:r>
            <a:r>
              <a:rPr lang="ko-KR" altLang="en-US" sz="1300" b="1" spc="-100" dirty="0" smtClean="0">
                <a:latin typeface="+mn-ea"/>
              </a:rPr>
              <a:t>이면 사람이 꽉 찬 강당에서 신선한 공기가 공급되지 않는 것과 같은 상황으로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en-US" altLang="ko-KR" sz="1300" b="1" spc="-100" dirty="0" smtClean="0">
                <a:latin typeface="+mn-ea"/>
              </a:rPr>
              <a:t>     </a:t>
            </a:r>
            <a:r>
              <a:rPr lang="ko-KR" altLang="en-US" sz="1300" b="1" spc="-100" dirty="0" smtClean="0">
                <a:latin typeface="+mn-ea"/>
              </a:rPr>
              <a:t> 일부는</a:t>
            </a:r>
            <a:r>
              <a:rPr lang="en-US" altLang="ko-KR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어지럼증을 느낄 수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라</a:t>
            </a:r>
            <a:r>
              <a:rPr lang="en-US" altLang="ko-KR" sz="1300" b="1" spc="-100" dirty="0" smtClean="0">
                <a:latin typeface="+mn-ea"/>
              </a:rPr>
              <a:t>.  </a:t>
            </a:r>
            <a:r>
              <a:rPr lang="ko-KR" altLang="en-US" sz="1300" b="1" spc="-100" dirty="0" smtClean="0">
                <a:latin typeface="+mn-ea"/>
              </a:rPr>
              <a:t>이산화탄소농도가 </a:t>
            </a:r>
            <a:r>
              <a:rPr lang="en-US" altLang="ko-KR" sz="1300" b="1" spc="-100" dirty="0" smtClean="0">
                <a:latin typeface="+mn-ea"/>
              </a:rPr>
              <a:t>2% </a:t>
            </a:r>
            <a:r>
              <a:rPr lang="ko-KR" altLang="en-US" sz="1300" b="1" spc="-100" dirty="0" smtClean="0">
                <a:latin typeface="+mn-ea"/>
              </a:rPr>
              <a:t>이상이면 가슴이 답답함을 느끼고 자주 깊은 한숨을 쉰다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마</a:t>
            </a:r>
            <a:r>
              <a:rPr lang="en-US" altLang="ko-KR" sz="1300" b="1" spc="-100" dirty="0" smtClean="0">
                <a:latin typeface="+mn-ea"/>
              </a:rPr>
              <a:t>.  </a:t>
            </a:r>
            <a:r>
              <a:rPr lang="ko-KR" altLang="en-US" sz="1300" b="1" spc="-100" dirty="0" smtClean="0">
                <a:latin typeface="+mn-ea"/>
              </a:rPr>
              <a:t>이산화탄소농도가 </a:t>
            </a:r>
            <a:r>
              <a:rPr lang="en-US" altLang="ko-KR" sz="1300" b="1" spc="-100" dirty="0" smtClean="0">
                <a:latin typeface="+mn-ea"/>
              </a:rPr>
              <a:t>3%</a:t>
            </a:r>
            <a:r>
              <a:rPr lang="ko-KR" altLang="en-US" sz="1300" b="1" spc="-100" dirty="0" smtClean="0">
                <a:latin typeface="+mn-ea"/>
              </a:rPr>
              <a:t>이면 숨 쉬는 속도가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배가 되고 </a:t>
            </a:r>
            <a:r>
              <a:rPr lang="en-US" altLang="ko-KR" sz="1300" b="1" spc="-100" dirty="0" smtClean="0">
                <a:latin typeface="+mn-ea"/>
              </a:rPr>
              <a:t>5%</a:t>
            </a:r>
            <a:r>
              <a:rPr lang="ko-KR" altLang="en-US" sz="1300" b="1" spc="-100" dirty="0" smtClean="0">
                <a:latin typeface="+mn-ea"/>
              </a:rPr>
              <a:t>가 되면 </a:t>
            </a:r>
            <a:r>
              <a:rPr lang="en-US" altLang="ko-KR" sz="1300" b="1" spc="-100" dirty="0" smtClean="0">
                <a:latin typeface="+mn-ea"/>
              </a:rPr>
              <a:t>4</a:t>
            </a:r>
            <a:r>
              <a:rPr lang="ko-KR" altLang="en-US" sz="1300" b="1" spc="-100" dirty="0" smtClean="0">
                <a:latin typeface="+mn-ea"/>
              </a:rPr>
              <a:t>배가 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바</a:t>
            </a:r>
            <a:r>
              <a:rPr lang="en-US" altLang="ko-KR" sz="1300" b="1" spc="-100" dirty="0" smtClean="0">
                <a:latin typeface="+mn-ea"/>
              </a:rPr>
              <a:t>.  </a:t>
            </a:r>
            <a:r>
              <a:rPr lang="ko-KR" altLang="en-US" sz="1300" b="1" spc="-100" dirty="0" smtClean="0">
                <a:latin typeface="+mn-ea"/>
              </a:rPr>
              <a:t>이산화탄소의 농도 </a:t>
            </a:r>
            <a:r>
              <a:rPr lang="en-US" altLang="ko-KR" sz="1300" b="1" spc="-100" dirty="0" smtClean="0">
                <a:latin typeface="+mn-ea"/>
              </a:rPr>
              <a:t>5% </a:t>
            </a:r>
            <a:r>
              <a:rPr lang="ko-KR" altLang="en-US" sz="1300" b="1" spc="-100" dirty="0" smtClean="0">
                <a:latin typeface="+mn-ea"/>
              </a:rPr>
              <a:t>이상부터 직접적으로 독성의 영향을 받는다</a:t>
            </a:r>
            <a:r>
              <a:rPr lang="en-US" altLang="ko-KR" sz="1300" b="1" spc="-100" dirty="0" smtClean="0">
                <a:latin typeface="+mn-ea"/>
              </a:rPr>
              <a:t>. 5% </a:t>
            </a:r>
            <a:r>
              <a:rPr lang="ko-KR" altLang="en-US" sz="1300" b="1" spc="-100" dirty="0" smtClean="0">
                <a:latin typeface="+mn-ea"/>
              </a:rPr>
              <a:t>미만에서는 독성을 느끼기보다는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en-US" altLang="ko-KR" sz="1300" b="1" spc="-100" dirty="0" smtClean="0">
                <a:latin typeface="+mn-ea"/>
              </a:rPr>
              <a:t>    </a:t>
            </a:r>
            <a:r>
              <a:rPr lang="ko-KR" altLang="en-US" sz="1300" b="1" spc="-100" dirty="0" smtClean="0">
                <a:latin typeface="+mn-ea"/>
              </a:rPr>
              <a:t>  산소가</a:t>
            </a:r>
            <a:r>
              <a:rPr lang="en-US" altLang="ko-KR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부족함을 느낀다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고농도의 이산화탄소에 노출되거나 장기간에 걸쳐 이산화탄소에 노출되면 두통</a:t>
            </a:r>
            <a:r>
              <a:rPr lang="en-US" altLang="ko-KR" sz="1300" b="1" spc="-100" dirty="0" smtClean="0">
                <a:latin typeface="+mn-ea"/>
              </a:rPr>
              <a:t>,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      심장박동수의</a:t>
            </a:r>
            <a:r>
              <a:rPr lang="en-US" altLang="ko-KR" sz="1300" b="1" spc="-100" dirty="0" smtClean="0">
                <a:latin typeface="+mn-ea"/>
              </a:rPr>
              <a:t> </a:t>
            </a:r>
            <a:r>
              <a:rPr lang="ko-KR" altLang="en-US" sz="1300" b="1" spc="-100" dirty="0" smtClean="0">
                <a:latin typeface="+mn-ea"/>
              </a:rPr>
              <a:t>증가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어지러움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피로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급한 호흡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시력과 청력의 문제가 발생한다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8330" y="3684203"/>
            <a:ext cx="4632896" cy="1280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32639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사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더 높은 농도의 이산화탄소에 노출되면 몇 분 안에 의식불명이나 생명을 잃게 될 수도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en-US" altLang="ko-KR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※ </a:t>
            </a:r>
            <a:r>
              <a:rPr lang="ko-KR" altLang="en-US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고농도의 이산화탄소에 노출되는 것과 공기 중 산소 부족은 구별되어야 한다</a:t>
            </a:r>
            <a:r>
              <a:rPr lang="en-US" altLang="ko-KR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3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3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1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1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1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1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1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1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endParaRPr lang="en-US" altLang="ko-KR" sz="1100" spc="-100" dirty="0" smtClean="0">
              <a:solidFill>
                <a:schemeClr val="accent6">
                  <a:lumMod val="75000"/>
                </a:schemeClr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* 출처 </a:t>
            </a:r>
            <a:r>
              <a:rPr lang="en-US" altLang="ko-KR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: </a:t>
            </a:r>
            <a:r>
              <a:rPr lang="ko-KR" altLang="en-US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소화기구의 화재안전기준</a:t>
            </a:r>
            <a:r>
              <a:rPr lang="en-US" altLang="ko-KR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(NFSC101) </a:t>
            </a:r>
            <a:r>
              <a:rPr lang="ko-KR" altLang="en-US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해설서 </a:t>
            </a:r>
            <a:r>
              <a:rPr lang="en-US" altLang="ko-KR" sz="13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43p.</a:t>
            </a:r>
          </a:p>
        </p:txBody>
      </p:sp>
      <p:sp>
        <p:nvSpPr>
          <p:cNvPr id="10" name="Rounded Rectangle 14"/>
          <p:cNvSpPr/>
          <p:nvPr/>
        </p:nvSpPr>
        <p:spPr>
          <a:xfrm>
            <a:off x="929030" y="2173699"/>
            <a:ext cx="7322516" cy="2147304"/>
          </a:xfrm>
          <a:prstGeom prst="roundRect">
            <a:avLst>
              <a:gd name="adj" fmla="val 3203"/>
            </a:avLst>
          </a:prstGeom>
          <a:noFill/>
          <a:ln w="57150" cap="rnd">
            <a:solidFill>
              <a:schemeClr val="tx2">
                <a:lumMod val="20000"/>
                <a:lumOff val="8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해수면에서 숨 쉬는 공기에 산소가 </a:t>
            </a:r>
            <a:r>
              <a:rPr lang="en-US" altLang="ko-KR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16% </a:t>
            </a:r>
            <a:r>
              <a:rPr lang="ko-KR" altLang="en-US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정도로 떨어지면 해발 </a:t>
            </a:r>
            <a:r>
              <a:rPr lang="en-US" altLang="ko-KR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2,800 m</a:t>
            </a:r>
            <a:r>
              <a:rPr lang="ko-KR" altLang="en-US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의 산정상에 있는 것과 같다</a:t>
            </a:r>
            <a:r>
              <a:rPr lang="en-US" altLang="ko-KR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. </a:t>
            </a:r>
            <a:r>
              <a:rPr lang="ko-KR" altLang="en-US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이때는 걷는 동안에 많은 사람들이 숨이 가빠짐을 느낀다</a:t>
            </a:r>
            <a:r>
              <a:rPr lang="en-US" altLang="ko-KR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. </a:t>
            </a:r>
            <a:r>
              <a:rPr lang="ko-KR" altLang="en-US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해수면에서 숨 쉬는 공기에 산소가 </a:t>
            </a:r>
            <a:r>
              <a:rPr lang="en-US" altLang="ko-KR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12% </a:t>
            </a:r>
            <a:r>
              <a:rPr lang="ko-KR" altLang="en-US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정도로 떨어지면 해발 </a:t>
            </a:r>
            <a:r>
              <a:rPr lang="en-US" altLang="ko-KR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5,800 m</a:t>
            </a:r>
            <a:r>
              <a:rPr lang="ko-KR" altLang="en-US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의 산정상에 있는 것과 같은 호흡을 느낀다</a:t>
            </a:r>
            <a:r>
              <a:rPr lang="en-US" altLang="ko-KR" sz="1400" b="1" spc="-100" dirty="0" smtClean="0">
                <a:solidFill>
                  <a:srgbClr val="0070C0"/>
                </a:solidFill>
                <a:latin typeface="+mj-ea"/>
                <a:ea typeface="+mj-ea"/>
              </a:rPr>
              <a:t>.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▶ </a:t>
            </a:r>
            <a:r>
              <a:rPr lang="ko-KR" altLang="en-US" sz="13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장시간노출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일주일에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40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시간 이상 일하는 사람의 작업환경은 이산화탄소가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5,000ppm 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또는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0.5%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   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이하이어야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한다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▶ </a:t>
            </a:r>
            <a:r>
              <a:rPr lang="ko-KR" altLang="en-US" sz="13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단시간노출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15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분 이상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3%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의 이산화탄소농도에 노출되어서는 안된다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lvl="0" algn="just">
              <a:lnSpc>
                <a:spcPct val="1300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▶ </a:t>
            </a:r>
            <a:r>
              <a:rPr lang="ko-KR" altLang="en-US" sz="13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순간노출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한 순간이라도 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4%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의 이산화탄소농도에 노출되어서는 안된다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  <a:endParaRPr lang="en-US" altLang="ko-KR" sz="1300" b="1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2" name="TextBox 11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3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5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분말 소화약제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7462" y="1967789"/>
            <a:ext cx="7424084" cy="321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분말 소화약제 종류</a:t>
            </a:r>
            <a:endParaRPr lang="en-US" altLang="ko-KR" sz="1600" b="1" spc="-100" dirty="0" smtClean="0">
              <a:solidFill>
                <a:srgbClr val="206EEC"/>
              </a:solidFill>
              <a:latin typeface="+mn-ea"/>
            </a:endParaRPr>
          </a:p>
        </p:txBody>
      </p:sp>
      <p:graphicFrame>
        <p:nvGraphicFramePr>
          <p:cNvPr id="11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2347756"/>
              </p:ext>
            </p:extLst>
          </p:nvPr>
        </p:nvGraphicFramePr>
        <p:xfrm>
          <a:off x="929030" y="2457907"/>
          <a:ext cx="7368590" cy="1496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5335"/>
                <a:gridCol w="2852928"/>
                <a:gridCol w="997050"/>
                <a:gridCol w="2443277"/>
              </a:tblGrid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주성분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적응성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분말 색깔</a:t>
                      </a:r>
                      <a:endParaRPr lang="ko-KR" altLang="en-US" sz="1200" b="1" spc="-100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종 분말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err="1" smtClean="0">
                          <a:latin typeface="+mj-ea"/>
                          <a:ea typeface="+mj-ea"/>
                        </a:rPr>
                        <a:t>NaHCO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₂ (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탄산수소나트륨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BC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  <a:cs typeface="Mangal"/>
                        </a:rPr>
                        <a:t>급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백색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종 분말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KHCO₃ (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탄산수소칼륨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  <a:cs typeface="Mangal"/>
                        </a:rPr>
                        <a:t>BC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  <a:cs typeface="Mangal"/>
                        </a:rPr>
                        <a:t>급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담자색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보라색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0" dirty="0" smtClean="0"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1200" spc="0" dirty="0" smtClean="0">
                          <a:latin typeface="+mj-ea"/>
                          <a:ea typeface="+mj-ea"/>
                        </a:rPr>
                        <a:t>종 분말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NH₄H₂PO₄ (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인사암모늄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ABC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담홍색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핑크색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spc="0" dirty="0" smtClean="0"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1200" spc="0" dirty="0" smtClean="0">
                          <a:latin typeface="+mj-ea"/>
                          <a:ea typeface="+mj-ea"/>
                        </a:rPr>
                        <a:t>종 분말</a:t>
                      </a:r>
                      <a:endParaRPr lang="ko-KR" altLang="en-US" sz="1200" spc="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KHCO₃ + CO(NH₂)₂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BC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급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ts val="1700"/>
                        </a:lnSpc>
                        <a:buFontTx/>
                        <a:buNone/>
                      </a:pP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회색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200" spc="-100" dirty="0" smtClean="0">
                          <a:latin typeface="+mj-ea"/>
                          <a:ea typeface="+mj-ea"/>
                        </a:rPr>
                        <a:t>회백색</a:t>
                      </a:r>
                      <a:r>
                        <a:rPr lang="en-US" altLang="ko-KR" sz="1200" spc="-100" dirty="0" smtClean="0">
                          <a:latin typeface="+mj-ea"/>
                          <a:ea typeface="+mj-ea"/>
                        </a:rPr>
                        <a:t>)</a:t>
                      </a:r>
                      <a:endParaRPr lang="ko-KR" altLang="en-US" sz="1200" spc="-100" dirty="0">
                        <a:latin typeface="+mj-ea"/>
                        <a:ea typeface="+mj-ea"/>
                      </a:endParaRPr>
                    </a:p>
                  </a:txBody>
                  <a:tcPr marL="108000" marR="108000" marT="36000" marB="5400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27462" y="4118458"/>
            <a:ext cx="3822176" cy="15958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소화의 원리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1</a:t>
            </a: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종 분말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(</a:t>
            </a:r>
            <a:r>
              <a:rPr lang="en-US" altLang="ko-KR" sz="1600" b="1" spc="-100" dirty="0" err="1" smtClean="0">
                <a:solidFill>
                  <a:srgbClr val="206EEC"/>
                </a:solidFill>
                <a:latin typeface="+mn-ea"/>
              </a:rPr>
              <a:t>NaHCO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₃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)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화재 시 반응은 흡열반응으로서 냉각 효과</a:t>
            </a:r>
            <a:r>
              <a:rPr lang="en-US" altLang="ko-KR" sz="1300" b="1" spc="-100" dirty="0" smtClean="0">
                <a:latin typeface="+mn-ea"/>
              </a:rPr>
              <a:t>, CO₂ </a:t>
            </a:r>
            <a:r>
              <a:rPr lang="ko-KR" altLang="en-US" sz="1300" b="1" spc="-100" dirty="0" smtClean="0">
                <a:latin typeface="+mn-ea"/>
              </a:rPr>
              <a:t>및 </a:t>
            </a:r>
            <a:r>
              <a:rPr lang="en-US" altLang="ko-KR" sz="1300" b="1" spc="-100" dirty="0" smtClean="0">
                <a:latin typeface="+mn-ea"/>
              </a:rPr>
              <a:t>H₂O(</a:t>
            </a:r>
            <a:r>
              <a:rPr lang="ko-KR" altLang="en-US" sz="1300" b="1" spc="-100" dirty="0" smtClean="0">
                <a:latin typeface="+mn-ea"/>
              </a:rPr>
              <a:t>수증기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에 의한 질식 효과와 </a:t>
            </a:r>
            <a:r>
              <a:rPr lang="en-US" altLang="ko-KR" sz="1300" b="1" spc="-100" dirty="0" smtClean="0">
                <a:latin typeface="+mn-ea"/>
              </a:rPr>
              <a:t>Na+ </a:t>
            </a:r>
            <a:r>
              <a:rPr lang="ko-KR" altLang="en-US" sz="1300" b="1" spc="-100" dirty="0" smtClean="0">
                <a:latin typeface="+mn-ea"/>
              </a:rPr>
              <a:t>이온에 의한 </a:t>
            </a:r>
            <a:r>
              <a:rPr lang="ko-KR" altLang="en-US" sz="1300" b="1" spc="-100" dirty="0" err="1" smtClean="0">
                <a:latin typeface="+mn-ea"/>
              </a:rPr>
              <a:t>부촉매</a:t>
            </a:r>
            <a:r>
              <a:rPr lang="ko-KR" altLang="en-US" sz="1300" b="1" spc="-100" dirty="0" smtClean="0">
                <a:latin typeface="+mn-ea"/>
              </a:rPr>
              <a:t> 효과 등이 작용한다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smtClean="0">
              <a:solidFill>
                <a:srgbClr val="206EEC"/>
              </a:solidFill>
              <a:latin typeface="+mn-ea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6983" y="4986121"/>
            <a:ext cx="3484563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0023" y="5311937"/>
            <a:ext cx="3541523" cy="73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55725"/>
            <a:ext cx="3425361" cy="144808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2</a:t>
            </a: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종 분말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(KHCO₃)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종 분말은 </a:t>
            </a:r>
            <a:r>
              <a:rPr lang="en-US" altLang="ko-KR" sz="1300" b="1" spc="-100" dirty="0" smtClean="0">
                <a:latin typeface="+mn-ea"/>
              </a:rPr>
              <a:t>1</a:t>
            </a:r>
            <a:r>
              <a:rPr lang="ko-KR" altLang="en-US" sz="1300" b="1" spc="-100" dirty="0" smtClean="0">
                <a:latin typeface="+mn-ea"/>
              </a:rPr>
              <a:t>종 분말에 비해 대략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배 정도의 소화효과가 큰데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이는 칼륨</a:t>
            </a:r>
            <a:r>
              <a:rPr lang="en-US" altLang="ko-KR" sz="1300" b="1" spc="-100" dirty="0" smtClean="0">
                <a:latin typeface="+mn-ea"/>
              </a:rPr>
              <a:t>(K)</a:t>
            </a:r>
            <a:r>
              <a:rPr lang="ko-KR" altLang="en-US" sz="1300" b="1" spc="-100" dirty="0" smtClean="0">
                <a:latin typeface="+mn-ea"/>
              </a:rPr>
              <a:t>이 나트륨</a:t>
            </a:r>
            <a:r>
              <a:rPr lang="en-US" altLang="ko-KR" sz="1300" b="1" spc="-100" dirty="0" smtClean="0">
                <a:latin typeface="+mn-ea"/>
              </a:rPr>
              <a:t>(Na) </a:t>
            </a:r>
            <a:r>
              <a:rPr lang="ko-KR" altLang="en-US" sz="1300" b="1" spc="-100" dirty="0" smtClean="0">
                <a:latin typeface="+mn-ea"/>
              </a:rPr>
              <a:t>보다 화학적 활성이 커서 부촉매 작용을 하기 때문이다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smtClean="0">
              <a:solidFill>
                <a:srgbClr val="206EEC"/>
              </a:solidFill>
              <a:latin typeface="+mn-ea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 rotWithShape="1">
          <a:blip r:embed="rId3"/>
          <a:srcRect r="51211"/>
          <a:stretch/>
        </p:blipFill>
        <p:spPr bwMode="auto">
          <a:xfrm>
            <a:off x="4684901" y="1603286"/>
            <a:ext cx="3536483" cy="90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827462" y="3586859"/>
            <a:ext cx="3425361" cy="144808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3</a:t>
            </a: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종 분말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(NH₄H₂PO₄)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화재시</a:t>
            </a:r>
            <a:r>
              <a:rPr lang="ko-KR" altLang="en-US" sz="1300" b="1" spc="-100" dirty="0" smtClean="0">
                <a:latin typeface="+mn-ea"/>
              </a:rPr>
              <a:t> 열에 의해 분해되면 </a:t>
            </a:r>
            <a:r>
              <a:rPr lang="en-US" altLang="ko-KR" sz="1300" b="1" spc="-100" dirty="0" smtClean="0">
                <a:latin typeface="+mn-ea"/>
              </a:rPr>
              <a:t>NH₃ </a:t>
            </a:r>
            <a:r>
              <a:rPr lang="ko-KR" altLang="en-US" sz="1300" b="1" spc="-100" dirty="0" smtClean="0">
                <a:latin typeface="+mn-ea"/>
              </a:rPr>
              <a:t>및 </a:t>
            </a:r>
            <a:r>
              <a:rPr lang="en-US" altLang="ko-KR" sz="1300" b="1" spc="-100" dirty="0" smtClean="0">
                <a:latin typeface="+mn-ea"/>
              </a:rPr>
              <a:t>H₂O(</a:t>
            </a:r>
            <a:r>
              <a:rPr lang="ko-KR" altLang="en-US" sz="1300" b="1" spc="-100" dirty="0" smtClean="0">
                <a:latin typeface="+mn-ea"/>
              </a:rPr>
              <a:t>수증기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에 의한 질식 효과</a:t>
            </a:r>
            <a:r>
              <a:rPr lang="en-US" altLang="ko-KR" sz="1300" b="1" spc="-100" dirty="0" smtClean="0">
                <a:latin typeface="+mn-ea"/>
              </a:rPr>
              <a:t>, HPO₃</a:t>
            </a:r>
            <a:r>
              <a:rPr lang="ko-KR" altLang="en-US" sz="1300" b="1" spc="-100" dirty="0" smtClean="0">
                <a:latin typeface="+mn-ea"/>
              </a:rPr>
              <a:t>가 부착성 포막을 형성하는 질식 효과와 </a:t>
            </a:r>
            <a:r>
              <a:rPr lang="en-US" altLang="ko-KR" sz="1300" b="1" spc="-100" dirty="0" smtClean="0">
                <a:latin typeface="+mn-ea"/>
              </a:rPr>
              <a:t>NH₄+</a:t>
            </a:r>
            <a:r>
              <a:rPr lang="ko-KR" altLang="en-US" sz="1300" b="1" spc="-100" dirty="0" smtClean="0">
                <a:latin typeface="+mn-ea"/>
              </a:rPr>
              <a:t>에 의한 부촉매 효과 등이 작용한다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0023" y="3909256"/>
            <a:ext cx="354152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827462" y="5397988"/>
            <a:ext cx="7424084" cy="66787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ü"/>
            </a:pPr>
            <a:r>
              <a:rPr lang="en-US" altLang="ko-KR" sz="1400" b="1" spc="-100" dirty="0" smtClean="0">
                <a:solidFill>
                  <a:srgbClr val="206EEC"/>
                </a:solidFill>
                <a:latin typeface="+mn-ea"/>
              </a:rPr>
              <a:t>4</a:t>
            </a:r>
            <a:r>
              <a:rPr lang="ko-KR" altLang="en-US" sz="1600" b="1" spc="-100" dirty="0" smtClean="0">
                <a:solidFill>
                  <a:srgbClr val="206EEC"/>
                </a:solidFill>
                <a:latin typeface="+mn-ea"/>
              </a:rPr>
              <a:t>종 분말</a:t>
            </a:r>
            <a:r>
              <a:rPr lang="en-US" altLang="ko-KR" sz="1600" b="1" spc="-100" dirty="0" smtClean="0">
                <a:solidFill>
                  <a:srgbClr val="206EEC"/>
                </a:solidFill>
                <a:latin typeface="+mn-ea"/>
              </a:rPr>
              <a:t>(KHCO₃, (NH₂)₂CO)</a:t>
            </a:r>
            <a:endParaRPr lang="en-US" altLang="ko-KR" sz="1600" spc="-100" dirty="0" smtClean="0">
              <a:solidFill>
                <a:srgbClr val="206EEC"/>
              </a:solidFill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en-US" altLang="ko-KR" sz="1300" b="1" spc="-100" dirty="0" smtClean="0">
                <a:latin typeface="+mn-ea"/>
              </a:rPr>
              <a:t>KHCO₃</a:t>
            </a:r>
            <a:r>
              <a:rPr lang="ko-KR" altLang="en-US" sz="1300" b="1" spc="-100" dirty="0" smtClean="0">
                <a:latin typeface="+mn-ea"/>
              </a:rPr>
              <a:t>가 </a:t>
            </a:r>
            <a:r>
              <a:rPr lang="en-US" altLang="ko-KR" sz="1300" b="1" spc="-100" dirty="0" smtClean="0">
                <a:latin typeface="+mn-ea"/>
              </a:rPr>
              <a:t>3</a:t>
            </a:r>
            <a:r>
              <a:rPr lang="ko-KR" altLang="en-US" sz="1300" b="1" spc="-100" dirty="0" smtClean="0">
                <a:latin typeface="+mn-ea"/>
              </a:rPr>
              <a:t>종 분말 소화약제보다 소화능력이 크다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6" name="TextBox 15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7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04"/>
          <a:stretch/>
        </p:blipFill>
        <p:spPr bwMode="auto">
          <a:xfrm>
            <a:off x="4710023" y="2667614"/>
            <a:ext cx="3486240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03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소화약제의 종류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1226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분말 소화약제의 소화효과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연쇄반응을 차단하기 위한 화학소화작용인 </a:t>
            </a:r>
            <a:r>
              <a:rPr lang="ko-KR" altLang="en-US" sz="1300" b="1" spc="-100" dirty="0" err="1" smtClean="0">
                <a:latin typeface="+mn-ea"/>
              </a:rPr>
              <a:t>부촉매소화가</a:t>
            </a:r>
            <a:r>
              <a:rPr lang="ko-KR" altLang="en-US" sz="1300" b="1" spc="-100" dirty="0" smtClean="0">
                <a:latin typeface="+mn-ea"/>
              </a:rPr>
              <a:t> 분말 소화약제의 주요 소화원리이다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분말 소화약제에는 수증기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이산화탄소 등의 불활성기체에 의한 질식 및 희석작용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분해시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흡열에</a:t>
            </a:r>
            <a:r>
              <a:rPr lang="ko-KR" altLang="en-US" sz="1300" b="1" spc="-100" dirty="0" smtClean="0">
                <a:latin typeface="+mn-ea"/>
              </a:rPr>
              <a:t> 의한 냉각효과가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7463" y="2999143"/>
            <a:ext cx="7532846" cy="3216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분말 소화약제의 장단점</a:t>
            </a:r>
            <a:endParaRPr lang="en-US" altLang="ko-KR" sz="1600" spc="-100" dirty="0" smtClean="0">
              <a:latin typeface="+mn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929030" y="3555098"/>
            <a:ext cx="7431279" cy="1455246"/>
            <a:chOff x="929030" y="4990439"/>
            <a:chExt cx="7431279" cy="1455246"/>
          </a:xfrm>
        </p:grpSpPr>
        <p:sp>
          <p:nvSpPr>
            <p:cNvPr id="12" name="Rounded Rectangle 14"/>
            <p:cNvSpPr/>
            <p:nvPr/>
          </p:nvSpPr>
          <p:spPr>
            <a:xfrm>
              <a:off x="929030" y="4992914"/>
              <a:ext cx="3628340" cy="1452771"/>
            </a:xfrm>
            <a:prstGeom prst="roundRect">
              <a:avLst>
                <a:gd name="adj" fmla="val 3203"/>
              </a:avLst>
            </a:prstGeom>
            <a:noFill/>
            <a:ln w="57150" cap="rnd">
              <a:solidFill>
                <a:schemeClr val="tx2">
                  <a:lumMod val="20000"/>
                  <a:lumOff val="8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rgbClr val="0070C0"/>
                  </a:solidFill>
                </a:rPr>
                <a:t>장점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▶ ABC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급 화재에 적응성이 있다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.(3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종의 경우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) 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약제의 수명이 반영구적이다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분말 소화약제이므로 동결의 우려가 없고 장기</a:t>
              </a:r>
              <a:endPara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 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보존이 가능하다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약제는 인체에 무해하다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</a:t>
              </a:r>
              <a:endParaRPr lang="en-US" altLang="ko-KR" sz="1200" b="1" spc="-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" name="Rounded Rectangle 14"/>
            <p:cNvSpPr/>
            <p:nvPr/>
          </p:nvSpPr>
          <p:spPr>
            <a:xfrm>
              <a:off x="4731969" y="4990439"/>
              <a:ext cx="3628340" cy="986641"/>
            </a:xfrm>
            <a:prstGeom prst="roundRect">
              <a:avLst>
                <a:gd name="adj" fmla="val 3203"/>
              </a:avLst>
            </a:prstGeom>
            <a:noFill/>
            <a:ln w="57150" cap="rnd">
              <a:solidFill>
                <a:schemeClr val="accent6">
                  <a:lumMod val="40000"/>
                  <a:lumOff val="6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ko-KR" altLang="en-US" sz="1200" b="1" spc="-100" dirty="0" smtClean="0">
                  <a:solidFill>
                    <a:schemeClr val="accent6">
                      <a:lumMod val="75000"/>
                    </a:schemeClr>
                  </a:solidFill>
                </a:rPr>
                <a:t>단점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▶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소화약제의 잔존물로 인하여 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차 피해가 발생한다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</a:t>
              </a: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▶ </a:t>
              </a:r>
              <a:r>
                <a:rPr lang="ko-KR" altLang="en-US" sz="1200" b="1" spc="-1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가압식의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경우 </a:t>
              </a:r>
              <a:r>
                <a:rPr lang="ko-KR" altLang="en-US" sz="1200" b="1" spc="-100" dirty="0" err="1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가압원으로서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별도의 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N</a:t>
              </a:r>
              <a:r>
                <a:rPr lang="en-US" altLang="ko-KR" sz="1200" b="1" spc="-100" baseline="-25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용기 등</a:t>
              </a:r>
              <a:endPara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 lvl="0" algn="just">
                <a:lnSpc>
                  <a:spcPts val="1500"/>
                </a:lnSpc>
                <a:spcAft>
                  <a:spcPts val="300"/>
                </a:spcAft>
                <a:buClr>
                  <a:srgbClr val="1185D1"/>
                </a:buClr>
              </a:pP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  </a:t>
              </a:r>
              <a:r>
                <a:rPr lang="ko-KR" altLang="en-US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부대장치가 필요하다</a:t>
              </a:r>
              <a:r>
                <a:rPr lang="en-US" altLang="ko-KR" sz="1200" b="1" spc="-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</a:t>
              </a:r>
              <a:endParaRPr lang="en-US" altLang="ko-KR" sz="1200" b="1" spc="-1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58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21"/>
          <p:cNvSpPr txBox="1">
            <a:spLocks/>
          </p:cNvSpPr>
          <p:nvPr/>
        </p:nvSpPr>
        <p:spPr>
          <a:xfrm>
            <a:off x="875995" y="1461728"/>
            <a:ext cx="166238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06EEC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04</a:t>
            </a:r>
            <a:endParaRPr kumimoji="0" lang="ko-KR" altLang="en-US" sz="7200" b="1" i="0" u="none" strike="noStrike" kern="1200" cap="none" spc="0" normalizeH="0" baseline="0" noProof="0" dirty="0" smtClean="0">
              <a:ln>
                <a:noFill/>
              </a:ln>
              <a:solidFill>
                <a:srgbClr val="206EEC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66775" y="1221577"/>
            <a:ext cx="107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288000"/>
            <a:r>
              <a:rPr lang="en-US" altLang="ko-KR" b="1" dirty="0" smtClean="0">
                <a:latin typeface="+mj-ea"/>
              </a:rPr>
              <a:t>Part</a:t>
            </a:r>
            <a:endParaRPr lang="ko-KR" altLang="en-US" b="1" dirty="0">
              <a:latin typeface="+mj-ea"/>
            </a:endParaRPr>
          </a:p>
        </p:txBody>
      </p:sp>
      <p:sp>
        <p:nvSpPr>
          <p:cNvPr id="5" name="부제목 22"/>
          <p:cNvSpPr txBox="1">
            <a:spLocks/>
          </p:cNvSpPr>
          <p:nvPr/>
        </p:nvSpPr>
        <p:spPr>
          <a:xfrm>
            <a:off x="2816352" y="2406701"/>
            <a:ext cx="6137453" cy="407254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defTabSz="914400" latinLnBrk="1">
              <a:spcBef>
                <a:spcPct val="20000"/>
              </a:spcBef>
              <a:defRPr/>
            </a:pPr>
            <a:r>
              <a:rPr lang="ko-KR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소화기 사용방법 및 </a:t>
            </a:r>
            <a:endParaRPr lang="en-US" altLang="ko-KR" sz="4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lvl="0" indent="-342900" defTabSz="914400" latinLnBrk="1">
              <a:spcBef>
                <a:spcPct val="20000"/>
              </a:spcBef>
              <a:defRPr/>
            </a:pPr>
            <a:r>
              <a:rPr lang="ko-KR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설치기준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기본사항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소화기 사용상의 유의사항 	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소화기 점검방법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소방대상물별 소화기 설치기준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1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기본사항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7462" y="1967789"/>
            <a:ext cx="7424084" cy="6047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spc="-100" dirty="0" smtClean="0">
                <a:solidFill>
                  <a:schemeClr val="accent6">
                    <a:lumMod val="75000"/>
                  </a:schemeClr>
                </a:solidFill>
                <a:latin typeface="+mn-ea"/>
              </a:rPr>
              <a:t> </a:t>
            </a:r>
            <a:r>
              <a:rPr lang="ko-KR" altLang="en-US" sz="1400" spc="-100" dirty="0" smtClean="0">
                <a:latin typeface="+mn-ea"/>
              </a:rPr>
              <a:t>화재가 발생한 것을 발견하였을 경우에는 당황하지 말고 다음의 요령으로 소화기를 사용하여</a:t>
            </a:r>
            <a:r>
              <a:rPr lang="en-US" altLang="ko-KR" sz="1400" spc="-100" dirty="0" smtClean="0">
                <a:latin typeface="+mn-ea"/>
              </a:rPr>
              <a:t> </a:t>
            </a:r>
            <a:r>
              <a:rPr lang="ko-KR" altLang="en-US" sz="1400" spc="-100" dirty="0" smtClean="0">
                <a:latin typeface="+mn-ea"/>
              </a:rPr>
              <a:t>소화  하면 된다</a:t>
            </a:r>
            <a:r>
              <a:rPr lang="en-US" altLang="ko-KR" sz="1400" spc="-100" dirty="0" smtClean="0">
                <a:latin typeface="+mn-ea"/>
              </a:rPr>
              <a:t>.</a:t>
            </a:r>
            <a:endParaRPr lang="en-US" altLang="ko-KR" sz="1400" spc="-100" dirty="0" smtClean="0">
              <a:solidFill>
                <a:srgbClr val="206EEC"/>
              </a:solidFill>
              <a:latin typeface="+mn-ea"/>
            </a:endParaRPr>
          </a:p>
        </p:txBody>
      </p:sp>
      <p:sp>
        <p:nvSpPr>
          <p:cNvPr id="18" name="Rounded Rectangle 14"/>
          <p:cNvSpPr/>
          <p:nvPr/>
        </p:nvSpPr>
        <p:spPr>
          <a:xfrm>
            <a:off x="921726" y="2860245"/>
            <a:ext cx="6264115" cy="520511"/>
          </a:xfrm>
          <a:prstGeom prst="roundRect">
            <a:avLst>
              <a:gd name="adj" fmla="val 3203"/>
            </a:avLst>
          </a:prstGeom>
          <a:solidFill>
            <a:schemeClr val="bg2"/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1</a:t>
            </a:r>
            <a:r>
              <a:rPr lang="ko-KR" altLang="en-US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단계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화재 발견 시 “불이야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!”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를 외치고 소화기가 비치된 장소로 이동하 여 소화기를 집어 든다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소화기함에서 꺼내거나 </a:t>
            </a:r>
            <a:r>
              <a:rPr lang="ko-KR" altLang="en-US" sz="1200" spc="-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거치대에서</a:t>
            </a:r>
            <a:r>
              <a:rPr lang="ko-KR" altLang="en-US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분리할 때 안전핀을 먼저 뽑지 않도록 한다</a:t>
            </a:r>
            <a:r>
              <a:rPr lang="en-US" altLang="ko-KR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  <a:endParaRPr lang="en-US" altLang="ko-KR" sz="1200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4" name="Rounded Rectangle 14"/>
          <p:cNvSpPr/>
          <p:nvPr/>
        </p:nvSpPr>
        <p:spPr>
          <a:xfrm>
            <a:off x="927158" y="3528892"/>
            <a:ext cx="6258891" cy="520511"/>
          </a:xfrm>
          <a:prstGeom prst="roundRect">
            <a:avLst>
              <a:gd name="adj" fmla="val 3203"/>
            </a:avLst>
          </a:prstGeom>
          <a:solidFill>
            <a:schemeClr val="bg2"/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2</a:t>
            </a:r>
            <a:r>
              <a:rPr lang="ko-KR" altLang="en-US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단계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소화기를 들고 불이 난 장소로 이동하여 가급적 가까이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(4~6m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정도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가서 안전핀을 뽑는다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연습 시에는 “안전핀을 뽑는다</a:t>
            </a:r>
            <a:r>
              <a:rPr lang="en-US" altLang="ko-KR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!”</a:t>
            </a:r>
            <a:r>
              <a:rPr lang="ko-KR" altLang="en-US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고 외친다</a:t>
            </a:r>
            <a:r>
              <a:rPr lang="en-US" altLang="ko-KR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  <a:endParaRPr lang="en-US" altLang="ko-KR" sz="1200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5" name="Rounded Rectangle 14"/>
          <p:cNvSpPr/>
          <p:nvPr/>
        </p:nvSpPr>
        <p:spPr>
          <a:xfrm>
            <a:off x="916139" y="4208598"/>
            <a:ext cx="6269487" cy="714732"/>
          </a:xfrm>
          <a:prstGeom prst="roundRect">
            <a:avLst>
              <a:gd name="adj" fmla="val 3203"/>
            </a:avLst>
          </a:prstGeom>
          <a:solidFill>
            <a:schemeClr val="bg2"/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3</a:t>
            </a:r>
            <a:r>
              <a:rPr lang="ko-KR" altLang="en-US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단계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왼손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왼손잡이는 오른손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으로 약제 방출호스 끝부분을 잡고 불이 난 방향으로 향하게 한 다음 오른손으로 손잡이를 힘껏 움켜쥐면 소화약제가 방출된다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연습 시에는 “호스는 화점을 향하고</a:t>
            </a:r>
            <a:r>
              <a:rPr lang="en-US" altLang="ko-KR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레버를 누른다</a:t>
            </a:r>
            <a:r>
              <a:rPr lang="en-US" altLang="ko-KR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!”</a:t>
            </a:r>
            <a:r>
              <a:rPr lang="ko-KR" altLang="en-US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고 외친다</a:t>
            </a:r>
            <a:r>
              <a:rPr lang="en-US" altLang="ko-KR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</p:txBody>
      </p:sp>
      <p:sp>
        <p:nvSpPr>
          <p:cNvPr id="26" name="Rounded Rectangle 14"/>
          <p:cNvSpPr/>
          <p:nvPr/>
        </p:nvSpPr>
        <p:spPr>
          <a:xfrm>
            <a:off x="926727" y="5083319"/>
            <a:ext cx="6264115" cy="520511"/>
          </a:xfrm>
          <a:prstGeom prst="roundRect">
            <a:avLst>
              <a:gd name="adj" fmla="val 3203"/>
            </a:avLst>
          </a:prstGeom>
          <a:solidFill>
            <a:schemeClr val="bg2"/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4</a:t>
            </a:r>
            <a:r>
              <a:rPr lang="ko-KR" altLang="en-US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단계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: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빗자루로 마당을 쓸 듯이 앞에서부터 방사하여 불을 끈다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이때 바람이 불면 바람을 등지고 방사하여 불을 끈다</a:t>
            </a:r>
            <a:r>
              <a:rPr lang="en-US" altLang="ko-KR" sz="1200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  <a:endParaRPr lang="en-US" altLang="ko-KR" sz="1200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6562" y="1397203"/>
            <a:ext cx="624983" cy="570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2422" y="2424878"/>
            <a:ext cx="1063625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37786" y="2860245"/>
            <a:ext cx="1108261" cy="274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" name="그룹 18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20" name="TextBox 19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21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2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소화기 사용상의 유의사항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462" y="1967789"/>
            <a:ext cx="7424084" cy="31854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이산화탄소</a:t>
            </a:r>
            <a:r>
              <a:rPr lang="en-US" altLang="ko-KR" sz="1600" b="1" spc="-100" dirty="0" smtClean="0">
                <a:latin typeface="+mn-ea"/>
              </a:rPr>
              <a:t>(CO₂) </a:t>
            </a:r>
            <a:r>
              <a:rPr lang="ko-KR" altLang="en-US" sz="1600" b="1" spc="-100" dirty="0" smtClean="0">
                <a:latin typeface="+mn-ea"/>
              </a:rPr>
              <a:t>소화기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화재 시 안전핀을 빼고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호스 손잡이를 한 손으로 잡고 레버를 누르면 소화약제가 방출되는데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이때 손잡이를 잡지 않고 호스를 잡고 방사하면 급격한 온도 저하에 의해서 호스를 잡은 손의 피부를 손상시킬 수 있으므로 사용할 때에는 반드시 손잡이를 잡고 방출하여야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차륜식</a:t>
            </a:r>
            <a:r>
              <a:rPr lang="ko-KR" altLang="en-US" sz="1300" b="1" spc="-100" dirty="0" smtClean="0">
                <a:latin typeface="+mn-ea"/>
              </a:rPr>
              <a:t> 이산화탄소 소화기는 소화약제 저장용기 상단부의 개방 밸브를 이용하여 방사 또는 중지하도록 제어한다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액화 탄산가스 </a:t>
            </a:r>
            <a:r>
              <a:rPr lang="en-US" altLang="ko-KR" sz="1300" b="1" spc="-100" dirty="0" smtClean="0">
                <a:latin typeface="+mn-ea"/>
              </a:rPr>
              <a:t>1kg</a:t>
            </a:r>
            <a:r>
              <a:rPr lang="ko-KR" altLang="en-US" sz="1300" b="1" spc="-100" dirty="0" smtClean="0">
                <a:latin typeface="+mn-ea"/>
              </a:rPr>
              <a:t>이 </a:t>
            </a:r>
            <a:r>
              <a:rPr lang="en-US" altLang="ko-KR" sz="1300" b="1" spc="-100" dirty="0" smtClean="0">
                <a:latin typeface="+mn-ea"/>
              </a:rPr>
              <a:t>15°C</a:t>
            </a:r>
            <a:r>
              <a:rPr lang="ko-KR" altLang="en-US" sz="1300" b="1" spc="-100" dirty="0" smtClean="0">
                <a:latin typeface="+mn-ea"/>
              </a:rPr>
              <a:t>에서 기화하였을 때 체적은 </a:t>
            </a:r>
            <a:r>
              <a:rPr lang="en-US" altLang="ko-KR" sz="1300" b="1" spc="-100" dirty="0" smtClean="0">
                <a:latin typeface="+mn-ea"/>
              </a:rPr>
              <a:t>534ℓ</a:t>
            </a:r>
            <a:r>
              <a:rPr lang="ko-KR" altLang="en-US" sz="1300" b="1" spc="-100" dirty="0" smtClean="0">
                <a:latin typeface="+mn-ea"/>
              </a:rPr>
              <a:t>의 기체로 변환되므로 사용자가 방사 시 발생되는 이산화탄소 가스에 의해서 질식되지 않도록 주의하여야 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기화하여 방출되는 기체 탄산가스와 함께 만들어지는 드라이아이스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고체탄산가스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는 </a:t>
            </a:r>
            <a:r>
              <a:rPr lang="en-US" altLang="ko-KR" sz="1300" b="1" spc="-100" dirty="0" smtClean="0">
                <a:latin typeface="+mn-ea"/>
              </a:rPr>
              <a:t>-78.5°C</a:t>
            </a:r>
            <a:r>
              <a:rPr lang="ko-KR" altLang="en-US" sz="1300" b="1" spc="-100" dirty="0" smtClean="0">
                <a:latin typeface="+mn-ea"/>
              </a:rPr>
              <a:t>까지 급격히 냉각되므로 생명체를 향하여 방사하는 것은 동상의 우려가 있으므로 주의하여야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7634" y="5270319"/>
            <a:ext cx="4760913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375260"/>
            <a:ext cx="7424084" cy="36825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분말 소화기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가스 </a:t>
            </a:r>
            <a:r>
              <a:rPr lang="ko-KR" altLang="en-US" sz="1300" b="1" spc="-100" dirty="0" err="1" smtClean="0">
                <a:latin typeface="+mn-ea"/>
              </a:rPr>
              <a:t>가압식은</a:t>
            </a:r>
            <a:r>
              <a:rPr lang="ko-KR" altLang="en-US" sz="1300" b="1" spc="-100" dirty="0" smtClean="0">
                <a:latin typeface="+mn-ea"/>
              </a:rPr>
              <a:t> 소형 소화기의 경우 손잡이 부분의 안전핀에 손가락을 끼워서 잡아당기면 손쉽게 이탈된다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안전핀을 이탈시킨 후 한 손으로는 노즐을 잡고 화점을 향하게 하며 다른 한 손으로는 손잡이의 레버를 움켜쥐듯이 누르며 잡으면 약제의 방출이 즉시 이루어진다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이때 가스 가압식인 소형 소화기는 한번 개방되면 소화기 내부의 소화약제가 모두 방출될 때까지 누름 레버를 놓아도 계속 방출이 이루어져서 과잉 방출된 소화 약제에 의한 추가 피해를 일으키는 경우가 있는데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화재가 완전히 진화되어 더 이상의 약제 방출이 필요 없다고 판단될 때에는 소화기를 거꾸로 뒤집으면 가압용 가스만 방출되고 약제의 방출은 중지된다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그러나 이때에 주의할 점은 완전히 소화가 이루어졌을 때만 이러한 조치를 취할 수 있다는 것이다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그 이유는 한번 소화기를 뒤집으면 가압용 가스가 완전히 소멸되므로 다시 소화기를 원래대로 하여도 소화약제의 방출이 이루어질 수 없기 </a:t>
            </a:r>
            <a:r>
              <a:rPr lang="ko-KR" altLang="en-US" sz="1300" b="1" spc="-100" dirty="0" smtClean="0">
                <a:latin typeface="+mn-ea"/>
              </a:rPr>
              <a:t>때문이다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ko-KR" altLang="en-US" sz="1300" b="1" spc="-100" dirty="0" smtClean="0"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1" name="TextBox 10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2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375260"/>
            <a:ext cx="7424084" cy="1897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대형 가스 </a:t>
            </a:r>
            <a:r>
              <a:rPr lang="ko-KR" altLang="en-US" sz="1300" b="1" spc="-100" dirty="0" err="1" smtClean="0">
                <a:latin typeface="+mn-ea"/>
              </a:rPr>
              <a:t>가압식</a:t>
            </a:r>
            <a:r>
              <a:rPr lang="ko-KR" altLang="en-US" sz="1300" b="1" spc="-100" dirty="0" smtClean="0">
                <a:latin typeface="+mn-ea"/>
              </a:rPr>
              <a:t> 소화기는 노즐을 화점에 향하도록 하고 외부에 설치된 가압용기를 개방하는 </a:t>
            </a:r>
            <a:r>
              <a:rPr lang="ko-KR" altLang="en-US" sz="1300" b="1" spc="-100" dirty="0" err="1" smtClean="0">
                <a:latin typeface="+mn-ea"/>
              </a:rPr>
              <a:t>누름레버를</a:t>
            </a:r>
            <a:r>
              <a:rPr lang="ko-KR" altLang="en-US" sz="1300" b="1" spc="-100" dirty="0" smtClean="0">
                <a:latin typeface="+mn-ea"/>
              </a:rPr>
              <a:t> 손바닥으로 가격하면 소화약제가 방출된다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ko-KR" altLang="en-US" sz="1300" b="1" spc="-100" dirty="0" smtClean="0">
                <a:latin typeface="+mn-ea"/>
              </a:rPr>
              <a:t> 소화기는 소형의 </a:t>
            </a:r>
            <a:r>
              <a:rPr lang="ko-KR" altLang="en-US" sz="1300" b="1" spc="-100" dirty="0" err="1" smtClean="0">
                <a:latin typeface="+mn-ea"/>
              </a:rPr>
              <a:t>가압식</a:t>
            </a:r>
            <a:r>
              <a:rPr lang="ko-KR" altLang="en-US" sz="1300" b="1" spc="-100" dirty="0" smtClean="0">
                <a:latin typeface="+mn-ea"/>
              </a:rPr>
              <a:t> 소화기와 같은 방법으로 사용 하는데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다른 점은 </a:t>
            </a:r>
            <a:r>
              <a:rPr lang="ko-KR" altLang="en-US" sz="1300" b="1" spc="-100" dirty="0" err="1" smtClean="0">
                <a:latin typeface="+mn-ea"/>
              </a:rPr>
              <a:t>누름레버를</a:t>
            </a:r>
            <a:r>
              <a:rPr lang="ko-KR" altLang="en-US" sz="1300" b="1" spc="-100" dirty="0" smtClean="0">
                <a:latin typeface="+mn-ea"/>
              </a:rPr>
              <a:t> 놓으면 밸브가 막히면서 소화약제의 방출이 멈추는 것이 다른 점이다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그러나 한번 사용한 소화기는 가끔 밸브가 닫힐 때 밸브와 </a:t>
            </a:r>
            <a:r>
              <a:rPr lang="ko-KR" altLang="en-US" sz="1300" b="1" spc="-100" dirty="0" err="1" smtClean="0">
                <a:latin typeface="+mn-ea"/>
              </a:rPr>
              <a:t>밸브캡</a:t>
            </a:r>
            <a:r>
              <a:rPr lang="ko-KR" altLang="en-US" sz="1300" b="1" spc="-100" dirty="0" smtClean="0">
                <a:latin typeface="+mn-ea"/>
              </a:rPr>
              <a:t> 사이에 미세한 분말이 낀다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그 때문에 장기간에 걸쳐 압력이 소실되는 경우가 있으므로 사용 후에는 주기적으로 지시압력계의 압력이 정상인지 확인하여야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7462" y="3613709"/>
            <a:ext cx="7424084" cy="11880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할론 소화기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 상단의 손잡이 부분에 부착된 안전핀을 이탈시키고 레버를 누르면 즉시 소화 약제의 방출이 이루어진다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가능한 한 화재 부위에 방사한 후 그로부터 발생되는 열분해 가스를 흡입하지 않도록 주의 하고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소화가 완전히 끝난 후에는 그 실내를 신속히 개방하여 환기 하는 것이 사후 안전관리상 필요하다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9" name="TextBox 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470771" y="1506931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3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소화기 점검방법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462" y="1967792"/>
            <a:ext cx="7424084" cy="40965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소화기 설치 및 취급요령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소화기는 보기 쉽고 사용하기 편리한 곳에 설치한다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통행에 지장을 주지 않는 곳에 습기나 직사광선을 피하여 설치한다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소화기를 사용할 때는 바람을 등지고 방사한다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이산화탄소 소화기는 지하층이나 창이 없는 층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무창층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에는 설치하지 않아야 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방사 시 노즐 부분 취급에 주의하여 기화에 따른 동상 을 입지 않도록 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그리고 방사된 가스는 호흡하지 않아야 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방사 후 즉시 환기하여야 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할론 소화기는 할론 </a:t>
            </a:r>
            <a:r>
              <a:rPr lang="en-US" altLang="ko-KR" sz="1300" b="1" spc="-100" dirty="0" smtClean="0">
                <a:latin typeface="+mn-ea"/>
              </a:rPr>
              <a:t>1301 </a:t>
            </a:r>
            <a:r>
              <a:rPr lang="ko-KR" altLang="en-US" sz="1300" b="1" spc="-100" dirty="0" smtClean="0">
                <a:latin typeface="+mn-ea"/>
              </a:rPr>
              <a:t>소화기 이외에는 창이 없는 층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무창층</a:t>
            </a:r>
            <a:r>
              <a:rPr lang="en-US" altLang="ko-KR" sz="1300" b="1" spc="-100" dirty="0" smtClean="0">
                <a:latin typeface="+mn-ea"/>
              </a:rPr>
              <a:t>), </a:t>
            </a:r>
            <a:r>
              <a:rPr lang="ko-KR" altLang="en-US" sz="1300" b="1" spc="-100" dirty="0" smtClean="0">
                <a:latin typeface="+mn-ea"/>
              </a:rPr>
              <a:t>지하층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사무실 또는 거실로서 바닥 면적 </a:t>
            </a:r>
            <a:r>
              <a:rPr lang="en-US" altLang="ko-KR" sz="1300" b="1" spc="-100" dirty="0" smtClean="0">
                <a:latin typeface="+mn-ea"/>
              </a:rPr>
              <a:t>20㎡ </a:t>
            </a:r>
            <a:r>
              <a:rPr lang="ko-KR" altLang="en-US" sz="1300" b="1" spc="-100" dirty="0" smtClean="0">
                <a:latin typeface="+mn-ea"/>
              </a:rPr>
              <a:t>미만의 장소에서는 사용할 수 없고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방사된 가스는 호흡하지 않아야 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방사 후 즉시 환기하여야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소화기를 사용한 후에는 다시 사용할 수 있도록 허가업체에서 소화 약제를 </a:t>
            </a:r>
            <a:r>
              <a:rPr lang="ko-KR" altLang="en-US" sz="1300" b="1" spc="-100" dirty="0" err="1" smtClean="0">
                <a:latin typeface="+mn-ea"/>
              </a:rPr>
              <a:t>재충약하여</a:t>
            </a:r>
            <a:r>
              <a:rPr lang="ko-KR" altLang="en-US" sz="1300" b="1" spc="-100" dirty="0" smtClean="0">
                <a:latin typeface="+mn-ea"/>
              </a:rPr>
              <a:t> 설치한다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분말 소화기의 사용온도 범위는 </a:t>
            </a:r>
            <a:r>
              <a:rPr lang="en-US" altLang="ko-KR" sz="1300" b="1" spc="-100" dirty="0" smtClean="0">
                <a:latin typeface="+mn-ea"/>
              </a:rPr>
              <a:t>-20°C </a:t>
            </a:r>
            <a:r>
              <a:rPr lang="ko-KR" altLang="en-US" sz="1300" b="1" spc="-100" dirty="0" smtClean="0">
                <a:latin typeface="+mn-ea"/>
              </a:rPr>
              <a:t>이상 </a:t>
            </a:r>
            <a:r>
              <a:rPr lang="en-US" altLang="ko-KR" sz="1300" b="1" spc="-100" dirty="0" smtClean="0">
                <a:latin typeface="+mn-ea"/>
              </a:rPr>
              <a:t>40°C </a:t>
            </a:r>
            <a:r>
              <a:rPr lang="ko-KR" altLang="en-US" sz="1300" b="1" spc="-100" dirty="0" smtClean="0">
                <a:latin typeface="+mn-ea"/>
              </a:rPr>
              <a:t>이하이다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소화기는 바닥으로부터 </a:t>
            </a:r>
            <a:r>
              <a:rPr lang="en-US" altLang="ko-KR" sz="1300" b="1" spc="-100" dirty="0" smtClean="0">
                <a:latin typeface="+mn-ea"/>
              </a:rPr>
              <a:t>1.5m </a:t>
            </a:r>
            <a:r>
              <a:rPr lang="ko-KR" altLang="en-US" sz="1300" b="1" spc="-100" dirty="0" smtClean="0">
                <a:latin typeface="+mn-ea"/>
              </a:rPr>
              <a:t>이하의 곳에 비치하고 ‘소화기’ 표식 을 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   보기 쉬운 곳에 게시하여야 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12941" y="5281046"/>
            <a:ext cx="1638606" cy="967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맥 공유\16-10-25\업종별4종PPT\소화기삽화최종\p41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6973" y="3018493"/>
            <a:ext cx="4279391" cy="3006392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7424084" cy="11880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err="1" smtClean="0">
                <a:latin typeface="+mn-ea"/>
              </a:rPr>
              <a:t>축압식</a:t>
            </a:r>
            <a:r>
              <a:rPr lang="ko-KR" altLang="en-US" sz="1600" b="1" spc="-100" dirty="0" smtClean="0">
                <a:latin typeface="+mn-ea"/>
              </a:rPr>
              <a:t> 분말 소화기 점검방법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소화기의 지시압력계가 녹색의 범위 내에 있어야 적합하며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빨간색 부분은 </a:t>
            </a:r>
            <a:r>
              <a:rPr lang="ko-KR" altLang="en-US" sz="1300" b="1" spc="-100" dirty="0" err="1" smtClean="0">
                <a:latin typeface="+mn-ea"/>
              </a:rPr>
              <a:t>과압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압력이 높음</a:t>
            </a:r>
            <a:r>
              <a:rPr lang="en-US" altLang="ko-KR" sz="1300" b="1" spc="-100" dirty="0" smtClean="0">
                <a:latin typeface="+mn-ea"/>
              </a:rPr>
              <a:t>) </a:t>
            </a:r>
            <a:r>
              <a:rPr lang="ko-KR" altLang="en-US" sz="1300" b="1" spc="-100" dirty="0" smtClean="0">
                <a:latin typeface="+mn-ea"/>
              </a:rPr>
              <a:t>상태임을 의미한다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노란색 부분은 소화기 내 의 압력이 부족한 것으로서 압력이 부족하여 소화약제를 정상적으로 방출할 수 없다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506931"/>
            <a:ext cx="7424084" cy="41919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err="1" smtClean="0">
                <a:latin typeface="+mn-ea"/>
              </a:rPr>
              <a:t>가압식</a:t>
            </a:r>
            <a:r>
              <a:rPr lang="ko-KR" altLang="en-US" sz="1600" b="1" spc="-100" dirty="0" smtClean="0">
                <a:latin typeface="+mn-ea"/>
              </a:rPr>
              <a:t> 분말 소화기 점검방법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노후된</a:t>
            </a:r>
            <a:r>
              <a:rPr lang="ko-KR" altLang="en-US" sz="1300" b="1" spc="-100" dirty="0" smtClean="0">
                <a:latin typeface="+mn-ea"/>
              </a:rPr>
              <a:t> </a:t>
            </a:r>
            <a:r>
              <a:rPr lang="ko-KR" altLang="en-US" sz="1300" b="1" spc="-100" dirty="0" err="1" smtClean="0">
                <a:latin typeface="+mn-ea"/>
              </a:rPr>
              <a:t>가압식</a:t>
            </a:r>
            <a:r>
              <a:rPr lang="ko-KR" altLang="en-US" sz="1300" b="1" spc="-100" dirty="0" smtClean="0">
                <a:latin typeface="+mn-ea"/>
              </a:rPr>
              <a:t> 소화기는 본체 용기의 부식으로 물리적 폭발 위험이 있으므로 가급적 </a:t>
            </a:r>
            <a:r>
              <a:rPr lang="ko-KR" altLang="en-US" sz="1300" b="1" spc="-100" dirty="0" err="1" smtClean="0">
                <a:latin typeface="+mn-ea"/>
              </a:rPr>
              <a:t>축압식</a:t>
            </a:r>
            <a:r>
              <a:rPr lang="ko-KR" altLang="en-US" sz="1300" b="1" spc="-100" dirty="0" smtClean="0">
                <a:latin typeface="+mn-ea"/>
              </a:rPr>
              <a:t> 소화기를 사용한다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소화기를 거꾸로 들어서 소화기 내부의 소화약제가 응고되었는지를 약제가 떨어지는 소리를 듣고 알 수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 내부 부품을 점검하기 위하여 렌치로 푼다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약제의 분말 상태를 확인한다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</a:pPr>
            <a:r>
              <a:rPr lang="en-US" altLang="ko-KR" sz="1300" b="1" spc="-100" dirty="0" smtClean="0">
                <a:latin typeface="+mn-ea"/>
              </a:rPr>
              <a:t>    </a:t>
            </a:r>
            <a:r>
              <a:rPr lang="en-US" altLang="ko-KR" sz="1300" spc="-100" dirty="0" smtClean="0">
                <a:latin typeface="+mn-ea"/>
              </a:rPr>
              <a:t>- </a:t>
            </a:r>
            <a:r>
              <a:rPr lang="ko-KR" altLang="en-US" sz="1300" spc="-100" dirty="0" smtClean="0">
                <a:latin typeface="+mn-ea"/>
              </a:rPr>
              <a:t>가루가 덩어리로 굳었으면 소화약제를 교환해야 한다</a:t>
            </a:r>
            <a:r>
              <a:rPr lang="en-US" altLang="ko-KR" sz="1300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가압용기 </a:t>
            </a:r>
            <a:r>
              <a:rPr lang="ko-KR" altLang="en-US" sz="1300" b="1" spc="-100" dirty="0" err="1" smtClean="0">
                <a:latin typeface="+mn-ea"/>
              </a:rPr>
              <a:t>봉판이</a:t>
            </a:r>
            <a:r>
              <a:rPr lang="ko-KR" altLang="en-US" sz="1300" b="1" spc="-100" dirty="0" smtClean="0">
                <a:latin typeface="+mn-ea"/>
              </a:rPr>
              <a:t> 파손되었는지 눈으로 확인한다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가압용기에 가스가 들어 있는지 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</a:pPr>
            <a:r>
              <a:rPr lang="ko-KR" altLang="en-US" sz="1300" b="1" spc="-100" dirty="0" smtClean="0">
                <a:latin typeface="+mn-ea"/>
              </a:rPr>
              <a:t>   가압용기를 저울에 달아 무게를 측정하여 점검한다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</a:pPr>
            <a:r>
              <a:rPr lang="en-US" altLang="ko-KR" sz="1300" b="1" spc="-100" dirty="0" smtClean="0">
                <a:latin typeface="+mn-ea"/>
              </a:rPr>
              <a:t>    </a:t>
            </a:r>
            <a:r>
              <a:rPr lang="en-US" altLang="ko-KR" sz="1300" spc="-100" dirty="0" smtClean="0">
                <a:latin typeface="+mn-ea"/>
              </a:rPr>
              <a:t>- </a:t>
            </a:r>
            <a:r>
              <a:rPr lang="ko-KR" altLang="en-US" sz="1300" spc="-100" dirty="0" err="1" smtClean="0">
                <a:latin typeface="+mn-ea"/>
              </a:rPr>
              <a:t>봉판이</a:t>
            </a:r>
            <a:r>
              <a:rPr lang="ko-KR" altLang="en-US" sz="1300" spc="-100" dirty="0" smtClean="0">
                <a:latin typeface="+mn-ea"/>
              </a:rPr>
              <a:t> 파괴되지 않아도 가압가스가 누설될 수 있으며 가압용기의 빈 용기무게와 가압가스가 들어 있는</a:t>
            </a:r>
            <a:endParaRPr lang="en-US" altLang="ko-KR" sz="1300" spc="-100" dirty="0" smtClean="0">
              <a:latin typeface="+mn-ea"/>
            </a:endParaRP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</a:pPr>
            <a:r>
              <a:rPr lang="en-US" altLang="ko-KR" sz="1300" spc="-100" dirty="0" smtClean="0">
                <a:latin typeface="+mn-ea"/>
              </a:rPr>
              <a:t>    </a:t>
            </a:r>
            <a:r>
              <a:rPr lang="ko-KR" altLang="en-US" sz="1300" spc="-100" dirty="0" smtClean="0">
                <a:latin typeface="+mn-ea"/>
              </a:rPr>
              <a:t>  용기무게의 차이를 이용하여 가스의 무게를 가늠할 수 있다</a:t>
            </a:r>
            <a:r>
              <a:rPr lang="en-US" altLang="ko-KR" sz="1300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err="1" smtClean="0">
                <a:latin typeface="+mn-ea"/>
              </a:rPr>
              <a:t>공이의</a:t>
            </a:r>
            <a:r>
              <a:rPr lang="ko-KR" altLang="en-US" sz="1300" b="1" spc="-100" dirty="0" smtClean="0">
                <a:latin typeface="+mn-ea"/>
              </a:rPr>
              <a:t> 상태를 확인한다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가스 도입관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약제 </a:t>
            </a:r>
            <a:r>
              <a:rPr lang="ko-KR" altLang="en-US" sz="1300" b="1" spc="-100" dirty="0" err="1" smtClean="0">
                <a:latin typeface="+mn-ea"/>
              </a:rPr>
              <a:t>방출관의</a:t>
            </a:r>
            <a:r>
              <a:rPr lang="ko-KR" altLang="en-US" sz="1300" b="1" spc="-100" dirty="0" smtClean="0">
                <a:latin typeface="+mn-ea"/>
              </a:rPr>
              <a:t> 상태를 확인한다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</a:pPr>
            <a:r>
              <a:rPr lang="en-US" altLang="ko-KR" sz="1300" b="1" spc="-100" dirty="0" smtClean="0">
                <a:latin typeface="+mn-ea"/>
              </a:rPr>
              <a:t>    </a:t>
            </a:r>
            <a:r>
              <a:rPr lang="en-US" altLang="ko-KR" sz="1300" spc="-100" dirty="0" smtClean="0">
                <a:latin typeface="+mn-ea"/>
              </a:rPr>
              <a:t>- </a:t>
            </a:r>
            <a:r>
              <a:rPr lang="ko-KR" altLang="en-US" sz="1300" spc="-100" dirty="0" smtClean="0">
                <a:latin typeface="+mn-ea"/>
              </a:rPr>
              <a:t>소화약제가 가스 </a:t>
            </a:r>
            <a:r>
              <a:rPr lang="ko-KR" altLang="en-US" sz="1300" spc="-100" dirty="0" err="1" smtClean="0">
                <a:latin typeface="+mn-ea"/>
              </a:rPr>
              <a:t>도입관이나</a:t>
            </a:r>
            <a:r>
              <a:rPr lang="ko-KR" altLang="en-US" sz="1300" spc="-100" dirty="0" smtClean="0">
                <a:latin typeface="+mn-ea"/>
              </a:rPr>
              <a:t> 약제 </a:t>
            </a:r>
            <a:r>
              <a:rPr lang="ko-KR" altLang="en-US" sz="1300" spc="-100" dirty="0" err="1" smtClean="0">
                <a:latin typeface="+mn-ea"/>
              </a:rPr>
              <a:t>방출관이</a:t>
            </a:r>
            <a:r>
              <a:rPr lang="ko-KR" altLang="en-US" sz="1300" spc="-100" dirty="0" smtClean="0">
                <a:latin typeface="+mn-ea"/>
              </a:rPr>
              <a:t> 구부러지지 않아 이동할 수 없는지 확인한다</a:t>
            </a:r>
            <a:r>
              <a:rPr lang="en-US" altLang="ko-KR" sz="1300" spc="-100" dirty="0" smtClean="0">
                <a:latin typeface="+mn-ea"/>
              </a:rPr>
              <a:t>.</a:t>
            </a:r>
          </a:p>
        </p:txBody>
      </p:sp>
      <p:pic>
        <p:nvPicPr>
          <p:cNvPr id="7" name="Picture 3" descr="D:\맥 공유\16-10-25\업종별4종PPT\소화기삽화최종\p41-1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5742" y="2823667"/>
            <a:ext cx="1972373" cy="1385647"/>
          </a:xfrm>
          <a:prstGeom prst="rect">
            <a:avLst/>
          </a:prstGeom>
          <a:noFill/>
        </p:spPr>
      </p:pic>
      <p:grpSp>
        <p:nvGrpSpPr>
          <p:cNvPr id="8" name="그룹 7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9" name="TextBox 8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0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477670"/>
            <a:ext cx="4468743" cy="144808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자동 확산 소화용구 점검방법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소화기의 압력계 상태를 확인한다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지시압력계가 녹색의 범위 내에 있어야 적합하며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빨간색 부분은 </a:t>
            </a:r>
            <a:r>
              <a:rPr lang="ko-KR" altLang="en-US" sz="1300" b="1" spc="-100" dirty="0" err="1" smtClean="0">
                <a:latin typeface="+mn-ea"/>
              </a:rPr>
              <a:t>과압의</a:t>
            </a:r>
            <a:r>
              <a:rPr lang="ko-KR" altLang="en-US" sz="1300" b="1" spc="-100" dirty="0" smtClean="0">
                <a:latin typeface="+mn-ea"/>
              </a:rPr>
              <a:t> 범위이며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노란색 부분은 소화기 내의 압력이 부족한 것으로서 압력이 누설되면 소화약제를 정상적으로 방출할 수 없다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3000" y="1610913"/>
            <a:ext cx="3209925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70771" y="332365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4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소방대상물별 소화기 설치기준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7462" y="3784514"/>
            <a:ext cx="7424084" cy="14865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소화기</a:t>
            </a:r>
            <a:endParaRPr lang="en-US" altLang="ko-KR" sz="1600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각층마다 설치하되 특정 소방대상물의 각 부분으로부터 </a:t>
            </a:r>
            <a:r>
              <a:rPr lang="en-US" altLang="ko-KR" sz="1300" b="1" spc="-100" dirty="0" smtClean="0">
                <a:latin typeface="+mn-ea"/>
              </a:rPr>
              <a:t>1</a:t>
            </a:r>
            <a:r>
              <a:rPr lang="ko-KR" altLang="en-US" sz="1300" b="1" spc="-100" dirty="0" smtClean="0">
                <a:latin typeface="+mn-ea"/>
              </a:rPr>
              <a:t>개의 소화기까지 보행거리가 소형 소화기의 경우에는 </a:t>
            </a:r>
            <a:r>
              <a:rPr lang="en-US" altLang="ko-KR" sz="1300" b="1" spc="-100" dirty="0" smtClean="0">
                <a:latin typeface="+mn-ea"/>
              </a:rPr>
              <a:t>20m </a:t>
            </a:r>
            <a:r>
              <a:rPr lang="ko-KR" altLang="en-US" sz="1300" b="1" spc="-100" dirty="0" smtClean="0">
                <a:latin typeface="+mn-ea"/>
              </a:rPr>
              <a:t>이내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대형 소화기의 경우에는 </a:t>
            </a:r>
            <a:r>
              <a:rPr lang="en-US" altLang="ko-KR" sz="1300" b="1" spc="-100" dirty="0" smtClean="0">
                <a:latin typeface="+mn-ea"/>
              </a:rPr>
              <a:t>30m </a:t>
            </a:r>
            <a:r>
              <a:rPr lang="ko-KR" altLang="en-US" sz="1300" b="1" spc="-100" dirty="0" smtClean="0">
                <a:latin typeface="+mn-ea"/>
              </a:rPr>
              <a:t>이내가 되도록 배치하여야 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다만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가연성 물질이 없는 작업장의 경우에는 작업장의 실정에 맞게 보행거리를 완화하여 배치할 수 있으며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지하구의</a:t>
            </a:r>
            <a:r>
              <a:rPr lang="ko-KR" altLang="en-US" sz="1300" b="1" spc="-100" dirty="0" smtClean="0">
                <a:latin typeface="+mn-ea"/>
              </a:rPr>
              <a:t> 경우에는 화재의 발생 우려가 있거나 사람의 접근이 쉬운 장소에 한하여 설치할 수 있다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smtClean="0">
              <a:solidFill>
                <a:srgbClr val="206EEC"/>
              </a:solidFill>
              <a:latin typeface="+mn-ea"/>
            </a:endParaRPr>
          </a:p>
        </p:txBody>
      </p:sp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9030" y="5385702"/>
            <a:ext cx="4824413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827462" y="1514246"/>
            <a:ext cx="7424084" cy="200670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설치 위치</a:t>
            </a:r>
            <a:endParaRPr lang="en-US" altLang="ko-KR" sz="1600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소화기구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자동식 소화기 및 자동 확산 소화용구는 제외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는 바닥으로부터 높이 </a:t>
            </a:r>
            <a:r>
              <a:rPr lang="en-US" altLang="ko-KR" sz="1300" b="1" spc="-100" dirty="0" smtClean="0">
                <a:latin typeface="+mn-ea"/>
              </a:rPr>
              <a:t>1.5m </a:t>
            </a:r>
            <a:r>
              <a:rPr lang="ko-KR" altLang="en-US" sz="1300" b="1" spc="-100" dirty="0" smtClean="0">
                <a:latin typeface="+mn-ea"/>
              </a:rPr>
              <a:t>이하의 곳에 비치하고 소화기에는 ‘소화기’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투척용 소화용구에는 ‘투척용 소화용구’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마른 모래에는 ‘소화용 모래’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팽창진주암 및 </a:t>
            </a:r>
            <a:r>
              <a:rPr lang="ko-KR" altLang="en-US" sz="1300" b="1" spc="-100" dirty="0" err="1" smtClean="0">
                <a:latin typeface="+mn-ea"/>
              </a:rPr>
              <a:t>팽창질석에는</a:t>
            </a:r>
            <a:r>
              <a:rPr lang="ko-KR" altLang="en-US" sz="1300" b="1" spc="-100" dirty="0" smtClean="0">
                <a:latin typeface="+mn-ea"/>
              </a:rPr>
              <a:t> ‘</a:t>
            </a:r>
            <a:r>
              <a:rPr lang="ko-KR" altLang="en-US" sz="1300" b="1" spc="-100" dirty="0" err="1" smtClean="0">
                <a:latin typeface="+mn-ea"/>
              </a:rPr>
              <a:t>소화질석</a:t>
            </a:r>
            <a:r>
              <a:rPr lang="ko-KR" altLang="en-US" sz="1300" b="1" spc="-100" dirty="0" smtClean="0">
                <a:latin typeface="+mn-ea"/>
              </a:rPr>
              <a:t>’이라고 표시한 표지를 보기 쉬운 곳에 게시하여야 한다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이산화탄소 또는 할로겐화합물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할론 </a:t>
            </a:r>
            <a:r>
              <a:rPr lang="en-US" altLang="ko-KR" sz="1300" b="1" spc="-100" dirty="0" smtClean="0">
                <a:latin typeface="+mn-ea"/>
              </a:rPr>
              <a:t>1301</a:t>
            </a:r>
            <a:r>
              <a:rPr lang="ko-KR" altLang="en-US" sz="1300" b="1" spc="-100" dirty="0" smtClean="0">
                <a:latin typeface="+mn-ea"/>
              </a:rPr>
              <a:t>은 제외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을 방사하는 소화기구는 지하층이나 창이 없는 층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err="1" smtClean="0">
                <a:latin typeface="+mn-ea"/>
              </a:rPr>
              <a:t>무창층</a:t>
            </a:r>
            <a:r>
              <a:rPr lang="en-US" altLang="ko-KR" sz="1300" b="1" spc="-100" dirty="0" smtClean="0">
                <a:latin typeface="+mn-ea"/>
              </a:rPr>
              <a:t>) </a:t>
            </a:r>
            <a:r>
              <a:rPr lang="ko-KR" altLang="en-US" sz="1300" b="1" spc="-100" dirty="0" smtClean="0">
                <a:latin typeface="+mn-ea"/>
              </a:rPr>
              <a:t>또는 밀폐된 거실로서 그 바닥 면적이 </a:t>
            </a:r>
            <a:r>
              <a:rPr lang="en-US" altLang="ko-KR" sz="1300" b="1" spc="-100" dirty="0" smtClean="0">
                <a:latin typeface="+mn-ea"/>
              </a:rPr>
              <a:t>20㎡ </a:t>
            </a:r>
            <a:r>
              <a:rPr lang="ko-KR" altLang="en-US" sz="1300" b="1" spc="-100" dirty="0" smtClean="0">
                <a:latin typeface="+mn-ea"/>
              </a:rPr>
              <a:t>미만의 장소에는 설치할 수 없다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다만 배기를 위한 유효한 개구부가 있는 장소인 경우에는 그러하지 아니한다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smtClean="0">
              <a:solidFill>
                <a:srgbClr val="206EEC"/>
              </a:solidFill>
              <a:latin typeface="+mn-ea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9774" y="3601414"/>
            <a:ext cx="4824413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827462" y="4488765"/>
            <a:ext cx="7424084" cy="17466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소화기구 설치의 생략</a:t>
            </a:r>
            <a:endParaRPr lang="en-US" altLang="ko-KR" sz="1600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소형 소화기를 설치하여야 할 특정 소방 대상물 또는 그 부분에 옥내 소화전 설비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스프링클러 설비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물 분무 소화설비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옥외 소화전 설비 또는 대형 소화기를 설치하였을 때에는 소화기 설치기준의 </a:t>
            </a:r>
            <a:r>
              <a:rPr lang="en-US" altLang="ko-KR" sz="1300" b="1" spc="-100" dirty="0" smtClean="0">
                <a:latin typeface="+mn-ea"/>
              </a:rPr>
              <a:t>3 </a:t>
            </a:r>
            <a:r>
              <a:rPr lang="ko-KR" altLang="en-US" sz="1300" b="1" spc="-100" dirty="0" smtClean="0">
                <a:latin typeface="+mn-ea"/>
              </a:rPr>
              <a:t>분의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를 생략할 수 있다</a:t>
            </a:r>
            <a:r>
              <a:rPr lang="en-US" altLang="ko-KR" sz="1300" b="1" spc="-100" dirty="0" smtClean="0">
                <a:latin typeface="+mn-ea"/>
              </a:rPr>
              <a:t>.(</a:t>
            </a:r>
            <a:r>
              <a:rPr lang="ko-KR" altLang="en-US" sz="1300" b="1" spc="-100" dirty="0" smtClean="0">
                <a:latin typeface="+mn-ea"/>
              </a:rPr>
              <a:t>대형 소화기의 경우에는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분의 </a:t>
            </a:r>
            <a:r>
              <a:rPr lang="en-US" altLang="ko-KR" sz="1300" b="1" spc="-100" dirty="0" smtClean="0">
                <a:latin typeface="+mn-ea"/>
              </a:rPr>
              <a:t>1)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50" dirty="0" smtClean="0">
                <a:latin typeface="+mn-ea"/>
              </a:rPr>
              <a:t>대형 소화기를 설치하여야 할 특정 소방 대상물 또는 그 부분에 옥내 소화전 설비</a:t>
            </a:r>
            <a:r>
              <a:rPr lang="en-US" altLang="ko-KR" sz="1300" b="1" spc="-150" dirty="0" smtClean="0">
                <a:latin typeface="+mn-ea"/>
              </a:rPr>
              <a:t>, </a:t>
            </a:r>
            <a:r>
              <a:rPr lang="ko-KR" altLang="en-US" sz="1300" b="1" spc="-150" dirty="0" smtClean="0">
                <a:latin typeface="+mn-ea"/>
              </a:rPr>
              <a:t>스프링클러 설비</a:t>
            </a:r>
            <a:r>
              <a:rPr lang="en-US" altLang="ko-KR" sz="1300" b="1" spc="-150" dirty="0" smtClean="0">
                <a:latin typeface="+mn-ea"/>
              </a:rPr>
              <a:t>, </a:t>
            </a:r>
            <a:r>
              <a:rPr lang="ko-KR" altLang="en-US" sz="1300" b="1" spc="-150" dirty="0" smtClean="0">
                <a:latin typeface="+mn-ea"/>
              </a:rPr>
              <a:t>물 분무 등 소화설비 또는 옥외 소화전 설비를 설치한 경우 당해 부분에서는 대형 소화기를 설치하지 아니 할 수 있다</a:t>
            </a:r>
            <a:r>
              <a:rPr lang="en-US" altLang="ko-KR" sz="1300" b="1" spc="-150" dirty="0" smtClean="0">
                <a:latin typeface="+mn-ea"/>
              </a:rPr>
              <a:t>.</a:t>
            </a:r>
            <a:endParaRPr lang="en-US" altLang="ko-KR" sz="1300" b="1" spc="-150" dirty="0" smtClean="0">
              <a:solidFill>
                <a:srgbClr val="206EEC"/>
              </a:solidFill>
              <a:latin typeface="+mn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맥 공유\16-10-25\업종별4종PPT\소화기삽화최종\p43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3018" y="1403715"/>
            <a:ext cx="1909155" cy="1543508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514246"/>
            <a:ext cx="5383143" cy="11880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기타</a:t>
            </a:r>
            <a:endParaRPr lang="en-US" altLang="ko-KR" sz="1600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특정 소방 대상물별 소화기구의 단위능력 기준 및 부속 용도별로 추가하여야 할 소화기구 설치기준은 </a:t>
            </a:r>
            <a:r>
              <a:rPr lang="ko-KR" altLang="en-US" sz="1300" b="1" spc="-100" dirty="0" err="1" smtClean="0">
                <a:latin typeface="+mn-ea"/>
              </a:rPr>
              <a:t>소방법에서</a:t>
            </a:r>
            <a:r>
              <a:rPr lang="ko-KR" altLang="en-US" sz="1300" b="1" spc="-100" dirty="0" smtClean="0">
                <a:latin typeface="+mn-ea"/>
              </a:rPr>
              <a:t> 소화기구의 화재 안전 기준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국가화재 안전기준 </a:t>
            </a:r>
            <a:r>
              <a:rPr lang="en-US" altLang="ko-KR" sz="1300" b="1" spc="-100" dirty="0" smtClean="0">
                <a:latin typeface="+mn-ea"/>
              </a:rPr>
              <a:t>NFSC 101)</a:t>
            </a:r>
            <a:r>
              <a:rPr lang="ko-KR" altLang="en-US" sz="1300" b="1" spc="-100" dirty="0" smtClean="0">
                <a:latin typeface="+mn-ea"/>
              </a:rPr>
              <a:t>을 참조한다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smtClean="0">
              <a:solidFill>
                <a:srgbClr val="206EEC"/>
              </a:solidFill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462" y="3288536"/>
            <a:ext cx="2610682" cy="6910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설치장소에 따라 설치할 수 있는 소화기의 종류</a:t>
            </a:r>
            <a:endParaRPr lang="en-US" altLang="ko-KR" sz="1600" spc="-100" dirty="0" smtClean="0">
              <a:latin typeface="+mn-ea"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314" y="2947223"/>
            <a:ext cx="2078037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70413" y="2893416"/>
            <a:ext cx="4342576" cy="3412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69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맥 공유\16-10-25\업종별4종PPT\소화기삽화최종\p44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3057" y="4659782"/>
            <a:ext cx="3044097" cy="1938556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04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 사용방법 및 설치기준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827462" y="1514246"/>
            <a:ext cx="7424084" cy="21673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이산화탄소 소화기는 일반가연물</a:t>
            </a:r>
            <a:r>
              <a:rPr lang="en-US" altLang="ko-KR" sz="1300" b="1" spc="-100" dirty="0" smtClean="0">
                <a:latin typeface="+mn-ea"/>
              </a:rPr>
              <a:t>(A</a:t>
            </a:r>
            <a:r>
              <a:rPr lang="ko-KR" altLang="en-US" sz="1300" b="1" spc="-100" dirty="0" smtClean="0">
                <a:latin typeface="+mn-ea"/>
              </a:rPr>
              <a:t>급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에 소화효과가 아주 낮아서 일반건축물 및 기타 공작물에는 사용하지 않는다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할로겐화합물 소화약제 소화기와 청정소화약제 소화기는 연쇄반응의 억제와 냉각작용으로 대부분의 화재에 사용할 수 있다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분말소화기에서 </a:t>
            </a:r>
            <a:r>
              <a:rPr lang="ko-KR" altLang="en-US" sz="1300" b="1" spc="-100" dirty="0" err="1" smtClean="0">
                <a:latin typeface="+mn-ea"/>
              </a:rPr>
              <a:t>인산염류</a:t>
            </a:r>
            <a:r>
              <a:rPr lang="ko-KR" altLang="en-US" sz="1300" b="1" spc="-100" dirty="0" smtClean="0">
                <a:latin typeface="+mn-ea"/>
              </a:rPr>
              <a:t> 소화기는 </a:t>
            </a:r>
            <a:r>
              <a:rPr lang="en-US" altLang="ko-KR" sz="1300" b="1" spc="-100" dirty="0" smtClean="0">
                <a:latin typeface="+mn-ea"/>
              </a:rPr>
              <a:t>ABC</a:t>
            </a:r>
            <a:r>
              <a:rPr lang="ko-KR" altLang="en-US" sz="1300" b="1" spc="-100" dirty="0" smtClean="0">
                <a:latin typeface="+mn-ea"/>
              </a:rPr>
              <a:t>급 분말 소화기이며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중탄산염류</a:t>
            </a:r>
            <a:r>
              <a:rPr lang="ko-KR" altLang="en-US" sz="1300" b="1" spc="-100" dirty="0" smtClean="0">
                <a:latin typeface="+mn-ea"/>
              </a:rPr>
              <a:t> 소화기는 </a:t>
            </a:r>
            <a:r>
              <a:rPr lang="en-US" altLang="ko-KR" sz="1300" b="1" spc="-100" dirty="0" smtClean="0">
                <a:latin typeface="+mn-ea"/>
              </a:rPr>
              <a:t>BC</a:t>
            </a:r>
            <a:r>
              <a:rPr lang="ko-KR" altLang="en-US" sz="1300" b="1" spc="-100" dirty="0" smtClean="0">
                <a:latin typeface="+mn-ea"/>
              </a:rPr>
              <a:t>급 분말 소화기를 의미한다</a:t>
            </a:r>
            <a:r>
              <a:rPr lang="en-US" altLang="ko-KR" sz="1300" b="1" spc="-100" dirty="0" smtClean="0">
                <a:latin typeface="+mn-ea"/>
              </a:rPr>
              <a:t>. </a:t>
            </a:r>
            <a:r>
              <a:rPr lang="ko-KR" altLang="en-US" sz="1300" b="1" spc="-100" dirty="0" smtClean="0">
                <a:latin typeface="+mn-ea"/>
              </a:rPr>
              <a:t>따라서 </a:t>
            </a:r>
            <a:r>
              <a:rPr lang="ko-KR" altLang="en-US" sz="1300" b="1" spc="-100" dirty="0" err="1" smtClean="0">
                <a:latin typeface="+mn-ea"/>
              </a:rPr>
              <a:t>중탄산염류</a:t>
            </a:r>
            <a:r>
              <a:rPr lang="ko-KR" altLang="en-US" sz="1300" b="1" spc="-100" dirty="0" smtClean="0">
                <a:latin typeface="+mn-ea"/>
              </a:rPr>
              <a:t> 소화기는 건축물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기타 공작물에 적응성이 없다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소화약제의 주성분이 액체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물</a:t>
            </a:r>
            <a:r>
              <a:rPr lang="en-US" altLang="ko-KR" sz="1300" b="1" spc="-100" dirty="0" smtClean="0">
                <a:latin typeface="+mn-ea"/>
              </a:rPr>
              <a:t>)</a:t>
            </a:r>
            <a:r>
              <a:rPr lang="ko-KR" altLang="en-US" sz="1300" b="1" spc="-100" dirty="0" smtClean="0">
                <a:latin typeface="+mn-ea"/>
              </a:rPr>
              <a:t>인 산알칼리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err="1" smtClean="0">
                <a:latin typeface="+mn-ea"/>
              </a:rPr>
              <a:t>강화액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포 소화약제는 전기실 및 전산실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통신기기실에는 사용하지 않는다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00" dirty="0" smtClean="0">
              <a:solidFill>
                <a:srgbClr val="206EEC"/>
              </a:solidFill>
              <a:latin typeface="+mn-ea"/>
            </a:endParaRPr>
          </a:p>
        </p:txBody>
      </p:sp>
      <p:sp>
        <p:nvSpPr>
          <p:cNvPr id="11" name="Rounded Rectangle 14"/>
          <p:cNvSpPr/>
          <p:nvPr/>
        </p:nvSpPr>
        <p:spPr>
          <a:xfrm>
            <a:off x="921726" y="3818534"/>
            <a:ext cx="7329820" cy="714732"/>
          </a:xfrm>
          <a:prstGeom prst="roundRect">
            <a:avLst>
              <a:gd name="adj" fmla="val 3203"/>
            </a:avLst>
          </a:prstGeom>
          <a:solidFill>
            <a:schemeClr val="accent5">
              <a:lumMod val="20000"/>
              <a:lumOff val="80000"/>
            </a:schemeClr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2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유의사항</a:t>
            </a:r>
            <a:endParaRPr lang="en-US" altLang="ko-KR" sz="1200" b="1" spc="-100" dirty="0" smtClean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C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소화기는 통전중인 전기기기와 관련된 화재에 사용하지만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화재 자체는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또는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B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위험이므로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소화기의 </a:t>
            </a:r>
            <a:r>
              <a:rPr lang="ko-KR" altLang="en-US" sz="1200" b="1" spc="-1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소요수와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배치는 예상되는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또는 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B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급 위험을 바탕으로 결정하여야 한다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.(NFPA 10)</a:t>
            </a:r>
            <a:endParaRPr lang="en-US" altLang="ko-KR" sz="1200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70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21"/>
          <p:cNvSpPr txBox="1">
            <a:spLocks/>
          </p:cNvSpPr>
          <p:nvPr/>
        </p:nvSpPr>
        <p:spPr>
          <a:xfrm>
            <a:off x="875995" y="1461728"/>
            <a:ext cx="166238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141CB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05</a:t>
            </a:r>
            <a:endParaRPr kumimoji="0" lang="ko-KR" altLang="en-US" sz="7200" b="1" i="0" u="none" strike="noStrike" kern="1200" cap="none" spc="0" normalizeH="0" baseline="0" noProof="0" dirty="0" smtClean="0">
              <a:ln>
                <a:noFill/>
              </a:ln>
              <a:solidFill>
                <a:srgbClr val="C141CB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3" name="부제목 22"/>
          <p:cNvSpPr txBox="1">
            <a:spLocks/>
          </p:cNvSpPr>
          <p:nvPr/>
        </p:nvSpPr>
        <p:spPr>
          <a:xfrm>
            <a:off x="2816352" y="1590908"/>
            <a:ext cx="5244998" cy="505129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defTabSz="914400" latinLnBrk="1">
              <a:spcBef>
                <a:spcPct val="20000"/>
              </a:spcBef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화재∙</a:t>
            </a:r>
            <a:r>
              <a:rPr lang="ko-KR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폭발 발생시</a:t>
            </a:r>
            <a:endParaRPr lang="en-US" altLang="ko-KR" sz="4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lvl="0" indent="-342900" defTabSz="914400" latinLnBrk="1">
              <a:spcBef>
                <a:spcPct val="20000"/>
              </a:spcBef>
              <a:defRPr/>
            </a:pPr>
            <a:r>
              <a:rPr lang="ko-KR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행동요령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일반사항	 </a:t>
            </a: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kumimoji="0" lang="ko-KR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화재 등 비상사태 발생 신고</a:t>
            </a:r>
            <a:endParaRPr kumimoji="0" lang="en-US" altLang="ko-KR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화재 등 비상사태의 발신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kumimoji="0" lang="ko-KR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초기 화재 진압 요령</a:t>
            </a:r>
            <a:endParaRPr kumimoji="0" lang="en-US" altLang="ko-KR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비상대피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kumimoji="0" lang="ko-KR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비상사태의 종결</a:t>
            </a:r>
            <a:endParaRPr kumimoji="0" lang="en-US" altLang="ko-KR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사고조사</a:t>
            </a:r>
            <a:endParaRPr kumimoji="0" lang="ko-KR" altLang="en-US" sz="2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66775" y="1221577"/>
            <a:ext cx="107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288000"/>
            <a:r>
              <a:rPr lang="en-US" altLang="ko-KR" b="1" dirty="0" smtClean="0">
                <a:latin typeface="+mj-ea"/>
              </a:rPr>
              <a:t>Part</a:t>
            </a:r>
            <a:endParaRPr lang="ko-KR" altLang="en-US" b="1" dirty="0">
              <a:latin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05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화재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·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폭발 발생시 행동요령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462" y="1995876"/>
            <a:ext cx="7519181" cy="38412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화재 </a:t>
            </a:r>
            <a:r>
              <a:rPr lang="en-US" altLang="ko-KR" sz="1600" b="1" spc="-100" dirty="0" smtClean="0">
                <a:latin typeface="+mn-ea"/>
              </a:rPr>
              <a:t>· </a:t>
            </a:r>
            <a:r>
              <a:rPr lang="ko-KR" altLang="en-US" sz="1600" b="1" spc="-100" dirty="0" smtClean="0">
                <a:latin typeface="+mn-ea"/>
              </a:rPr>
              <a:t>폭발 발생 시에는 사내 비상조치계획에 의한 행동지침에 따라 침착하게 행동</a:t>
            </a:r>
            <a:r>
              <a:rPr lang="en-US" altLang="ko-KR" sz="1600" b="1" spc="-100" dirty="0" smtClean="0">
                <a:latin typeface="+mn-ea"/>
              </a:rPr>
              <a:t>·</a:t>
            </a:r>
            <a:r>
              <a:rPr lang="ko-KR" altLang="en-US" sz="1600" b="1" spc="-100" dirty="0" smtClean="0">
                <a:latin typeface="+mn-ea"/>
              </a:rPr>
              <a:t>조치하여야 하며</a:t>
            </a:r>
            <a:r>
              <a:rPr lang="en-US" altLang="ko-KR" sz="1600" b="1" spc="-100" dirty="0" smtClean="0">
                <a:latin typeface="+mn-ea"/>
              </a:rPr>
              <a:t>, </a:t>
            </a:r>
            <a:r>
              <a:rPr lang="ko-KR" altLang="en-US" sz="1600" b="1" spc="-100" dirty="0" smtClean="0">
                <a:latin typeface="+mn-ea"/>
              </a:rPr>
              <a:t>일반적으로 비상조치계획에는 다음 사항이 포함되어 있다</a:t>
            </a:r>
            <a:r>
              <a:rPr lang="en-US" altLang="ko-KR" sz="14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대피 전 주요 공정설비에 대한 안전조치를 취해야 할 대상과 절차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 대피 후 전 직원이 취해야 할 임무와 절차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피해자에 대한 구조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응급조치 절차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비상사태 발생 시 내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외부와의 연락 및 통신체계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비상사태 발생 시 통제 조직 및 업무 분장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사고 발생 시 및 비상대피 시의 보호구 착용 지침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비상사태 종료 후 오염물질 제거 등 수습 절차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주민 홍보 계획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외부기관과의 협력체계 </a:t>
            </a:r>
          </a:p>
          <a:p>
            <a:pPr marL="216000" indent="-144000" algn="just">
              <a:lnSpc>
                <a:spcPct val="14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비상시 대피 절차와 비상대피로의 지정</a:t>
            </a:r>
            <a:endParaRPr lang="en-US" altLang="ko-KR" sz="1300" b="1" spc="-150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1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일반사항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7594" y="4637838"/>
            <a:ext cx="1066530" cy="115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72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05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화재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·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폭발 발생시 행동요령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864206"/>
            <a:ext cx="7519181" cy="18558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화재</a:t>
            </a:r>
            <a:r>
              <a:rPr lang="en-US" altLang="ko-KR" sz="1600" b="1" spc="-100" dirty="0" smtClean="0">
                <a:latin typeface="+mn-ea"/>
              </a:rPr>
              <a:t>·</a:t>
            </a:r>
            <a:r>
              <a:rPr lang="ko-KR" altLang="en-US" sz="1600" b="1" spc="-100" dirty="0" smtClean="0">
                <a:latin typeface="+mn-ea"/>
              </a:rPr>
              <a:t>폭발 등 비상사태 발생을 확인한 임</a:t>
            </a:r>
            <a:r>
              <a:rPr lang="en-US" altLang="ko-KR" sz="1600" b="1" spc="-100" dirty="0" smtClean="0">
                <a:latin typeface="+mn-ea"/>
              </a:rPr>
              <a:t>·</a:t>
            </a:r>
            <a:r>
              <a:rPr lang="ko-KR" altLang="en-US" sz="1600" b="1" spc="-100" dirty="0" smtClean="0">
                <a:latin typeface="+mn-ea"/>
              </a:rPr>
              <a:t>직원은 비상경보 발신기의 작동 등 비상사태에 따른 응급조치를 취해야 하고 조정실 또는 </a:t>
            </a:r>
            <a:r>
              <a:rPr lang="ko-KR" altLang="en-US" sz="1600" b="1" spc="-100" dirty="0" smtClean="0">
                <a:latin typeface="+mn-ea"/>
              </a:rPr>
              <a:t>방재센터</a:t>
            </a:r>
            <a:r>
              <a:rPr lang="en-US" altLang="ko-KR" sz="1600" b="1" spc="-100" dirty="0" smtClean="0">
                <a:latin typeface="+mn-ea"/>
              </a:rPr>
              <a:t>(</a:t>
            </a:r>
            <a:r>
              <a:rPr lang="ko-KR" altLang="en-US" sz="1600" b="1" spc="-100" dirty="0" err="1" smtClean="0">
                <a:latin typeface="+mn-ea"/>
              </a:rPr>
              <a:t>당직실</a:t>
            </a:r>
            <a:r>
              <a:rPr lang="en-US" altLang="ko-KR" sz="1600" b="1" spc="-100" dirty="0" smtClean="0">
                <a:latin typeface="+mn-ea"/>
              </a:rPr>
              <a:t>)</a:t>
            </a:r>
            <a:r>
              <a:rPr lang="ko-KR" altLang="en-US" sz="1600" b="1" spc="-100" dirty="0" smtClean="0">
                <a:latin typeface="+mn-ea"/>
              </a:rPr>
              <a:t>로 신고해야 하며</a:t>
            </a:r>
            <a:r>
              <a:rPr lang="en-US" altLang="ko-KR" sz="1600" b="1" spc="-100" dirty="0" smtClean="0">
                <a:latin typeface="+mn-ea"/>
              </a:rPr>
              <a:t>, </a:t>
            </a:r>
            <a:r>
              <a:rPr lang="ko-KR" altLang="en-US" sz="1600" b="1" spc="-100" dirty="0" smtClean="0">
                <a:latin typeface="+mn-ea"/>
              </a:rPr>
              <a:t>신고 요령은 다음 내용에 따른다</a:t>
            </a:r>
            <a:r>
              <a:rPr lang="en-US" altLang="ko-KR" sz="16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화재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폭발 등 비상사태 발생지역</a:t>
            </a:r>
            <a:r>
              <a:rPr lang="en-US" altLang="ko-KR" sz="1300" b="1" spc="-100" dirty="0" smtClean="0">
                <a:latin typeface="+mn-ea"/>
              </a:rPr>
              <a:t>(</a:t>
            </a:r>
            <a:r>
              <a:rPr lang="ko-KR" altLang="en-US" sz="1300" b="1" spc="-100" dirty="0" smtClean="0">
                <a:latin typeface="+mn-ea"/>
              </a:rPr>
              <a:t>중요 건물 또는 </a:t>
            </a:r>
            <a:r>
              <a:rPr lang="ko-KR" altLang="en-US" sz="1300" b="1" spc="-100" dirty="0" err="1" smtClean="0">
                <a:latin typeface="+mn-ea"/>
              </a:rPr>
              <a:t>설비명</a:t>
            </a:r>
            <a:r>
              <a:rPr lang="en-US" altLang="ko-KR" sz="1300" b="1" spc="-100" dirty="0" smtClean="0">
                <a:latin typeface="+mn-ea"/>
              </a:rPr>
              <a:t>)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비상사태의 종류와 상태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신고자의 소속과 성명</a:t>
            </a:r>
            <a:endParaRPr lang="en-US" altLang="ko-KR" sz="1300" b="1" spc="-15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2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화재 등 비상사태 발생 신고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9030" y="4354600"/>
            <a:ext cx="7438023" cy="1048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6856" y="2686636"/>
            <a:ext cx="3379787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그룹 14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6" name="TextBox 15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73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7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05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화재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·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폭발 발생시 행동요령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959304"/>
            <a:ext cx="7519181" cy="14388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400" b="1" spc="-100" dirty="0" smtClean="0">
                <a:latin typeface="+mn-ea"/>
              </a:rPr>
              <a:t>비상사태 발생 신고를 접수한 조정실</a:t>
            </a:r>
            <a:r>
              <a:rPr lang="en-US" altLang="ko-KR" sz="1400" b="1" spc="-100" dirty="0" smtClean="0">
                <a:latin typeface="+mn-ea"/>
              </a:rPr>
              <a:t>(</a:t>
            </a:r>
            <a:r>
              <a:rPr lang="ko-KR" altLang="en-US" sz="1400" b="1" spc="-100" dirty="0" smtClean="0">
                <a:latin typeface="+mn-ea"/>
              </a:rPr>
              <a:t>방재센터</a:t>
            </a:r>
            <a:r>
              <a:rPr lang="en-US" altLang="ko-KR" sz="1400" b="1" spc="-100" dirty="0" smtClean="0">
                <a:latin typeface="+mn-ea"/>
              </a:rPr>
              <a:t>)</a:t>
            </a:r>
            <a:r>
              <a:rPr lang="ko-KR" altLang="en-US" sz="1400" b="1" spc="-100" dirty="0" smtClean="0">
                <a:latin typeface="+mn-ea"/>
              </a:rPr>
              <a:t>은 비상방송과 함께 경보를 울려야 하고 해당 비상 통제자는 비상방송을 통해 발생 상황을 방송해야 하며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화재 시에는 소방서에 지원 요청을 하는 등 비상통제 조직에 의한 필요한 조치를 지시해야 한다</a:t>
            </a:r>
            <a:r>
              <a:rPr lang="en-US" altLang="ko-KR" sz="1400" b="1" spc="-100" dirty="0" smtClean="0">
                <a:latin typeface="+mn-ea"/>
              </a:rPr>
              <a:t>. 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</a:pPr>
            <a:r>
              <a:rPr lang="en-US" altLang="ko-KR" sz="1400" b="1" spc="-100" dirty="0" smtClean="0">
                <a:latin typeface="+mn-ea"/>
              </a:rPr>
              <a:t>   </a:t>
            </a:r>
            <a:r>
              <a:rPr lang="ko-KR" altLang="en-US" sz="1400" b="1" spc="-100" dirty="0" smtClean="0">
                <a:latin typeface="+mn-ea"/>
              </a:rPr>
              <a:t>단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별도의 통제조직이 없는 소규모 현장에서는 먼저 최초 발견자가 불이 난 사실을 주위에 큰 소리로 알리고 초기 소화에 임해야 하며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한 사람은 즉시 소방서</a:t>
            </a:r>
            <a:r>
              <a:rPr lang="en-US" altLang="ko-KR" sz="1400" b="1" spc="-100" dirty="0" smtClean="0">
                <a:latin typeface="+mn-ea"/>
              </a:rPr>
              <a:t>(119)</a:t>
            </a:r>
            <a:r>
              <a:rPr lang="ko-KR" altLang="en-US" sz="1400" b="1" spc="-100" dirty="0" smtClean="0">
                <a:latin typeface="+mn-ea"/>
              </a:rPr>
              <a:t>로 신고하여야 한다</a:t>
            </a:r>
            <a:r>
              <a:rPr lang="en-US" altLang="ko-KR" sz="1400" b="1" spc="-100" dirty="0" smtClean="0">
                <a:latin typeface="+mn-ea"/>
              </a:rPr>
              <a:t>.</a:t>
            </a:r>
            <a:endParaRPr lang="en-US" altLang="ko-KR" sz="1200" spc="-150" dirty="0">
              <a:latin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0771" y="1492301"/>
            <a:ext cx="4247533" cy="29078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b="1" spc="-100" dirty="0" smtClean="0">
                <a:solidFill>
                  <a:srgbClr val="206EEC"/>
                </a:solidFill>
                <a:latin typeface="+mj-ea"/>
                <a:ea typeface="+mj-ea"/>
              </a:rPr>
              <a:t>3</a:t>
            </a:r>
            <a:r>
              <a:rPr lang="en-US" altLang="ko-KR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화재 등 비상사태의 발신</a:t>
            </a:r>
            <a:endParaRPr lang="ko-KR" altLang="en-US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969" y="3511296"/>
            <a:ext cx="5464037" cy="115570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비상사태의 종류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비상사태 발생장소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비상출동 소방대 동원사항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방송자의 소속과 성명 순으로 방송하되 </a:t>
            </a:r>
            <a:r>
              <a:rPr lang="en-US" altLang="ko-KR" sz="1300" b="1" spc="-100" dirty="0" smtClean="0">
                <a:latin typeface="+mn-ea"/>
              </a:rPr>
              <a:t>2</a:t>
            </a:r>
            <a:r>
              <a:rPr lang="ko-KR" altLang="en-US" sz="1300" b="1" spc="-100" dirty="0" smtClean="0">
                <a:latin typeface="+mn-ea"/>
              </a:rPr>
              <a:t>회 반복</a:t>
            </a:r>
            <a:endParaRPr lang="en-US" altLang="ko-KR" sz="1300" b="1" spc="-150" dirty="0" smtClean="0">
              <a:latin typeface="+mn-ea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1" name="TextBox 10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74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2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05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화재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·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폭발 발생시 행동요령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725" y="1711757"/>
            <a:ext cx="74485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6685" y="4725619"/>
            <a:ext cx="7014134" cy="917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987969" y="4313807"/>
            <a:ext cx="1681651" cy="2314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화재 통보요령 순서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7" name="TextBox 16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75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8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05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화재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·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폭발 발생시 행동요령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995876"/>
            <a:ext cx="7519181" cy="42082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소화기를 이용한 화재 진압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전기기계</a:t>
            </a:r>
            <a:r>
              <a:rPr lang="en-US" altLang="ko-KR" sz="1300" b="1" spc="-100" dirty="0" smtClean="0">
                <a:latin typeface="+mn-ea"/>
              </a:rPr>
              <a:t>·</a:t>
            </a:r>
            <a:r>
              <a:rPr lang="ko-KR" altLang="en-US" sz="1300" b="1" spc="-100" dirty="0" smtClean="0">
                <a:latin typeface="+mn-ea"/>
              </a:rPr>
              <a:t>기구 또는 전선에서 화재가 발생한 경우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먼저 차단기를 내린 후 소화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가스 화재인 경우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가스 공급원을 차단한 후 소화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유류 화재 시 주위의 유류를 제거한 후 소화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금속 화재 시 모래 또는 </a:t>
            </a:r>
            <a:r>
              <a:rPr lang="ko-KR" altLang="en-US" sz="1300" b="1" spc="-100" dirty="0" err="1" smtClean="0">
                <a:latin typeface="+mn-ea"/>
              </a:rPr>
              <a:t>팽창질석</a:t>
            </a:r>
            <a:r>
              <a:rPr lang="ko-KR" altLang="en-US" sz="1300" b="1" spc="-100" dirty="0" smtClean="0">
                <a:latin typeface="+mn-ea"/>
              </a:rPr>
              <a:t> 등으로 덮어서 진압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커튼에 불이 붙었을 때에는 커튼을 떨어뜨린 후 진압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밀폐된 공간에서 불이 났을 경우 불을 끄기 위해 출입문을 갑자기 열지 말 것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초기 소화에 실패하였다면 지체 없이 대피</a:t>
            </a:r>
            <a:endParaRPr lang="en-US" altLang="ko-KR" sz="1300" b="1" spc="-100" dirty="0" smtClean="0">
              <a:latin typeface="+mn-ea"/>
            </a:endParaRP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endParaRPr lang="en-US" altLang="ko-KR" sz="1200" spc="-100" dirty="0" smtClean="0">
              <a:latin typeface="+mn-ea"/>
            </a:endParaRP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옥내 </a:t>
            </a:r>
            <a:r>
              <a:rPr lang="en-US" altLang="ko-KR" sz="1600" b="1" spc="-100" dirty="0" smtClean="0">
                <a:latin typeface="+mn-ea"/>
              </a:rPr>
              <a:t>· </a:t>
            </a:r>
            <a:r>
              <a:rPr lang="ko-KR" altLang="en-US" sz="1600" b="1" spc="-100" dirty="0" smtClean="0">
                <a:latin typeface="+mn-ea"/>
              </a:rPr>
              <a:t>외 소화전을 이용한 화재 진압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소화기로 화재를 진압하지 못한 경우 소화전을 사용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전기가 차단되지 않았을 경우 전기설비 및 전선에 방수하지 말 것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과다한 물 사용으로 인한 설비 파손 피해 방지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소화전의 방출 압력이 강하면 위험하므로 밸브로 압력을 조정 </a:t>
            </a:r>
          </a:p>
          <a:p>
            <a:pPr marL="216000" indent="-144000" algn="just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소방대원이 도착하기 전까지 인명 대피를 병행하여 화재 진압</a:t>
            </a:r>
            <a:endParaRPr lang="en-US" altLang="ko-KR" sz="1300" b="1" spc="-15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4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초기 화재 진압요령 사항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56249" y="4990762"/>
            <a:ext cx="1208889" cy="1170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D:\맥 공유\16-10-25\업종별4종PPT\소화기삽화최종\p48 사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5840" y="1995876"/>
            <a:ext cx="1930314" cy="2385929"/>
          </a:xfrm>
          <a:prstGeom prst="rect">
            <a:avLst/>
          </a:prstGeom>
          <a:noFill/>
        </p:spPr>
      </p:pic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76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05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화재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·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폭발 발생시 행동요령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3" y="1995876"/>
            <a:ext cx="7424084" cy="18235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비상사태 발생에 따라 대피경보 또는 화재경보가 울리면 다음과 같이 조치를 취한다</a:t>
            </a:r>
            <a:r>
              <a:rPr lang="en-US" altLang="ko-KR" sz="16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비상지휘자는 비상방송을 통해 비상 </a:t>
            </a:r>
            <a:r>
              <a:rPr lang="ko-KR" altLang="en-US" sz="1300" b="1" spc="-100" dirty="0" err="1" smtClean="0">
                <a:latin typeface="+mn-ea"/>
              </a:rPr>
              <a:t>출동반을</a:t>
            </a:r>
            <a:r>
              <a:rPr lang="ko-KR" altLang="en-US" sz="1300" b="1" spc="-100" dirty="0" smtClean="0">
                <a:latin typeface="+mn-ea"/>
              </a:rPr>
              <a:t> 비롯한 비상통제조직을 동원하고 설비의 비상 가동정지를 알리며 소방 활동을 지시한다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모든 안전작업허가서는 무효가 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모든 방문자와 불필요한 인원은 조정실의 확인을 거쳐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지정된 장소로 대피한다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비상통제조직의 구성원 외에는 비상 발생장소에 접근하는 등 진화작업에 지장을 주어서는 안 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5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비상대피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" name="Rounded Rectangle 14"/>
          <p:cNvSpPr/>
          <p:nvPr/>
        </p:nvSpPr>
        <p:spPr>
          <a:xfrm>
            <a:off x="921726" y="3906464"/>
            <a:ext cx="7329820" cy="2298991"/>
          </a:xfrm>
          <a:prstGeom prst="roundRect">
            <a:avLst>
              <a:gd name="adj" fmla="val 3203"/>
            </a:avLst>
          </a:prstGeom>
          <a:solidFill>
            <a:schemeClr val="accent5">
              <a:lumMod val="20000"/>
              <a:lumOff val="80000"/>
            </a:schemeClr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비상대피요령</a:t>
            </a:r>
            <a:endParaRPr lang="en-US" altLang="ko-KR" sz="1400" b="1" spc="-100" dirty="0" smtClean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침착하고 신속한 태도로 안전한 곳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지정된 대피장소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에 대피한다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 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연기 속을 피난할 때에는 수건 등에 물을 적셔 입에 대고 낮은 자세로 대피한다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 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빨리 대피하기 위하여 승강기를 사용하는 것은 절대 금지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정전 시를 대비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한다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불에서 일단 대피한 후 귀중품을 가지러 다시 들어가지 않는다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 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불이 난 곳으로부터 아래층 또는 옥상으로 대피한다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피난이 불가능하다고 판단되면 현 위치에서 구조를 요청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수건 등을 흔들어 알림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한다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 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연기가 들어오지 않도록 젖은 수건 등으로 문틈을 막는다</a:t>
            </a:r>
            <a:r>
              <a:rPr lang="en-US" altLang="ko-KR" sz="13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  <a:endParaRPr lang="en-US" altLang="ko-KR" sz="1300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77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05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화재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·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폭발 발생시 행동요령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3" y="1995876"/>
            <a:ext cx="7424084" cy="18035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400" b="1" spc="-100" dirty="0" smtClean="0">
                <a:latin typeface="+mn-ea"/>
              </a:rPr>
              <a:t>비상사태는 해제경보 발령으로 종결되며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사업장의 제반 기능을 정상 체제로 운영한다</a:t>
            </a:r>
            <a:r>
              <a:rPr lang="en-US" altLang="ko-KR" sz="14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400" b="1" spc="-100" dirty="0" smtClean="0">
                <a:latin typeface="+mn-ea"/>
              </a:rPr>
              <a:t>비상사태의 종결은 비상지휘자의 결정에 의한다</a:t>
            </a:r>
            <a:r>
              <a:rPr lang="en-US" altLang="ko-KR" sz="14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400" b="1" spc="-100" dirty="0" smtClean="0">
                <a:latin typeface="+mn-ea"/>
              </a:rPr>
              <a:t>비상사태가 종결되면 모든 직원의 복귀가 지시되고 비상동원 조직은 해체된다</a:t>
            </a:r>
            <a:r>
              <a:rPr lang="en-US" altLang="ko-KR" sz="14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400" b="1" spc="-100" dirty="0" smtClean="0">
                <a:latin typeface="+mn-ea"/>
              </a:rPr>
              <a:t>각 부서의 부서장은 각 부서별로 정상체제에서 인원과 장비를 파악하고 인원을 </a:t>
            </a:r>
            <a:r>
              <a:rPr lang="ko-KR" altLang="en-US" sz="1400" b="1" spc="-100" dirty="0" err="1" smtClean="0">
                <a:latin typeface="+mn-ea"/>
              </a:rPr>
              <a:t>비상통제단에</a:t>
            </a:r>
            <a:r>
              <a:rPr lang="ko-KR" altLang="en-US" sz="1400" b="1" spc="-100" dirty="0" smtClean="0">
                <a:latin typeface="+mn-ea"/>
              </a:rPr>
              <a:t> 보고한다</a:t>
            </a:r>
            <a:r>
              <a:rPr lang="en-US" altLang="ko-KR" sz="14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chemeClr val="accent6"/>
                </a:solidFill>
                <a:latin typeface="+mn-ea"/>
              </a:rPr>
              <a:t> </a:t>
            </a:r>
            <a:r>
              <a:rPr lang="ko-KR" altLang="en-US" sz="1400" b="1" spc="-100" dirty="0" err="1" smtClean="0">
                <a:latin typeface="+mn-ea"/>
              </a:rPr>
              <a:t>비상통제단은</a:t>
            </a:r>
            <a:r>
              <a:rPr lang="ko-KR" altLang="en-US" sz="1400" b="1" spc="-100" dirty="0" smtClean="0">
                <a:latin typeface="+mn-ea"/>
              </a:rPr>
              <a:t> 소방지원단의 인원과 장비에 대한 상황을 파악하고 복귀한다</a:t>
            </a:r>
            <a:r>
              <a:rPr lang="en-US" altLang="ko-KR" sz="1400" b="1" spc="-100" dirty="0" smtClean="0">
                <a:latin typeface="+mn-ea"/>
              </a:rPr>
              <a:t>.</a:t>
            </a:r>
            <a:endParaRPr lang="en-US" altLang="ko-KR" sz="1200" b="1" spc="-15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6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비상사태의 종결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7463" y="4974336"/>
            <a:ext cx="7424084" cy="8402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400" b="1" spc="-100" dirty="0" smtClean="0">
                <a:latin typeface="+mn-ea"/>
              </a:rPr>
              <a:t>비상사태가 발생한 부서의 장은 관계부서와 협의한 후 사고 발생 즉시</a:t>
            </a:r>
            <a:r>
              <a:rPr lang="en-US" altLang="ko-KR" sz="1400" b="1" spc="-100" dirty="0" smtClean="0">
                <a:latin typeface="+mn-ea"/>
              </a:rPr>
              <a:t>, </a:t>
            </a:r>
            <a:r>
              <a:rPr lang="ko-KR" altLang="en-US" sz="1400" b="1" spc="-100" dirty="0" smtClean="0">
                <a:latin typeface="+mn-ea"/>
              </a:rPr>
              <a:t>보고서를 안전보건 책임자에게 제출해야 하며 비상시 활동사항을 비롯한 예방대책과 복구계획이 포함된 종합 보고서를 신속히 제출한다</a:t>
            </a:r>
            <a:r>
              <a:rPr lang="en-US" altLang="ko-KR" sz="1400" b="1" spc="-100" dirty="0" smtClean="0">
                <a:latin typeface="+mn-ea"/>
              </a:rPr>
              <a:t>.</a:t>
            </a:r>
            <a:endParaRPr lang="en-US" altLang="ko-KR" sz="1200" b="1" spc="-150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0771" y="437566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7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사고조사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78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21"/>
          <p:cNvSpPr txBox="1">
            <a:spLocks/>
          </p:cNvSpPr>
          <p:nvPr/>
        </p:nvSpPr>
        <p:spPr>
          <a:xfrm>
            <a:off x="875995" y="1461728"/>
            <a:ext cx="166238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DAF5D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06</a:t>
            </a:r>
            <a:endParaRPr kumimoji="0" lang="ko-KR" altLang="en-US" sz="7200" b="1" i="0" u="none" strike="noStrike" kern="1200" cap="none" spc="0" normalizeH="0" baseline="0" noProof="0" dirty="0" smtClean="0">
              <a:ln>
                <a:noFill/>
              </a:ln>
              <a:solidFill>
                <a:srgbClr val="5DAF5D"/>
              </a:solidFill>
              <a:effectLst/>
              <a:uLnTx/>
              <a:uFillTx/>
              <a:latin typeface="+mj-ea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66775" y="1221577"/>
            <a:ext cx="107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288000"/>
            <a:r>
              <a:rPr lang="en-US" altLang="ko-KR" b="1" dirty="0" smtClean="0">
                <a:latin typeface="+mj-ea"/>
              </a:rPr>
              <a:t>Part</a:t>
            </a:r>
            <a:endParaRPr lang="ko-KR" altLang="en-US" b="1" dirty="0">
              <a:latin typeface="+mj-ea"/>
            </a:endParaRPr>
          </a:p>
        </p:txBody>
      </p:sp>
      <p:sp>
        <p:nvSpPr>
          <p:cNvPr id="4" name="부제목 22"/>
          <p:cNvSpPr txBox="1">
            <a:spLocks/>
          </p:cNvSpPr>
          <p:nvPr/>
        </p:nvSpPr>
        <p:spPr>
          <a:xfrm>
            <a:off x="2816352" y="2406701"/>
            <a:ext cx="6137453" cy="407254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 defTabSz="914400" latinLnBrk="1">
              <a:spcBef>
                <a:spcPct val="20000"/>
              </a:spcBef>
              <a:defRPr/>
            </a:pPr>
            <a:r>
              <a:rPr lang="ko-KR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소화기에 의한</a:t>
            </a:r>
            <a:endParaRPr lang="en-US" altLang="ko-KR" sz="4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lvl="0" indent="-342900" defTabSz="914400" latinLnBrk="1">
              <a:spcBef>
                <a:spcPct val="20000"/>
              </a:spcBef>
              <a:defRPr/>
            </a:pPr>
            <a:r>
              <a:rPr lang="ko-KR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사고사례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err="1" smtClean="0">
                <a:solidFill>
                  <a:schemeClr val="bg1"/>
                </a:solidFill>
                <a:latin typeface="+mj-ea"/>
                <a:ea typeface="+mj-ea"/>
              </a:rPr>
              <a:t>가압식</a:t>
            </a: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 소화기 사고사례</a:t>
            </a:r>
            <a:endParaRPr lang="en-US" altLang="ko-KR" sz="22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742950" lvl="0" indent="-742950" defTabSz="914400" latinLnBrk="1">
              <a:spcBef>
                <a:spcPct val="20000"/>
              </a:spcBef>
              <a:buFont typeface="Arial" pitchFamily="34" charset="0"/>
              <a:buAutoNum type="arabicPeriod"/>
              <a:defRPr/>
            </a:pPr>
            <a:r>
              <a:rPr lang="ko-KR" altLang="en-US" sz="2200" b="1" dirty="0" err="1" smtClean="0">
                <a:solidFill>
                  <a:schemeClr val="bg1"/>
                </a:solidFill>
                <a:latin typeface="+mj-ea"/>
                <a:ea typeface="+mj-ea"/>
              </a:rPr>
              <a:t>가압식</a:t>
            </a: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 노후 소화기 </a:t>
            </a: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안전관리 </a:t>
            </a:r>
            <a:r>
              <a:rPr lang="ko-KR" altLang="en-US" sz="2200" b="1" dirty="0" smtClean="0">
                <a:solidFill>
                  <a:schemeClr val="bg1"/>
                </a:solidFill>
                <a:latin typeface="+mj-ea"/>
                <a:ea typeface="+mj-ea"/>
              </a:rPr>
              <a:t>요령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맥 공유\16-10-25\업종별4종PPT\소화기삽화최종\p51 사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41493" y="2253082"/>
            <a:ext cx="3230092" cy="2111135"/>
          </a:xfrm>
          <a:prstGeom prst="rect">
            <a:avLst/>
          </a:prstGeom>
          <a:noFill/>
        </p:spPr>
      </p:pic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06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소화기에 의한 사고사례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995876"/>
            <a:ext cx="4414031" cy="26453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소화기 폭발사례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사고발생</a:t>
            </a:r>
            <a:r>
              <a:rPr lang="ko-KR" altLang="en-US" sz="1200" spc="-100" dirty="0" smtClean="0">
                <a:latin typeface="+mn-ea"/>
              </a:rPr>
              <a:t> </a:t>
            </a:r>
            <a:r>
              <a:rPr lang="en-US" altLang="ko-KR" sz="1200" spc="-100" dirty="0" smtClean="0">
                <a:latin typeface="+mn-ea"/>
              </a:rPr>
              <a:t>: 201○. ○. ○○.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발생개요</a:t>
            </a:r>
            <a:r>
              <a:rPr lang="ko-KR" altLang="en-US" sz="1200" spc="-100" dirty="0" smtClean="0">
                <a:latin typeface="+mn-ea"/>
              </a:rPr>
              <a:t> </a:t>
            </a:r>
            <a:r>
              <a:rPr lang="en-US" altLang="ko-KR" sz="1200" spc="-100" dirty="0" smtClean="0">
                <a:latin typeface="+mn-ea"/>
              </a:rPr>
              <a:t>: </a:t>
            </a:r>
            <a:r>
              <a:rPr lang="ko-KR" altLang="en-US" sz="1200" spc="-100" dirty="0" smtClean="0">
                <a:latin typeface="+mn-ea"/>
              </a:rPr>
              <a:t>서울시 ○○구 소재 공장에서 화재가 발생해 </a:t>
            </a:r>
            <a:r>
              <a:rPr lang="en-US" altLang="ko-KR" sz="1200" spc="-100" dirty="0" smtClean="0">
                <a:latin typeface="+mn-ea"/>
              </a:rPr>
              <a:t>60</a:t>
            </a:r>
            <a:r>
              <a:rPr lang="ko-KR" altLang="en-US" sz="1200" spc="-100" dirty="0" smtClean="0">
                <a:latin typeface="+mn-ea"/>
              </a:rPr>
              <a:t>대 남성이 불을 끄려고 소화기를 사용하려는 순간</a:t>
            </a:r>
            <a:r>
              <a:rPr lang="en-US" altLang="ko-KR" sz="1200" spc="-100" dirty="0" smtClean="0">
                <a:latin typeface="+mn-ea"/>
              </a:rPr>
              <a:t>, </a:t>
            </a:r>
            <a:r>
              <a:rPr lang="ko-KR" altLang="en-US" sz="1200" spc="-100" dirty="0" smtClean="0">
                <a:latin typeface="+mn-ea"/>
              </a:rPr>
              <a:t>갑자기 소화기가 폭발하면서 발생된 소화기 파편에 맞아 사망한 사고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사고원인</a:t>
            </a:r>
            <a:r>
              <a:rPr lang="ko-KR" altLang="en-US" sz="1200" spc="-100" dirty="0" smtClean="0">
                <a:latin typeface="+mn-ea"/>
              </a:rPr>
              <a:t> </a:t>
            </a:r>
            <a:r>
              <a:rPr lang="en-US" altLang="ko-KR" sz="1200" spc="-100" dirty="0" smtClean="0">
                <a:latin typeface="+mn-ea"/>
              </a:rPr>
              <a:t>: </a:t>
            </a:r>
            <a:r>
              <a:rPr lang="ko-KR" altLang="en-US" sz="1200" spc="-100" dirty="0" smtClean="0">
                <a:latin typeface="+mn-ea"/>
              </a:rPr>
              <a:t>사고를 일으킨 소화기는 지난 </a:t>
            </a:r>
            <a:r>
              <a:rPr lang="en-US" altLang="ko-KR" sz="1200" spc="-100" dirty="0" smtClean="0">
                <a:latin typeface="+mn-ea"/>
              </a:rPr>
              <a:t>1990</a:t>
            </a:r>
            <a:r>
              <a:rPr lang="ko-KR" altLang="en-US" sz="1200" spc="-100" dirty="0" smtClean="0">
                <a:latin typeface="+mn-ea"/>
              </a:rPr>
              <a:t>년도에 생산된 </a:t>
            </a:r>
            <a:r>
              <a:rPr lang="ko-KR" altLang="en-US" sz="1200" spc="-100" dirty="0" err="1" smtClean="0">
                <a:latin typeface="+mn-ea"/>
              </a:rPr>
              <a:t>가압식</a:t>
            </a:r>
            <a:r>
              <a:rPr lang="ko-KR" altLang="en-US" sz="1200" spc="-100" dirty="0" smtClean="0">
                <a:latin typeface="+mn-ea"/>
              </a:rPr>
              <a:t> 분말 소화기로 본체 하단의 용접부위가 부식으로 인해 약해진 상태에서 소화기 내부의 가압용 가스용기가 개방되면서 순간적인 압력상승에 의해 소화기가 파열되면서 소화기 사용자가 목숨을 잃는 사고가 발생한 것으로 추정</a:t>
            </a:r>
            <a:endParaRPr lang="en-US" altLang="ko-KR" sz="1200" spc="-15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1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err="1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가압식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 소화기 사고사례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59177" y="4364217"/>
            <a:ext cx="2787466" cy="2308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</a:pPr>
            <a:r>
              <a:rPr lang="ko-KR" altLang="en-US" sz="1000" spc="-100" dirty="0" smtClean="0">
                <a:latin typeface="+mn-ea"/>
              </a:rPr>
              <a:t>* 출처 </a:t>
            </a:r>
            <a:r>
              <a:rPr lang="en-US" altLang="ko-KR" sz="1000" spc="-100" dirty="0" smtClean="0">
                <a:latin typeface="+mn-ea"/>
              </a:rPr>
              <a:t>: </a:t>
            </a:r>
            <a:r>
              <a:rPr lang="ko-KR" altLang="en-US" sz="1000" spc="-100" dirty="0" smtClean="0">
                <a:latin typeface="+mn-ea"/>
              </a:rPr>
              <a:t>소화기구 화재안전기준</a:t>
            </a:r>
            <a:r>
              <a:rPr lang="en-US" altLang="ko-KR" sz="1000" spc="-100" dirty="0" smtClean="0">
                <a:latin typeface="+mn-ea"/>
              </a:rPr>
              <a:t>(NFSC101) </a:t>
            </a:r>
            <a:r>
              <a:rPr lang="ko-KR" altLang="en-US" sz="1000" spc="-100" dirty="0" smtClean="0">
                <a:latin typeface="+mn-ea"/>
              </a:rPr>
              <a:t>해설서</a:t>
            </a:r>
            <a:endParaRPr lang="en-US" altLang="ko-KR" sz="1000" spc="-150" dirty="0">
              <a:latin typeface="+mn-ea"/>
            </a:endParaRPr>
          </a:p>
        </p:txBody>
      </p:sp>
      <p:sp>
        <p:nvSpPr>
          <p:cNvPr id="13" name="Rounded Rectangle 14"/>
          <p:cNvSpPr/>
          <p:nvPr/>
        </p:nvSpPr>
        <p:spPr>
          <a:xfrm>
            <a:off x="921726" y="4740249"/>
            <a:ext cx="7329820" cy="1413927"/>
          </a:xfrm>
          <a:prstGeom prst="roundRect">
            <a:avLst>
              <a:gd name="adj" fmla="val 3203"/>
            </a:avLst>
          </a:prstGeom>
          <a:solidFill>
            <a:schemeClr val="accent5">
              <a:lumMod val="20000"/>
              <a:lumOff val="80000"/>
            </a:schemeClr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err="1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가압식</a:t>
            </a:r>
            <a:r>
              <a:rPr lang="ko-KR" altLang="en-US" sz="14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 소화기의 문제점</a:t>
            </a:r>
            <a:endParaRPr lang="en-US" altLang="ko-KR" sz="1400" b="1" spc="-100" dirty="0" smtClean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안전성 저하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 ‘99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년도 이후 생산되지 않고 있으며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현재 비치되어 있는 </a:t>
            </a: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가압식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분말소화기 대다수가 </a:t>
            </a: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노후되어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있다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파열사고 우려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습기가 많은 장소에 비치하는 경우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소화기 하단 부분이 부식되어 고압의 가스압력에 파열될 우려가 있다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정상 여부 확인의 어려움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 </a:t>
            </a:r>
            <a:r>
              <a:rPr lang="ko-KR" altLang="en-US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외관상 소화기의 정상 작동여부 확인이 어렵다</a:t>
            </a:r>
            <a:r>
              <a:rPr lang="en-US" altLang="ko-KR" sz="12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ts val="1500"/>
              </a:lnSpc>
              <a:spcAft>
                <a:spcPts val="300"/>
              </a:spcAft>
              <a:buClr>
                <a:srgbClr val="1185D1"/>
              </a:buClr>
            </a:pPr>
            <a:r>
              <a:rPr lang="en-US" altLang="ko-KR" sz="9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        * </a:t>
            </a:r>
            <a:r>
              <a:rPr lang="ko-KR" altLang="en-US" sz="9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소화기를 뒤집어 내부 소화약제 응고 여부를 확인 가능하다</a:t>
            </a:r>
            <a:r>
              <a:rPr lang="en-US" altLang="ko-KR" sz="900" b="1" spc="-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  <a:endParaRPr lang="en-US" altLang="ko-KR" sz="900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5" name="TextBox 14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80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6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06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소화기에 의한 사고사례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484986"/>
            <a:ext cx="7446029" cy="17235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그 외 소화기 폭발사고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여수시 ○○동 소재 조선소 내에서 </a:t>
            </a:r>
            <a:r>
              <a:rPr lang="ko-KR" altLang="en-US" sz="1200" b="1" spc="-100" dirty="0" err="1" smtClean="0">
                <a:latin typeface="+mn-ea"/>
              </a:rPr>
              <a:t>가압식</a:t>
            </a:r>
            <a:r>
              <a:rPr lang="ko-KR" altLang="en-US" sz="1200" b="1" spc="-100" dirty="0" smtClean="0">
                <a:latin typeface="+mn-ea"/>
              </a:rPr>
              <a:t> 소화기로 불을 끄려는 순간</a:t>
            </a:r>
            <a:r>
              <a:rPr lang="en-US" altLang="ko-KR" sz="1200" b="1" spc="-100" dirty="0" smtClean="0">
                <a:latin typeface="+mn-ea"/>
              </a:rPr>
              <a:t>, </a:t>
            </a:r>
            <a:r>
              <a:rPr lang="ko-KR" altLang="en-US" sz="1200" b="1" spc="-100" dirty="0" smtClean="0">
                <a:latin typeface="+mn-ea"/>
              </a:rPr>
              <a:t>소화기가 파손되면서 부상한 사고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충북 ○○군 고물상에서 </a:t>
            </a:r>
            <a:r>
              <a:rPr lang="ko-KR" altLang="en-US" sz="1200" b="1" spc="-100" dirty="0" err="1" smtClean="0">
                <a:latin typeface="+mn-ea"/>
              </a:rPr>
              <a:t>가압식</a:t>
            </a:r>
            <a:r>
              <a:rPr lang="ko-KR" altLang="en-US" sz="1200" b="1" spc="-100" dirty="0" smtClean="0">
                <a:latin typeface="+mn-ea"/>
              </a:rPr>
              <a:t> 소화기를 분해하던 직원이 사망한 사고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경북 ○○군 소재 화학공장에서 소방훈련을 하던 직원이 </a:t>
            </a:r>
            <a:r>
              <a:rPr lang="ko-KR" altLang="en-US" sz="1200" b="1" spc="-100" dirty="0" err="1" smtClean="0">
                <a:latin typeface="+mn-ea"/>
              </a:rPr>
              <a:t>가압식</a:t>
            </a:r>
            <a:r>
              <a:rPr lang="ko-KR" altLang="en-US" sz="1200" b="1" spc="-100" dirty="0" smtClean="0">
                <a:latin typeface="+mn-ea"/>
              </a:rPr>
              <a:t> 소화기의 안전핀을 뽑고 레버를 누르는 순간</a:t>
            </a:r>
            <a:r>
              <a:rPr lang="en-US" altLang="ko-KR" sz="1200" b="1" spc="-100" dirty="0" smtClean="0">
                <a:latin typeface="+mn-ea"/>
              </a:rPr>
              <a:t>, </a:t>
            </a:r>
            <a:r>
              <a:rPr lang="ko-KR" altLang="en-US" sz="1200" b="1" spc="-100" dirty="0" smtClean="0">
                <a:latin typeface="+mn-ea"/>
              </a:rPr>
              <a:t>아랫부분이 터지면서 사망한 사고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200" b="1" spc="-100" dirty="0" smtClean="0">
                <a:latin typeface="+mn-ea"/>
              </a:rPr>
              <a:t>서울시 ○○구 소재 고물상에서 분말 소화기를 분해하던 직원이 사망한 사고</a:t>
            </a:r>
            <a:endParaRPr lang="en-US" altLang="ko-KR" sz="1200" b="1" spc="-150" dirty="0">
              <a:latin typeface="+mn-ea"/>
            </a:endParaRPr>
          </a:p>
        </p:txBody>
      </p:sp>
      <p:sp>
        <p:nvSpPr>
          <p:cNvPr id="10" name="Rounded Rectangle 14"/>
          <p:cNvSpPr/>
          <p:nvPr/>
        </p:nvSpPr>
        <p:spPr>
          <a:xfrm>
            <a:off x="921726" y="3348760"/>
            <a:ext cx="7329820" cy="2578928"/>
          </a:xfrm>
          <a:prstGeom prst="roundRect">
            <a:avLst>
              <a:gd name="adj" fmla="val 3203"/>
            </a:avLst>
          </a:prstGeom>
          <a:solidFill>
            <a:schemeClr val="accent5">
              <a:lumMod val="20000"/>
              <a:lumOff val="80000"/>
            </a:schemeClr>
          </a:solidFill>
          <a:ln w="57150" cap="rnd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lvl="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</a:pPr>
            <a:r>
              <a:rPr lang="ko-KR" altLang="en-US" sz="14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일본의 소화기 파열사고 현황 및 원인</a:t>
            </a:r>
            <a:endParaRPr lang="en-US" altLang="ko-KR" sz="1400" b="1" spc="-100" dirty="0" smtClean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Wingdings" pitchFamily="2" charset="2"/>
              <a:buChar char="§"/>
            </a:pP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소화기 파열사고 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161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건 중 분말 소화기가 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143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건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(88.8%)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이며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가압식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분말 소화기 파열사고가 압도적으로 많다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 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Wingdings" pitchFamily="2" charset="2"/>
              <a:buChar char="§"/>
            </a:pP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분말 소화기 파열사고 원인으로는 부식 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74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건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입간부식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24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건 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해체작업 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14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건 등이 있다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Wingdings" pitchFamily="2" charset="2"/>
              <a:buChar char="§"/>
            </a:pP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파열사고 발생 내용 중 소방훈련 시 레버조작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(107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건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이 대부분을 차지한다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분말 소화기 중 파열사고가 발생하는 것은 대부분 가압식이며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가압식은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레버조작 시에 본체 용기가 </a:t>
            </a: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무압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상태에 있다가 급격히 가압되어 파열되므로 </a:t>
            </a: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인적피해로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연결될 위험성이 높다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분말 소화기의 파열사고에 의한 인적 피해는 유지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·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관리가 불충분하여 시간경과에 따라 본체 용기가 부식된 소화기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캡이 이완되거나 손상된 소화기를 훈련이나 화재 진화를 위해 조작하거나 폐기 처분하려다가 주로 발생하고 있다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</a:p>
          <a:p>
            <a:pPr marL="228600" lvl="0" indent="-228600" algn="just">
              <a:lnSpc>
                <a:spcPct val="120000"/>
              </a:lnSpc>
              <a:spcAft>
                <a:spcPts val="300"/>
              </a:spcAft>
              <a:buClr>
                <a:srgbClr val="1185D1"/>
              </a:buClr>
              <a:buFont typeface="+mj-ea"/>
              <a:buAutoNum type="circleNumDbPlain"/>
            </a:pP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가압식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분말 소화기의 파열에 영향을 받는 반동력은 내부 압력과 부식 상태에 따라 변하는 </a:t>
            </a:r>
            <a:r>
              <a:rPr lang="ko-KR" altLang="en-US" sz="1200" b="1" spc="-15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개구부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면적에 비례하여 커지며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, </a:t>
            </a:r>
            <a:r>
              <a:rPr lang="ko-KR" altLang="en-US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소화기의 밑 부분 전체가 뚫리는 경우가 반동력은 최대가 된다</a:t>
            </a:r>
            <a:r>
              <a:rPr lang="en-US" altLang="ko-KR" sz="1200" b="1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.</a:t>
            </a:r>
            <a:endParaRPr lang="en-US" altLang="ko-KR" sz="900" spc="-1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3" name="TextBox 12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81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4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151962"/>
            <a:ext cx="8602075" cy="934924"/>
            <a:chOff x="198924" y="151962"/>
            <a:chExt cx="8602075" cy="934924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5000" b="1" spc="-100" dirty="0" smtClean="0">
                  <a:solidFill>
                    <a:schemeClr val="bg1"/>
                  </a:solidFill>
                  <a:latin typeface="+mn-ea"/>
                </a:rPr>
                <a:t>06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소화기에 의한 사고사례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301412" y="151962"/>
              <a:ext cx="62761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 defTabSz="288000"/>
              <a:r>
                <a:rPr lang="en-US" altLang="ko-KR" sz="1200" dirty="0" smtClean="0"/>
                <a:t>Part</a:t>
              </a:r>
              <a:endParaRPr lang="ko-KR" altLang="en-US" sz="1200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827462" y="1915411"/>
            <a:ext cx="5207577" cy="17466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분말 소화기 현황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50" dirty="0" smtClean="0">
                <a:latin typeface="+mn-ea"/>
              </a:rPr>
              <a:t>분말 소화기는 우리나라에 가장 많이 보급되어 있는 소화기로 인산암모늄이 주성분이며</a:t>
            </a:r>
            <a:r>
              <a:rPr lang="en-US" altLang="ko-KR" sz="1300" b="1" spc="-150" dirty="0" smtClean="0">
                <a:latin typeface="+mn-ea"/>
              </a:rPr>
              <a:t>, </a:t>
            </a:r>
            <a:r>
              <a:rPr lang="ko-KR" altLang="en-US" sz="1300" b="1" spc="-150" dirty="0" smtClean="0">
                <a:latin typeface="+mn-ea"/>
              </a:rPr>
              <a:t>질식 및 억제 소화작용이 있어 일반화재</a:t>
            </a:r>
            <a:r>
              <a:rPr lang="en-US" altLang="ko-KR" sz="1300" b="1" spc="-150" dirty="0" smtClean="0">
                <a:latin typeface="+mn-ea"/>
              </a:rPr>
              <a:t>, </a:t>
            </a:r>
            <a:r>
              <a:rPr lang="ko-KR" altLang="en-US" sz="1300" b="1" spc="-150" dirty="0" smtClean="0">
                <a:latin typeface="+mn-ea"/>
              </a:rPr>
              <a:t>유류화재</a:t>
            </a:r>
            <a:r>
              <a:rPr lang="en-US" altLang="ko-KR" sz="1300" b="1" spc="-150" dirty="0" smtClean="0">
                <a:latin typeface="+mn-ea"/>
              </a:rPr>
              <a:t>, </a:t>
            </a:r>
            <a:r>
              <a:rPr lang="ko-KR" altLang="en-US" sz="1300" b="1" spc="-150" dirty="0" smtClean="0">
                <a:latin typeface="+mn-ea"/>
              </a:rPr>
              <a:t>전기화재 등 모든 화재에 효과적으로 사용되고 있다</a:t>
            </a:r>
            <a:r>
              <a:rPr lang="en-US" altLang="ko-KR" sz="1300" b="1" spc="-15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50" dirty="0" smtClean="0">
                <a:latin typeface="+mn-ea"/>
              </a:rPr>
              <a:t>분말 소화기에는 </a:t>
            </a:r>
            <a:r>
              <a:rPr lang="ko-KR" altLang="en-US" sz="1300" b="1" spc="-150" dirty="0" err="1" smtClean="0">
                <a:latin typeface="+mn-ea"/>
              </a:rPr>
              <a:t>축압식</a:t>
            </a:r>
            <a:r>
              <a:rPr lang="ko-KR" altLang="en-US" sz="1300" b="1" spc="-150" dirty="0" smtClean="0">
                <a:latin typeface="+mn-ea"/>
              </a:rPr>
              <a:t> 소화기</a:t>
            </a:r>
            <a:r>
              <a:rPr lang="en-US" altLang="ko-KR" sz="1300" b="1" spc="-150" dirty="0" smtClean="0">
                <a:latin typeface="+mn-ea"/>
              </a:rPr>
              <a:t>, </a:t>
            </a:r>
            <a:r>
              <a:rPr lang="ko-KR" altLang="en-US" sz="1300" b="1" spc="-150" dirty="0" err="1" smtClean="0">
                <a:latin typeface="+mn-ea"/>
              </a:rPr>
              <a:t>가압식</a:t>
            </a:r>
            <a:r>
              <a:rPr lang="ko-KR" altLang="en-US" sz="1300" b="1" spc="-150" dirty="0" smtClean="0">
                <a:latin typeface="+mn-ea"/>
              </a:rPr>
              <a:t> 소화기</a:t>
            </a:r>
            <a:r>
              <a:rPr lang="en-US" altLang="ko-KR" sz="1300" b="1" spc="-150" dirty="0" smtClean="0">
                <a:latin typeface="+mn-ea"/>
              </a:rPr>
              <a:t>(</a:t>
            </a:r>
            <a:r>
              <a:rPr lang="ko-KR" altLang="en-US" sz="1300" b="1" spc="-150" dirty="0" smtClean="0">
                <a:latin typeface="+mn-ea"/>
              </a:rPr>
              <a:t>현재 단종으로 없음</a:t>
            </a:r>
            <a:r>
              <a:rPr lang="en-US" altLang="ko-KR" sz="1300" b="1" spc="-150" dirty="0" smtClean="0">
                <a:latin typeface="+mn-ea"/>
              </a:rPr>
              <a:t>)</a:t>
            </a:r>
            <a:r>
              <a:rPr lang="ko-KR" altLang="en-US" sz="1300" b="1" spc="-150" dirty="0" smtClean="0">
                <a:latin typeface="+mn-ea"/>
              </a:rPr>
              <a:t>가 있으며</a:t>
            </a:r>
            <a:r>
              <a:rPr lang="en-US" altLang="ko-KR" sz="1300" b="1" spc="-150" dirty="0" smtClean="0">
                <a:latin typeface="+mn-ea"/>
              </a:rPr>
              <a:t>, </a:t>
            </a:r>
            <a:r>
              <a:rPr lang="ko-KR" altLang="en-US" sz="1300" b="1" spc="-150" dirty="0" err="1" smtClean="0">
                <a:latin typeface="+mn-ea"/>
              </a:rPr>
              <a:t>축압식</a:t>
            </a:r>
            <a:r>
              <a:rPr lang="ko-KR" altLang="en-US" sz="1300" b="1" spc="-150" dirty="0" smtClean="0">
                <a:latin typeface="+mn-ea"/>
              </a:rPr>
              <a:t> 소화기는 압력계가 부착되어 있고 </a:t>
            </a:r>
            <a:r>
              <a:rPr lang="ko-KR" altLang="en-US" sz="1300" b="1" spc="-150" dirty="0" err="1" smtClean="0">
                <a:latin typeface="+mn-ea"/>
              </a:rPr>
              <a:t>가압식</a:t>
            </a:r>
            <a:r>
              <a:rPr lang="ko-KR" altLang="en-US" sz="1300" b="1" spc="-150" dirty="0" smtClean="0">
                <a:latin typeface="+mn-ea"/>
              </a:rPr>
              <a:t> 소화기에는 압력계가 없다</a:t>
            </a:r>
            <a:r>
              <a:rPr lang="en-US" altLang="ko-KR" sz="1300" b="1" spc="-15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771" y="1397203"/>
            <a:ext cx="4247533" cy="2963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8000" indent="-288000">
              <a:lnSpc>
                <a:spcPts val="2500"/>
              </a:lnSpc>
              <a:spcAft>
                <a:spcPts val="600"/>
              </a:spcAft>
            </a:pP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0</a:t>
            </a:r>
            <a:r>
              <a:rPr lang="en-US" altLang="ko-KR" sz="2000" b="1" spc="-100" dirty="0" smtClean="0">
                <a:solidFill>
                  <a:srgbClr val="206EEC"/>
                </a:solidFill>
                <a:latin typeface="+mj-ea"/>
                <a:ea typeface="+mj-ea"/>
              </a:rPr>
              <a:t>2</a:t>
            </a:r>
            <a:r>
              <a:rPr lang="en-US" altLang="ko-KR" sz="2000" b="1" spc="-100" dirty="0" smtClean="0">
                <a:solidFill>
                  <a:srgbClr val="0070C0"/>
                </a:solidFill>
                <a:latin typeface="+mj-ea"/>
                <a:ea typeface="+mj-ea"/>
              </a:rPr>
              <a:t> _ </a:t>
            </a:r>
            <a:r>
              <a:rPr lang="ko-KR" altLang="en-US" sz="2000" b="1" spc="-100" dirty="0" err="1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가압식</a:t>
            </a:r>
            <a:r>
              <a:rPr lang="ko-KR" altLang="en-US" sz="2000" b="1" spc="-100" dirty="0" smtClean="0">
                <a:solidFill>
                  <a:schemeClr val="accent6">
                    <a:lumMod val="75000"/>
                  </a:schemeClr>
                </a:solidFill>
                <a:latin typeface="+mj-ea"/>
                <a:ea typeface="+mj-ea"/>
              </a:rPr>
              <a:t> 노후 소화기 안전관리 요령</a:t>
            </a:r>
            <a:endParaRPr lang="ko-KR" altLang="en-US" sz="2000" b="1" spc="-100" dirty="0">
              <a:solidFill>
                <a:schemeClr val="accent6">
                  <a:lumMod val="75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69850" y="1510267"/>
            <a:ext cx="1640700" cy="2070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827462" y="3756029"/>
            <a:ext cx="3722592" cy="92794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err="1" smtClean="0">
                <a:latin typeface="+mn-ea"/>
              </a:rPr>
              <a:t>가압식</a:t>
            </a:r>
            <a:r>
              <a:rPr lang="ko-KR" altLang="en-US" sz="1600" b="1" spc="-100" dirty="0" smtClean="0">
                <a:latin typeface="+mn-ea"/>
              </a:rPr>
              <a:t> 소화기 사고 원인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본체 용기의 부식＞캡의 이완이나 손상＞해체 과정 중 무리한 분해</a:t>
            </a:r>
            <a:endParaRPr lang="en-US" altLang="ko-KR" sz="1300" b="1" spc="-150" dirty="0">
              <a:latin typeface="+mn-ea"/>
            </a:endParaRPr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8304" y="3801915"/>
            <a:ext cx="3547668" cy="1072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827462" y="4742883"/>
            <a:ext cx="7383088" cy="15635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ct val="150000"/>
              </a:lnSpc>
              <a:spcAft>
                <a:spcPts val="300"/>
              </a:spcAft>
              <a:buFont typeface="Wingdings" pitchFamily="2" charset="2"/>
              <a:buChar char="l"/>
            </a:pPr>
            <a:r>
              <a:rPr lang="ko-KR" altLang="en-US" sz="1400" b="1" spc="-100" dirty="0" smtClean="0">
                <a:solidFill>
                  <a:srgbClr val="ED8500"/>
                </a:solidFill>
                <a:latin typeface="+mn-ea"/>
              </a:rPr>
              <a:t> </a:t>
            </a:r>
            <a:r>
              <a:rPr lang="ko-KR" altLang="en-US" sz="1600" b="1" spc="-100" dirty="0" smtClean="0">
                <a:latin typeface="+mn-ea"/>
              </a:rPr>
              <a:t>소화기 사용 요령</a:t>
            </a:r>
            <a:endParaRPr lang="en-US" altLang="ko-KR" sz="1600" b="1" spc="-100" dirty="0" smtClean="0">
              <a:latin typeface="+mn-ea"/>
            </a:endParaRP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소화약제가 방출되는 시간은 </a:t>
            </a:r>
            <a:r>
              <a:rPr lang="en-US" altLang="ko-KR" sz="1300" b="1" spc="-100" dirty="0" smtClean="0">
                <a:latin typeface="+mn-ea"/>
              </a:rPr>
              <a:t>20</a:t>
            </a:r>
            <a:r>
              <a:rPr lang="ko-KR" altLang="en-US" sz="1300" b="1" spc="-100" dirty="0" smtClean="0">
                <a:latin typeface="+mn-ea"/>
              </a:rPr>
              <a:t>초 정도이다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분말은 밀가루 같은 먼지가 많이 날려 눈</a:t>
            </a:r>
            <a:r>
              <a:rPr lang="en-US" altLang="ko-KR" sz="1300" b="1" spc="-100" dirty="0" smtClean="0">
                <a:latin typeface="+mn-ea"/>
              </a:rPr>
              <a:t>, </a:t>
            </a:r>
            <a:r>
              <a:rPr lang="ko-KR" altLang="en-US" sz="1300" b="1" spc="-100" dirty="0" smtClean="0">
                <a:latin typeface="+mn-ea"/>
              </a:rPr>
              <a:t>코에 들어가면 맵다</a:t>
            </a:r>
            <a:r>
              <a:rPr lang="en-US" altLang="ko-KR" sz="1300" b="1" spc="-100" dirty="0" smtClean="0">
                <a:latin typeface="+mn-ea"/>
              </a:rPr>
              <a:t>.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손잡이를 힘껏 움켜쥐고 빗자루로 쓸듯이 뿌린다</a:t>
            </a:r>
            <a:r>
              <a:rPr lang="en-US" altLang="ko-KR" sz="1300" b="1" spc="-100" dirty="0" smtClean="0">
                <a:latin typeface="+mn-ea"/>
              </a:rPr>
              <a:t>. </a:t>
            </a:r>
          </a:p>
          <a:p>
            <a:pPr marL="216000" indent="-144000" algn="just">
              <a:lnSpc>
                <a:spcPct val="130000"/>
              </a:lnSpc>
              <a:spcAft>
                <a:spcPts val="300"/>
              </a:spcAft>
              <a:buFont typeface="Arial" pitchFamily="34" charset="0"/>
              <a:buChar char="•"/>
            </a:pPr>
            <a:r>
              <a:rPr lang="ko-KR" altLang="en-US" sz="1300" b="1" spc="-100" dirty="0" smtClean="0">
                <a:latin typeface="+mn-ea"/>
              </a:rPr>
              <a:t>바람을 등지고 서서 호스가 불 쪽을 향하도록 한다</a:t>
            </a:r>
            <a:r>
              <a:rPr lang="en-US" altLang="ko-KR" sz="1300" b="1" spc="-100" dirty="0" smtClean="0">
                <a:latin typeface="+mn-ea"/>
              </a:rPr>
              <a:t>.</a:t>
            </a:r>
            <a:endParaRPr lang="en-US" altLang="ko-KR" sz="1300" b="1" spc="-150" dirty="0"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6" name="TextBox 15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82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7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21"/>
          <p:cNvSpPr txBox="1">
            <a:spLocks/>
          </p:cNvSpPr>
          <p:nvPr/>
        </p:nvSpPr>
        <p:spPr>
          <a:xfrm>
            <a:off x="897940" y="1521562"/>
            <a:ext cx="1662380" cy="147002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98163"/>
                </a:solidFill>
                <a:effectLst/>
                <a:uLnTx/>
                <a:uFillTx/>
                <a:latin typeface="+mj-ea"/>
                <a:ea typeface="+mj-ea"/>
                <a:cs typeface="+mj-cs"/>
              </a:rPr>
              <a:t>부록</a:t>
            </a:r>
          </a:p>
        </p:txBody>
      </p:sp>
      <p:sp>
        <p:nvSpPr>
          <p:cNvPr id="3" name="부제목 22"/>
          <p:cNvSpPr txBox="1">
            <a:spLocks/>
          </p:cNvSpPr>
          <p:nvPr/>
        </p:nvSpPr>
        <p:spPr>
          <a:xfrm>
            <a:off x="2816352" y="2785453"/>
            <a:ext cx="5244998" cy="284957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업종별 </a:t>
            </a: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3</a:t>
            </a:r>
            <a:r>
              <a:rPr kumimoji="0" lang="ko-KR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대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4000" b="1" dirty="0" smtClean="0">
                <a:solidFill>
                  <a:schemeClr val="bg1"/>
                </a:solidFill>
                <a:latin typeface="+mj-ea"/>
                <a:ea typeface="+mj-ea"/>
              </a:rPr>
              <a:t>재해유형 작업 전</a:t>
            </a:r>
            <a:endParaRPr lang="en-US" altLang="ko-KR" sz="4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ko-KR" alt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</a:rPr>
              <a:t>안전점검표</a:t>
            </a:r>
            <a:endParaRPr kumimoji="0" lang="en-US" altLang="ko-KR" sz="4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225112"/>
            <a:ext cx="8602075" cy="697208"/>
            <a:chOff x="198924" y="225112"/>
            <a:chExt cx="8602075" cy="697208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600" b="1" spc="-100" dirty="0" smtClean="0">
                  <a:solidFill>
                    <a:schemeClr val="bg1"/>
                  </a:solidFill>
                  <a:latin typeface="+mn-ea"/>
                </a:rPr>
                <a:t>부록</a:t>
              </a:r>
              <a:endParaRPr lang="en-US" altLang="ko-KR" sz="3600" b="1" spc="-100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업종별 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3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대 재해유형 작업 전 </a:t>
              </a:r>
              <a:r>
                <a:rPr lang="ko-KR" altLang="en-US" sz="3000" b="1" spc="-100" dirty="0" err="1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안전점검표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</p:grp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373" y="1379843"/>
            <a:ext cx="3289064" cy="486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92936" y="1379843"/>
            <a:ext cx="3290324" cy="486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85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98924" y="225112"/>
            <a:ext cx="8602075" cy="697208"/>
            <a:chOff x="198924" y="225112"/>
            <a:chExt cx="8602075" cy="697208"/>
          </a:xfrm>
        </p:grpSpPr>
        <p:sp>
          <p:nvSpPr>
            <p:cNvPr id="3" name="Rectangle 3"/>
            <p:cNvSpPr/>
            <p:nvPr/>
          </p:nvSpPr>
          <p:spPr>
            <a:xfrm>
              <a:off x="198924" y="225112"/>
              <a:ext cx="119722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3600" b="1" spc="-100" dirty="0" smtClean="0">
                  <a:solidFill>
                    <a:schemeClr val="bg1"/>
                  </a:solidFill>
                  <a:latin typeface="+mn-ea"/>
                </a:rPr>
                <a:t>부록</a:t>
              </a:r>
              <a:endParaRPr lang="en-US" altLang="ko-KR" sz="3600" b="1" spc="-100" dirty="0" smtClean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795" y="368322"/>
              <a:ext cx="6972204" cy="55399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tabLst>
                  <a:tab pos="1163638" algn="l"/>
                </a:tabLst>
              </a:pP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업종별 </a:t>
              </a:r>
              <a:r>
                <a:rPr lang="en-US" altLang="ko-KR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3</a:t>
              </a:r>
              <a:r>
                <a:rPr lang="ko-KR" altLang="en-US" sz="3000" b="1" spc="-10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대 재해유형 작업 전 </a:t>
              </a:r>
              <a:r>
                <a:rPr lang="ko-KR" altLang="en-US" sz="3000" b="1" spc="-100" dirty="0" err="1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srgbClr val="000000">
                        <a:alpha val="10000"/>
                      </a:srgbClr>
                    </a:outerShdw>
                  </a:effectLst>
                  <a:latin typeface="+mn-ea"/>
                </a:rPr>
                <a:t>안전점검표</a:t>
              </a:r>
              <a:endParaRPr lang="en-US" sz="3000" b="1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srgbClr val="000000">
                      <a:alpha val="10000"/>
                    </a:srgbClr>
                  </a:outerShdw>
                </a:effectLst>
                <a:latin typeface="+mn-ea"/>
              </a:endParaRPr>
            </a:p>
          </p:txBody>
        </p:sp>
      </p:grp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0852" y="1379842"/>
            <a:ext cx="3355716" cy="486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4646" y="1379843"/>
            <a:ext cx="3290324" cy="48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그룹 12"/>
          <p:cNvGrpSpPr/>
          <p:nvPr/>
        </p:nvGrpSpPr>
        <p:grpSpPr>
          <a:xfrm>
            <a:off x="272152" y="6235911"/>
            <a:ext cx="8367913" cy="362427"/>
            <a:chOff x="272152" y="6235911"/>
            <a:chExt cx="8367913" cy="362427"/>
          </a:xfrm>
        </p:grpSpPr>
        <p:sp>
          <p:nvSpPr>
            <p:cNvPr id="14" name="TextBox 13"/>
            <p:cNvSpPr txBox="1"/>
            <p:nvPr/>
          </p:nvSpPr>
          <p:spPr>
            <a:xfrm>
              <a:off x="272152" y="6305950"/>
              <a:ext cx="7302726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288000"/>
              <a:r>
                <a:rPr lang="en-US" altLang="ko-KR" sz="13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86</a:t>
              </a:r>
              <a:r>
                <a:rPr lang="en-US" altLang="ko-KR" sz="1000" dirty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	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 소화기 종류와 사용방법  </a:t>
              </a:r>
              <a:r>
                <a:rPr lang="en-US" altLang="ko-KR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|  </a:t>
              </a:r>
              <a:r>
                <a:rPr lang="ko-KR" altLang="en-US" sz="1000" dirty="0" smtClean="0">
                  <a:solidFill>
                    <a:prstClr val="black">
                      <a:lumMod val="50000"/>
                      <a:lumOff val="50000"/>
                    </a:prstClr>
                  </a:solidFill>
                </a:rPr>
                <a:t>공통</a:t>
              </a:r>
              <a:endParaRPr lang="ko-KR" altLang="en-US" sz="10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pic>
          <p:nvPicPr>
            <p:cNvPr id="15" name="Picture 2" descr="D:\맥 공유\16-11-3\공단로고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562343" y="6235911"/>
              <a:ext cx="1077722" cy="356953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부제목 22"/>
          <p:cNvSpPr txBox="1">
            <a:spLocks/>
          </p:cNvSpPr>
          <p:nvPr/>
        </p:nvSpPr>
        <p:spPr>
          <a:xfrm>
            <a:off x="0" y="2661913"/>
            <a:ext cx="9144000" cy="158172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ko-KR" altLang="en-US" sz="7200" b="1" dirty="0" smtClean="0">
                <a:solidFill>
                  <a:schemeClr val="bg1"/>
                </a:solidFill>
                <a:latin typeface="+mj-ea"/>
                <a:ea typeface="+mj-ea"/>
              </a:rPr>
              <a:t>감사합니다</a:t>
            </a:r>
            <a:endParaRPr kumimoji="0" lang="en-US" altLang="ko-KR" sz="7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4463" y="6122823"/>
            <a:ext cx="7806812" cy="201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16000" indent="-144000" algn="just">
              <a:lnSpc>
                <a:spcPts val="1800"/>
              </a:lnSpc>
              <a:spcAft>
                <a:spcPts val="300"/>
              </a:spcAft>
            </a:pPr>
            <a:r>
              <a:rPr lang="ko-KR" altLang="en-US" sz="1000" b="1" dirty="0" smtClean="0">
                <a:solidFill>
                  <a:schemeClr val="bg1"/>
                </a:solidFill>
                <a:latin typeface="+mn-ea"/>
              </a:rPr>
              <a:t>울산광역시 중구 종가로 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400(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+mn-ea"/>
              </a:rPr>
              <a:t>북정동</a:t>
            </a:r>
            <a:r>
              <a:rPr lang="en-US" altLang="ko-KR" sz="1000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89150" y="5462875"/>
            <a:ext cx="498886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Wingdings" pitchFamily="2" charset="2"/>
              <a:buChar char="§"/>
            </a:pPr>
            <a:r>
              <a:rPr lang="ko-KR" altLang="en-US" sz="1000" b="1" dirty="0" smtClean="0">
                <a:solidFill>
                  <a:schemeClr val="bg1"/>
                </a:solidFill>
              </a:rPr>
              <a:t>해당 자료는 공단의 동의 없이 무단으로 수정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편집하거나 이를 활용하여</a:t>
            </a:r>
            <a:endParaRPr lang="en-US" altLang="ko-KR" sz="1000" b="1" dirty="0" smtClean="0">
              <a:solidFill>
                <a:schemeClr val="bg1"/>
              </a:solidFill>
            </a:endParaRPr>
          </a:p>
          <a:p>
            <a:r>
              <a:rPr lang="ko-KR" altLang="en-US" sz="1000" b="1" dirty="0" smtClean="0">
                <a:solidFill>
                  <a:schemeClr val="bg1"/>
                </a:solidFill>
              </a:rPr>
              <a:t> </a:t>
            </a:r>
            <a:r>
              <a:rPr lang="en-US" altLang="ko-KR" sz="1000" b="1" dirty="0">
                <a:solidFill>
                  <a:schemeClr val="bg1"/>
                </a:solidFill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  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다른 저작물을 제작하는 것은 저작권법에 위반되는 것이므로 이를 금합니다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.</a:t>
            </a:r>
          </a:p>
          <a:p>
            <a:endParaRPr lang="en-US" altLang="ko-KR" sz="1000" b="1" dirty="0">
              <a:solidFill>
                <a:schemeClr val="bg1"/>
              </a:solidFill>
            </a:endParaRPr>
          </a:p>
          <a:p>
            <a:pPr marL="171450" indent="-171450">
              <a:buFont typeface="Wingdings" pitchFamily="2" charset="2"/>
              <a:buChar char="§"/>
            </a:pPr>
            <a:r>
              <a:rPr lang="en-US" altLang="ko-KR" sz="1000" b="1" dirty="0" smtClean="0">
                <a:solidFill>
                  <a:schemeClr val="bg1"/>
                </a:solidFill>
              </a:rPr>
              <a:t> 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해당 자료의 내용은 안전관리 업무의 절대적인 기준이 아닌 참고자료로 </a:t>
            </a:r>
            <a:endParaRPr lang="en-US" altLang="ko-KR" sz="1000" b="1" dirty="0">
              <a:solidFill>
                <a:schemeClr val="bg1"/>
              </a:solidFill>
            </a:endParaRPr>
          </a:p>
          <a:p>
            <a:r>
              <a:rPr lang="en-US" altLang="ko-KR" sz="1000" b="1" dirty="0" smtClean="0">
                <a:solidFill>
                  <a:schemeClr val="bg1"/>
                </a:solidFill>
              </a:rPr>
              <a:t>     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작성하였습니다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. 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업무상 이의제기 등 소명자료로서 효력이 없음을 알려드립니다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.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3E9CB9"/>
      </a:hlink>
      <a:folHlink>
        <a:srgbClr val="F7964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7666</TotalTime>
  <Words>8622</Words>
  <Application>Microsoft Office PowerPoint</Application>
  <PresentationFormat>화면 슬라이드 쇼(4:3)</PresentationFormat>
  <Paragraphs>1225</Paragraphs>
  <Slides>86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5</vt:i4>
      </vt:variant>
      <vt:variant>
        <vt:lpstr>슬라이드 제목</vt:lpstr>
      </vt:variant>
      <vt:variant>
        <vt:i4>86</vt:i4>
      </vt:variant>
    </vt:vector>
  </HeadingPairs>
  <TitlesOfParts>
    <vt:vector size="99" baseType="lpstr">
      <vt:lpstr>굴림</vt:lpstr>
      <vt:lpstr>Arial</vt:lpstr>
      <vt:lpstr>맑은 고딕</vt:lpstr>
      <vt:lpstr>Mangal</vt:lpstr>
      <vt:lpstr>HY견고딕</vt:lpstr>
      <vt:lpstr>Wingdings</vt:lpstr>
      <vt:lpstr>Calibri</vt:lpstr>
      <vt:lpstr>Adobe 고딕 Std B</vt:lpstr>
      <vt:lpstr>Office Theme</vt:lpstr>
      <vt:lpstr>디자인 사용자 지정</vt:lpstr>
      <vt:lpstr>1_디자인 사용자 지정</vt:lpstr>
      <vt:lpstr>2_디자인 사용자 지정</vt:lpstr>
      <vt:lpstr>3_디자인 사용자 지정</vt:lpstr>
      <vt:lpstr>PowerPoint 프레젠테이션</vt:lpstr>
      <vt:lpstr>PowerPoint 프레젠테이션</vt:lpstr>
      <vt:lpstr>01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WB</dc:creator>
  <cp:lastModifiedBy>user</cp:lastModifiedBy>
  <cp:revision>522</cp:revision>
  <cp:lastPrinted>2015-11-10T13:06:28Z</cp:lastPrinted>
  <dcterms:created xsi:type="dcterms:W3CDTF">2015-10-13T06:39:58Z</dcterms:created>
  <dcterms:modified xsi:type="dcterms:W3CDTF">2016-12-05T09:11:00Z</dcterms:modified>
</cp:coreProperties>
</file>