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8"/>
  </p:notesMasterIdLst>
  <p:sldIdLst>
    <p:sldId id="256" r:id="rId5"/>
    <p:sldId id="260" r:id="rId6"/>
    <p:sldId id="261" r:id="rId7"/>
    <p:sldId id="257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58" r:id="rId28"/>
    <p:sldId id="26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</p:sldIdLst>
  <p:sldSz cx="9144000" cy="6858000" type="screen4x3"/>
  <p:notesSz cx="6858000" cy="9144000"/>
  <p:embeddedFontLst>
    <p:embeddedFont>
      <p:font typeface="Calibri" pitchFamily="34" charset="0"/>
      <p:regular r:id="rId39"/>
      <p:bold r:id="rId40"/>
      <p:italic r:id="rId41"/>
      <p:boldItalic r:id="rId42"/>
    </p:embeddedFont>
    <p:embeddedFont>
      <p:font typeface="맑은 고딕" pitchFamily="50" charset="-127"/>
      <p:regular r:id="rId43"/>
      <p:bold r:id="rId44"/>
    </p:embeddedFont>
    <p:embeddedFont>
      <p:font typeface="HY견고딕" pitchFamily="18" charset="-127"/>
      <p:regular r:id="rId4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0A514"/>
    <a:srgbClr val="1185D1"/>
    <a:srgbClr val="F1AA6E"/>
    <a:srgbClr val="E45602"/>
    <a:srgbClr val="139130"/>
    <a:srgbClr val="F7EBCE"/>
    <a:srgbClr val="FBE5B6"/>
    <a:srgbClr val="FAD286"/>
    <a:srgbClr val="F6CCA5"/>
    <a:srgbClr val="BEBD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00" autoAdjust="0"/>
    <p:restoredTop sz="99512" autoAdjust="0"/>
  </p:normalViewPr>
  <p:slideViewPr>
    <p:cSldViewPr snapToGrid="0" snapToObjects="1">
      <p:cViewPr>
        <p:scale>
          <a:sx n="90" d="100"/>
          <a:sy n="90" d="100"/>
        </p:scale>
        <p:origin x="-1752" y="-5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13" d="100"/>
          <a:sy n="113" d="100"/>
        </p:scale>
        <p:origin x="-3404" y="-6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19AF1-1B8C-49B9-93E0-64C2615CFBBE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9376EB-A26B-42AA-BBD1-C17FA86174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0094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2725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6677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6215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522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754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7109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40224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93509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64302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0461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9469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6D7D3-A464-DB4F-84A1-5239E48D8AE1}" type="datetimeFigureOut">
              <a:rPr lang="en-US" smtClean="0"/>
              <a:pPr/>
              <a:t>11/16/2016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D:\맥 공유\16-11-16\건설업표지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1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8809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31130-3542-411B-A2A7-7F26CD4D0AE2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1F8E5-E411-4A4A-BAE2-197C539CDB8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2050" name="Picture 2" descr="D:\맥 공유\16-11-8\건설\건설업목차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1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815CA-CC22-45FD-B589-11B59345DB08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AAD44-F799-4B55-85FC-7E87F011469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074" name="Picture 2" descr="D:\맥 공유\16-11-8\건설\건설업내지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20DF5-A361-424E-9983-A22000B63B21}" type="datetimeFigureOut">
              <a:rPr lang="ko-KR" altLang="en-US" smtClean="0"/>
              <a:pPr/>
              <a:t>2016-11-16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ADD0D-2551-4848-9A24-09B530D19D0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4098" name="Picture 2" descr="D:\맥 공유\16-11-8\건설\건설업간지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1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4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4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/>
        </p:nvGrpSpPr>
        <p:grpSpPr>
          <a:xfrm>
            <a:off x="519047" y="882502"/>
            <a:ext cx="1106619" cy="205184"/>
            <a:chOff x="356421" y="798544"/>
            <a:chExt cx="1106619" cy="205184"/>
          </a:xfrm>
        </p:grpSpPr>
        <p:sp>
          <p:nvSpPr>
            <p:cNvPr id="4" name="TextBox 3"/>
            <p:cNvSpPr txBox="1"/>
            <p:nvPr/>
          </p:nvSpPr>
          <p:spPr>
            <a:xfrm>
              <a:off x="356421" y="798544"/>
              <a:ext cx="1106619" cy="205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baseline="30000" dirty="0" smtClean="0"/>
                <a:t>2016-</a:t>
              </a:r>
              <a:r>
                <a:rPr lang="ko-KR" altLang="en-US" sz="1100" b="1" baseline="30000" dirty="0" smtClean="0"/>
                <a:t>교육미디어</a:t>
              </a:r>
              <a:r>
                <a:rPr lang="en-US" altLang="ko-KR" sz="1100" b="1" baseline="30000" dirty="0" smtClean="0"/>
                <a:t>-825</a:t>
              </a:r>
              <a:endParaRPr lang="en-US" altLang="ko-KR" sz="1100" b="1" baseline="30000" dirty="0"/>
            </a:p>
          </p:txBody>
        </p:sp>
        <p:cxnSp>
          <p:nvCxnSpPr>
            <p:cNvPr id="3" name="Straight Connector 2"/>
            <p:cNvCxnSpPr/>
            <p:nvPr/>
          </p:nvCxnSpPr>
          <p:spPr>
            <a:xfrm>
              <a:off x="423350" y="930953"/>
              <a:ext cx="888615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3535170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997417" y="1657012"/>
            <a:ext cx="3737008" cy="96180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1500"/>
              </a:spcAft>
            </a:pPr>
            <a:r>
              <a:rPr lang="ko-KR" altLang="en-US" sz="2200" spc="-150" dirty="0">
                <a:solidFill>
                  <a:srgbClr val="F0A514"/>
                </a:solidFill>
                <a:latin typeface="HY견고딕" pitchFamily="18" charset="-127"/>
                <a:ea typeface="HY견고딕" pitchFamily="18" charset="-127"/>
              </a:rPr>
              <a:t>사망재해 다발 작업공종</a:t>
            </a:r>
          </a:p>
          <a:p>
            <a:pPr>
              <a:spcAft>
                <a:spcPts val="1500"/>
              </a:spcAft>
            </a:pPr>
            <a:r>
              <a:rPr lang="ko-KR" altLang="en-US" sz="2200" spc="-150" dirty="0">
                <a:solidFill>
                  <a:srgbClr val="E45602"/>
                </a:solidFill>
                <a:latin typeface="HY견고딕" pitchFamily="18" charset="-127"/>
                <a:ea typeface="HY견고딕" pitchFamily="18" charset="-127"/>
              </a:rPr>
              <a:t>사망재해 다발 사례와 대책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9922" y="1697919"/>
            <a:ext cx="381000" cy="381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9922" y="2221168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9347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9931" y="1026712"/>
            <a:ext cx="63415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800" b="1" dirty="0">
                <a:solidFill>
                  <a:schemeClr val="bg1"/>
                </a:solidFill>
                <a:latin typeface="+mn-ea"/>
              </a:rPr>
              <a:t>사망재해 </a:t>
            </a:r>
            <a:endParaRPr lang="en-US" altLang="ko-KR" sz="5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5800" b="1" dirty="0" smtClean="0">
                <a:solidFill>
                  <a:schemeClr val="bg1"/>
                </a:solidFill>
                <a:latin typeface="+mn-ea"/>
              </a:rPr>
              <a:t>다발 </a:t>
            </a:r>
            <a:r>
              <a:rPr lang="ko-KR" altLang="en-US" sz="5800" b="1" dirty="0">
                <a:solidFill>
                  <a:schemeClr val="bg1"/>
                </a:solidFill>
                <a:latin typeface="+mn-ea"/>
              </a:rPr>
              <a:t>작업공종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79931" y="3306726"/>
            <a:ext cx="6341510" cy="1903228"/>
          </a:xfrm>
          <a:prstGeom prst="rect">
            <a:avLst/>
          </a:prstGeom>
          <a:noFill/>
        </p:spPr>
        <p:txBody>
          <a:bodyPr wrap="square" numCol="2" spcCol="360000" rtlCol="0">
            <a:noAutofit/>
          </a:bodyPr>
          <a:lstStyle/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철근콘크리트 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건설기계 관련 작업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비계 등 가설구조물공사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철골조립공사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조적</a:t>
            </a:r>
            <a:r>
              <a:rPr lang="en-US" altLang="ko-KR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미장</a:t>
            </a:r>
            <a:r>
              <a:rPr lang="en-US" altLang="ko-KR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방수공사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화물운반 작업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토공사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지붕공사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외부 도장공사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상</a:t>
            </a:r>
            <a:r>
              <a:rPr lang="en-US" altLang="ko-KR" sz="20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하수도 공사</a:t>
            </a:r>
            <a:endParaRPr lang="en-US" altLang="ko-KR" sz="2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501" y="1166742"/>
            <a:ext cx="840549" cy="8405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11" name="그룹 10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1277006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66" descr="나침반-교재-내지-건설업-최종_페이지_68_이미지_0003.jpg"/>
          <p:cNvPicPr preferRelativeResize="0"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164"/>
          <a:stretch/>
        </p:blipFill>
        <p:spPr>
          <a:xfrm>
            <a:off x="540001" y="1799999"/>
            <a:ext cx="5400000" cy="4140000"/>
          </a:xfrm>
          <a:prstGeom prst="roundRect">
            <a:avLst>
              <a:gd name="adj" fmla="val 330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39826" y="592932"/>
            <a:ext cx="6200932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철근콘크리트 공사의 사망재해는 전체 사망재해의 </a:t>
            </a:r>
            <a:r>
              <a:rPr lang="en-US" altLang="ko-KR" sz="1000" spc="-50" dirty="0">
                <a:solidFill>
                  <a:srgbClr val="FFFF00"/>
                </a:solidFill>
                <a:latin typeface="+mn-ea"/>
              </a:rPr>
              <a:t>17%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철근콘크리트공사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1461" y="1315811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거푸집 및 동바리 설치작업</a:t>
            </a:r>
          </a:p>
        </p:txBody>
      </p:sp>
      <p:sp>
        <p:nvSpPr>
          <p:cNvPr id="18" name="Rounded Rectangle 17"/>
          <p:cNvSpPr>
            <a:spLocks/>
          </p:cNvSpPr>
          <p:nvPr/>
        </p:nvSpPr>
        <p:spPr>
          <a:xfrm>
            <a:off x="712381" y="1901767"/>
            <a:ext cx="2249829" cy="48218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수직으로 배근된 철근에 찔릴 위험</a:t>
            </a:r>
            <a:endParaRPr lang="en-US" altLang="ko-KR" sz="1100" spc="-80" dirty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철근 돌출부에 보호캡 설치</a:t>
            </a:r>
            <a:endParaRPr lang="en-US" altLang="ko-KR" sz="1100" b="1" spc="-8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>
            <a:stCxn id="18" idx="3"/>
          </p:cNvCxnSpPr>
          <p:nvPr/>
        </p:nvCxnSpPr>
        <p:spPr>
          <a:xfrm>
            <a:off x="2962210" y="2142861"/>
            <a:ext cx="278320" cy="187334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36"/>
          <p:cNvSpPr>
            <a:spLocks/>
          </p:cNvSpPr>
          <p:nvPr/>
        </p:nvSpPr>
        <p:spPr>
          <a:xfrm>
            <a:off x="4687015" y="3138823"/>
            <a:ext cx="1154440" cy="133544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슬래브 위에 있는 자재</a:t>
            </a:r>
            <a:r>
              <a:rPr lang="en-US" altLang="ko-KR" sz="1100" spc="-80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공</a:t>
            </a:r>
            <a:r>
              <a:rPr lang="en-US" altLang="ko-KR" sz="1100" spc="-8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도구가 </a:t>
            </a:r>
            <a:r>
              <a:rPr lang="en-US" altLang="ko-KR" sz="1100" spc="-8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8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80" dirty="0" smtClean="0">
                <a:solidFill>
                  <a:prstClr val="black"/>
                </a:solidFill>
                <a:latin typeface="맑은 고딕"/>
              </a:rPr>
              <a:t>떨어질 </a:t>
            </a: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위험</a:t>
            </a: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이동통로 위에 </a:t>
            </a:r>
            <a:r>
              <a:rPr lang="en-US" altLang="ko-KR" sz="1100" b="1" spc="-8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8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80" dirty="0" smtClean="0">
                <a:solidFill>
                  <a:srgbClr val="1185D1"/>
                </a:solidFill>
                <a:latin typeface="맑은 고딕"/>
              </a:rPr>
              <a:t>자재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공구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도구 </a:t>
            </a:r>
            <a:r>
              <a:rPr lang="en-US" altLang="ko-KR" sz="1100" b="1" spc="-8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8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80" dirty="0" smtClean="0">
                <a:solidFill>
                  <a:srgbClr val="1185D1"/>
                </a:solidFill>
                <a:latin typeface="맑은 고딕"/>
              </a:rPr>
              <a:t>적재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금지</a:t>
            </a:r>
          </a:p>
        </p:txBody>
      </p:sp>
      <p:cxnSp>
        <p:nvCxnSpPr>
          <p:cNvPr id="38" name="Straight Arrow Connector 37"/>
          <p:cNvCxnSpPr>
            <a:stCxn id="37" idx="0"/>
          </p:cNvCxnSpPr>
          <p:nvPr/>
        </p:nvCxnSpPr>
        <p:spPr>
          <a:xfrm flipH="1" flipV="1">
            <a:off x="4583689" y="2494234"/>
            <a:ext cx="680546" cy="644589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/>
          <p:cNvSpPr>
            <a:spLocks/>
          </p:cNvSpPr>
          <p:nvPr/>
        </p:nvSpPr>
        <p:spPr>
          <a:xfrm>
            <a:off x="620786" y="5178152"/>
            <a:ext cx="2289230" cy="66334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슬래브 상부 이동중 떨어짐 위험</a:t>
            </a: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안전대 걸이시설 설치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안전대 걸고 </a:t>
            </a:r>
            <a:r>
              <a:rPr lang="ko-KR" altLang="en-US" sz="1100" b="1" spc="-80" dirty="0" smtClean="0">
                <a:solidFill>
                  <a:srgbClr val="1185D1"/>
                </a:solidFill>
                <a:latin typeface="맑은 고딕"/>
              </a:rPr>
              <a:t>이동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및 작업</a:t>
            </a:r>
          </a:p>
        </p:txBody>
      </p:sp>
      <p:cxnSp>
        <p:nvCxnSpPr>
          <p:cNvPr id="45" name="Straight Arrow Connector 44"/>
          <p:cNvCxnSpPr>
            <a:stCxn id="44" idx="0"/>
          </p:cNvCxnSpPr>
          <p:nvPr/>
        </p:nvCxnSpPr>
        <p:spPr>
          <a:xfrm flipV="1">
            <a:off x="1765401" y="3722434"/>
            <a:ext cx="138209" cy="145571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>
            <a:spLocks/>
          </p:cNvSpPr>
          <p:nvPr/>
        </p:nvSpPr>
        <p:spPr>
          <a:xfrm>
            <a:off x="3688492" y="4833161"/>
            <a:ext cx="2152963" cy="100167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80" dirty="0">
                <a:solidFill>
                  <a:prstClr val="black"/>
                </a:solidFill>
                <a:latin typeface="맑은 고딕"/>
              </a:rPr>
              <a:t>거푸집동바리가 무너질 위험 </a:t>
            </a: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동바리 인증품 사용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동바리 </a:t>
            </a:r>
            <a:r>
              <a:rPr lang="en-US" altLang="ko-KR" sz="1100" b="1" spc="-8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8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80" dirty="0" smtClean="0">
                <a:solidFill>
                  <a:srgbClr val="1185D1"/>
                </a:solidFill>
                <a:latin typeface="맑은 고딕"/>
              </a:rPr>
              <a:t>연결핀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사용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동바리 상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하 </a:t>
            </a:r>
            <a:r>
              <a:rPr lang="ko-KR" altLang="en-US" sz="1100" b="1" spc="-80" dirty="0" smtClean="0">
                <a:solidFill>
                  <a:srgbClr val="1185D1"/>
                </a:solidFill>
                <a:latin typeface="맑은 고딕"/>
              </a:rPr>
              <a:t>못질 고정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수직설치</a:t>
            </a:r>
            <a:r>
              <a:rPr lang="en-US" altLang="ko-KR" sz="1100" b="1" spc="-8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동바리간 </a:t>
            </a:r>
            <a:r>
              <a:rPr lang="ko-KR" altLang="en-US" sz="1100" b="1" spc="-80" dirty="0" smtClean="0">
                <a:solidFill>
                  <a:srgbClr val="1185D1"/>
                </a:solidFill>
                <a:latin typeface="맑은 고딕"/>
              </a:rPr>
              <a:t>연결 </a:t>
            </a:r>
            <a:r>
              <a:rPr lang="ko-KR" altLang="en-US" sz="1100" b="1" spc="-80" dirty="0">
                <a:solidFill>
                  <a:srgbClr val="1185D1"/>
                </a:solidFill>
                <a:latin typeface="맑은 고딕"/>
              </a:rPr>
              <a:t>시 전용클램프 사용</a:t>
            </a:r>
          </a:p>
        </p:txBody>
      </p:sp>
      <p:cxnSp>
        <p:nvCxnSpPr>
          <p:cNvPr id="55" name="Straight Arrow Connector 54"/>
          <p:cNvCxnSpPr>
            <a:stCxn id="54" idx="0"/>
          </p:cNvCxnSpPr>
          <p:nvPr/>
        </p:nvCxnSpPr>
        <p:spPr>
          <a:xfrm flipH="1" flipV="1">
            <a:off x="4093446" y="4257559"/>
            <a:ext cx="671528" cy="57560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6350317" y="3722433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예방 대책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149300" y="1981776"/>
            <a:ext cx="2454009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>
              <a:lnSpc>
                <a:spcPts val="1800"/>
              </a:lnSpc>
              <a:spcAft>
                <a:spcPts val="300"/>
              </a:spcAft>
              <a:buFont typeface="Arial"/>
              <a:buChar char="•"/>
            </a:pPr>
            <a:r>
              <a:rPr lang="ko-KR" altLang="en-US" sz="1300" spc="-80" dirty="0">
                <a:latin typeface="+mn-ea"/>
              </a:rPr>
              <a:t>철근콘크리트 작업 중 떨어짐에 의한 사망재해는 </a:t>
            </a:r>
            <a:r>
              <a:rPr lang="en-US" altLang="ko-KR" sz="1300" b="1" spc="-8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ko-KR" altLang="en-US" sz="1300" b="1" spc="-80" dirty="0">
                <a:solidFill>
                  <a:srgbClr val="1185D1"/>
                </a:solidFill>
                <a:latin typeface="+mn-ea"/>
              </a:rPr>
              <a:t>슬래브 및 보 거푸집 설치 작업 </a:t>
            </a:r>
            <a:r>
              <a:rPr lang="ko-KR" altLang="en-US" sz="1300" b="1" spc="-80" dirty="0" smtClean="0">
                <a:solidFill>
                  <a:srgbClr val="1185D1"/>
                </a:solidFill>
                <a:latin typeface="+mn-ea"/>
              </a:rPr>
              <a:t>또는 상부 </a:t>
            </a:r>
            <a:r>
              <a:rPr lang="ko-KR" altLang="en-US" sz="1300" b="1" spc="-80" dirty="0">
                <a:solidFill>
                  <a:srgbClr val="1185D1"/>
                </a:solidFill>
                <a:latin typeface="+mn-ea"/>
              </a:rPr>
              <a:t>이동 중 안전대 미착용</a:t>
            </a:r>
            <a:r>
              <a:rPr lang="en-US" altLang="ko-KR" sz="1300" b="1" spc="-80" dirty="0" smtClean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sz="1300" b="1" spc="-80" dirty="0" smtClean="0">
                <a:solidFill>
                  <a:srgbClr val="1185D1"/>
                </a:solidFill>
                <a:latin typeface="+mn-ea"/>
              </a:rPr>
              <a:t>안전난간 </a:t>
            </a:r>
            <a:r>
              <a:rPr lang="ko-KR" altLang="en-US" sz="1300" b="1" spc="-80" dirty="0">
                <a:solidFill>
                  <a:srgbClr val="1185D1"/>
                </a:solidFill>
                <a:latin typeface="+mn-ea"/>
              </a:rPr>
              <a:t>등</a:t>
            </a:r>
            <a:r>
              <a:rPr lang="en-US" altLang="ko-KR" sz="1300" b="1" spc="-80" dirty="0">
                <a:solidFill>
                  <a:srgbClr val="1185D1"/>
                </a:solidFill>
                <a:latin typeface="+mn-ea"/>
              </a:rPr>
              <a:t>, ❷ </a:t>
            </a:r>
            <a:r>
              <a:rPr lang="ko-KR" altLang="en-US" sz="1300" b="1" spc="-80" dirty="0">
                <a:solidFill>
                  <a:srgbClr val="1185D1"/>
                </a:solidFill>
                <a:latin typeface="+mn-ea"/>
              </a:rPr>
              <a:t>안전시설 미설치</a:t>
            </a:r>
            <a:r>
              <a:rPr lang="ko-KR" altLang="en-US" sz="1300" spc="-80" dirty="0">
                <a:latin typeface="+mn-ea"/>
              </a:rPr>
              <a:t>로 인해서 주로 </a:t>
            </a:r>
            <a:r>
              <a:rPr lang="ko-KR" altLang="en-US" sz="1300" spc="-80" dirty="0" smtClean="0">
                <a:latin typeface="+mn-ea"/>
              </a:rPr>
              <a:t>생합니다</a:t>
            </a:r>
            <a:r>
              <a:rPr lang="en-US" altLang="ko-KR" sz="1300" spc="-80" dirty="0">
                <a:latin typeface="+mn-ea"/>
              </a:rPr>
              <a:t>.</a:t>
            </a:r>
            <a:endParaRPr lang="ko-KR" altLang="en-US" sz="1300" spc="-80" dirty="0">
              <a:latin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49300" y="4045065"/>
            <a:ext cx="2454009" cy="16542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8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en-US" altLang="ko-KR" sz="1300" spc="-50" dirty="0" smtClean="0">
                <a:latin typeface="+mn-ea"/>
              </a:rPr>
              <a:t>	</a:t>
            </a:r>
            <a:r>
              <a:rPr lang="ko-KR" altLang="en-US" sz="1300" spc="-50" dirty="0" smtClean="0">
                <a:latin typeface="+mn-ea"/>
              </a:rPr>
              <a:t>슬래브 </a:t>
            </a:r>
            <a:r>
              <a:rPr lang="ko-KR" altLang="en-US" sz="1300" spc="-50" dirty="0">
                <a:latin typeface="+mn-ea"/>
              </a:rPr>
              <a:t>및 보 거푸집 상부로 이동 중에는 떨어질 위험이 높으므로 안전대 </a:t>
            </a:r>
            <a:r>
              <a:rPr lang="ko-KR" altLang="en-US" sz="1300" spc="-50" dirty="0" smtClean="0">
                <a:latin typeface="+mn-ea"/>
              </a:rPr>
              <a:t>걸이시설을 설치하고 </a:t>
            </a:r>
            <a:r>
              <a:rPr lang="ko-KR" altLang="en-US" sz="1300" spc="-50" dirty="0">
                <a:latin typeface="+mn-ea"/>
              </a:rPr>
              <a:t>안전대를 걸고 이동 및 작업 실시</a:t>
            </a:r>
          </a:p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80" dirty="0">
                <a:solidFill>
                  <a:srgbClr val="1185D1"/>
                </a:solidFill>
                <a:latin typeface="+mn-ea"/>
              </a:rPr>
              <a:t>❷ </a:t>
            </a:r>
            <a:r>
              <a:rPr lang="en-US" altLang="ko-KR" sz="1300" spc="-50" dirty="0" smtClean="0">
                <a:latin typeface="+mn-ea"/>
              </a:rPr>
              <a:t>	</a:t>
            </a:r>
            <a:r>
              <a:rPr lang="ko-KR" altLang="en-US" sz="1300" spc="-50" dirty="0" smtClean="0">
                <a:latin typeface="+mn-ea"/>
              </a:rPr>
              <a:t>떨어질 </a:t>
            </a:r>
            <a:r>
              <a:rPr lang="ko-KR" altLang="en-US" sz="1300" spc="-50" dirty="0">
                <a:latin typeface="+mn-ea"/>
              </a:rPr>
              <a:t>위험이 높은 구간에서 작업 중 하부에 안전방망 설치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350317" y="1673400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재해 발생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5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8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0" name="TextBox 2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2377288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000" y="1799999"/>
            <a:ext cx="4957033" cy="4140000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철근콘크리트 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17%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철근콘크리트공사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1461" y="1315811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콘크리트 타설 작업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541722" y="2029681"/>
            <a:ext cx="2860158" cy="48218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50" dirty="0">
                <a:solidFill>
                  <a:prstClr val="black"/>
                </a:solidFill>
                <a:latin typeface="맑은 고딕"/>
              </a:rPr>
              <a:t>진동다짐기 사용 시 감전 </a:t>
            </a:r>
            <a:r>
              <a:rPr lang="ko-KR" altLang="en-US" sz="1100" spc="-50" dirty="0" smtClean="0">
                <a:solidFill>
                  <a:prstClr val="black"/>
                </a:solidFill>
                <a:latin typeface="맑은 고딕"/>
              </a:rPr>
              <a:t>위험 </a:t>
            </a:r>
            <a:endParaRPr lang="en-US" altLang="ko-KR" sz="1100" spc="-5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50" dirty="0" smtClean="0">
                <a:solidFill>
                  <a:srgbClr val="1185D1"/>
                </a:solidFill>
                <a:latin typeface="맑은 고딕"/>
              </a:rPr>
              <a:t>접지형 </a:t>
            </a:r>
            <a:r>
              <a:rPr lang="ko-KR" altLang="en-US" sz="1100" b="1" spc="-50" dirty="0">
                <a:solidFill>
                  <a:srgbClr val="1185D1"/>
                </a:solidFill>
                <a:latin typeface="맑은 고딕"/>
              </a:rPr>
              <a:t>콘센트</a:t>
            </a:r>
            <a:r>
              <a:rPr lang="en-US" altLang="ko-KR" sz="1100" b="1" spc="-5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50" dirty="0">
                <a:solidFill>
                  <a:srgbClr val="1185D1"/>
                </a:solidFill>
                <a:latin typeface="맑은 고딕"/>
              </a:rPr>
              <a:t>플러그 사용</a:t>
            </a:r>
            <a:r>
              <a:rPr lang="en-US" altLang="ko-KR" sz="1100" b="1" spc="-5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50" dirty="0">
                <a:solidFill>
                  <a:srgbClr val="1185D1"/>
                </a:solidFill>
                <a:latin typeface="맑은 고딕"/>
              </a:rPr>
              <a:t>누전차단기 설치</a:t>
            </a:r>
            <a:endParaRPr lang="en-US" altLang="ko-KR" sz="1100" b="1" spc="-5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>
            <a:stCxn id="18" idx="2"/>
          </p:cNvCxnSpPr>
          <p:nvPr/>
        </p:nvCxnSpPr>
        <p:spPr>
          <a:xfrm>
            <a:off x="2971801" y="2511869"/>
            <a:ext cx="292898" cy="109764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/>
          <p:cNvSpPr/>
          <p:nvPr/>
        </p:nvSpPr>
        <p:spPr>
          <a:xfrm>
            <a:off x="611082" y="5266008"/>
            <a:ext cx="2470275" cy="487516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50" dirty="0">
                <a:solidFill>
                  <a:prstClr val="black"/>
                </a:solidFill>
                <a:latin typeface="맑은 고딕"/>
              </a:rPr>
              <a:t>콘크리트가 닿아 피부병 </a:t>
            </a:r>
            <a:r>
              <a:rPr lang="ko-KR" altLang="en-US" sz="1100" spc="-5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5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50" dirty="0" smtClean="0">
                <a:solidFill>
                  <a:srgbClr val="1185D1"/>
                </a:solidFill>
                <a:latin typeface="맑은 고딕"/>
              </a:rPr>
              <a:t>안전모</a:t>
            </a:r>
            <a:r>
              <a:rPr lang="en-US" altLang="ko-KR" sz="1100" b="1" spc="-5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50" dirty="0">
                <a:solidFill>
                  <a:srgbClr val="1185D1"/>
                </a:solidFill>
                <a:latin typeface="맑은 고딕"/>
              </a:rPr>
              <a:t>보호장갑</a:t>
            </a:r>
            <a:r>
              <a:rPr lang="en-US" altLang="ko-KR" sz="1100" b="1" spc="-5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50" dirty="0">
                <a:solidFill>
                  <a:srgbClr val="1185D1"/>
                </a:solidFill>
                <a:latin typeface="맑은 고딕"/>
              </a:rPr>
              <a:t>안전장화 등을 착용</a:t>
            </a:r>
          </a:p>
        </p:txBody>
      </p:sp>
      <p:cxnSp>
        <p:nvCxnSpPr>
          <p:cNvPr id="45" name="Straight Arrow Connector 44"/>
          <p:cNvCxnSpPr>
            <a:stCxn id="44" idx="0"/>
          </p:cNvCxnSpPr>
          <p:nvPr/>
        </p:nvCxnSpPr>
        <p:spPr>
          <a:xfrm flipV="1">
            <a:off x="1846220" y="3582620"/>
            <a:ext cx="547875" cy="168338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/>
          <p:nvPr/>
        </p:nvSpPr>
        <p:spPr>
          <a:xfrm>
            <a:off x="3244970" y="5268672"/>
            <a:ext cx="2154315" cy="48218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08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50" dirty="0">
                <a:solidFill>
                  <a:prstClr val="black"/>
                </a:solidFill>
                <a:latin typeface="맑은 고딕"/>
              </a:rPr>
              <a:t>철근 위로 이동 시 발빠짐 </a:t>
            </a:r>
            <a:r>
              <a:rPr lang="ko-KR" altLang="en-US" sz="1100" spc="-5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5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50" dirty="0" smtClean="0">
                <a:solidFill>
                  <a:srgbClr val="1185D1"/>
                </a:solidFill>
                <a:latin typeface="맑은 고딕"/>
              </a:rPr>
              <a:t>안전통로 </a:t>
            </a:r>
            <a:r>
              <a:rPr lang="ko-KR" altLang="en-US" sz="1100" b="1" spc="-50" dirty="0">
                <a:solidFill>
                  <a:srgbClr val="1185D1"/>
                </a:solidFill>
                <a:latin typeface="맑은 고딕"/>
              </a:rPr>
              <a:t>확보</a:t>
            </a:r>
          </a:p>
        </p:txBody>
      </p:sp>
      <p:cxnSp>
        <p:nvCxnSpPr>
          <p:cNvPr id="55" name="Straight Arrow Connector 54"/>
          <p:cNvCxnSpPr>
            <a:stCxn id="54" idx="0"/>
          </p:cNvCxnSpPr>
          <p:nvPr/>
        </p:nvCxnSpPr>
        <p:spPr>
          <a:xfrm flipH="1" flipV="1">
            <a:off x="4263652" y="4424316"/>
            <a:ext cx="58476" cy="84435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6029995" y="3265614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예방 대책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816010" y="1981776"/>
            <a:ext cx="2787300" cy="11541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>
              <a:lnSpc>
                <a:spcPts val="1800"/>
              </a:lnSpc>
              <a:spcAft>
                <a:spcPts val="300"/>
              </a:spcAft>
              <a:buFont typeface="Arial"/>
              <a:buChar char="•"/>
            </a:pPr>
            <a:r>
              <a:rPr lang="ko-KR" altLang="en-US" sz="1300" spc="-100" dirty="0">
                <a:latin typeface="+mn-ea"/>
              </a:rPr>
              <a:t>철근콘크리트 작업 중 </a:t>
            </a:r>
            <a:r>
              <a:rPr lang="ko-KR" altLang="en-US" sz="1300" spc="-100" dirty="0" smtClean="0">
                <a:latin typeface="+mn-ea"/>
              </a:rPr>
              <a:t>거푸집동바리 </a:t>
            </a:r>
            <a:r>
              <a:rPr lang="ko-KR" altLang="en-US" sz="1300" spc="-100" dirty="0">
                <a:latin typeface="+mn-ea"/>
              </a:rPr>
              <a:t>무너짐에 의한 사망재해는 </a:t>
            </a: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ko-KR" altLang="en-US" sz="1300" b="1" spc="-100" dirty="0" smtClean="0">
                <a:solidFill>
                  <a:srgbClr val="1185D1"/>
                </a:solidFill>
                <a:latin typeface="+mn-ea"/>
              </a:rPr>
              <a:t>거푸집 동바리 구조 검토 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미실시</a:t>
            </a: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, ❷ 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단상</a:t>
            </a: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(2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단</a:t>
            </a: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) 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구조로 조립</a:t>
            </a: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, ❸ 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콘크리트 타설방법 불량</a:t>
            </a:r>
            <a:r>
              <a:rPr lang="ko-KR" altLang="en-US" sz="1300" spc="-100" dirty="0">
                <a:latin typeface="+mn-ea"/>
              </a:rPr>
              <a:t>으로 인해 주로 </a:t>
            </a:r>
            <a:r>
              <a:rPr lang="ko-KR" altLang="en-US" sz="1300" spc="-100" dirty="0" smtClean="0">
                <a:latin typeface="+mn-ea"/>
              </a:rPr>
              <a:t>발생 합니다</a:t>
            </a:r>
            <a:r>
              <a:rPr lang="en-US" altLang="ko-KR" sz="1300" spc="-100" dirty="0">
                <a:latin typeface="+mn-ea"/>
              </a:rPr>
              <a:t>.</a:t>
            </a:r>
            <a:endParaRPr lang="ko-KR" altLang="en-US" sz="1300" spc="-100" dirty="0">
              <a:latin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816010" y="3588246"/>
            <a:ext cx="2787300" cy="23852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en-US" altLang="ko-KR" sz="1300" spc="-100" dirty="0" smtClean="0">
                <a:latin typeface="+mn-ea"/>
              </a:rPr>
              <a:t>	</a:t>
            </a:r>
            <a:r>
              <a:rPr lang="ko-KR" altLang="en-US" sz="1300" spc="-100" dirty="0" smtClean="0">
                <a:latin typeface="+mn-ea"/>
              </a:rPr>
              <a:t>거푸집동바리 </a:t>
            </a:r>
            <a:r>
              <a:rPr lang="ko-KR" altLang="en-US" sz="1300" spc="-100" dirty="0">
                <a:latin typeface="+mn-ea"/>
              </a:rPr>
              <a:t>작업 시 구조검토를 실시하고 조립도를 작성한 후 그에 따라 조립</a:t>
            </a:r>
          </a:p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❷ </a:t>
            </a:r>
            <a:r>
              <a:rPr lang="en-US" altLang="ko-KR" sz="1300" spc="-100" dirty="0" smtClean="0">
                <a:latin typeface="+mn-ea"/>
              </a:rPr>
              <a:t>	</a:t>
            </a:r>
            <a:r>
              <a:rPr lang="ko-KR" altLang="en-US" sz="1300" spc="-100" dirty="0" smtClean="0">
                <a:latin typeface="+mn-ea"/>
              </a:rPr>
              <a:t>단상구조</a:t>
            </a:r>
            <a:r>
              <a:rPr lang="en-US" altLang="ko-KR" sz="1300" spc="-100" dirty="0">
                <a:latin typeface="+mn-ea"/>
              </a:rPr>
              <a:t>(</a:t>
            </a:r>
            <a:r>
              <a:rPr lang="ko-KR" altLang="en-US" sz="1300" spc="-100" dirty="0">
                <a:latin typeface="+mn-ea"/>
              </a:rPr>
              <a:t>써포트</a:t>
            </a:r>
            <a:r>
              <a:rPr lang="en-US" altLang="ko-KR" sz="1300" spc="-100" dirty="0">
                <a:latin typeface="+mn-ea"/>
              </a:rPr>
              <a:t>+</a:t>
            </a:r>
            <a:r>
              <a:rPr lang="ko-KR" altLang="en-US" sz="1300" spc="-100" dirty="0">
                <a:latin typeface="+mn-ea"/>
              </a:rPr>
              <a:t>각재</a:t>
            </a:r>
            <a:r>
              <a:rPr lang="en-US" altLang="ko-KR" sz="1300" spc="-100" dirty="0">
                <a:latin typeface="+mn-ea"/>
              </a:rPr>
              <a:t>+</a:t>
            </a:r>
            <a:r>
              <a:rPr lang="ko-KR" altLang="en-US" sz="1300" spc="-100" dirty="0">
                <a:latin typeface="+mn-ea"/>
              </a:rPr>
              <a:t>써포트 등</a:t>
            </a:r>
            <a:r>
              <a:rPr lang="en-US" altLang="ko-KR" sz="1300" spc="-100" dirty="0">
                <a:latin typeface="+mn-ea"/>
              </a:rPr>
              <a:t>)</a:t>
            </a:r>
            <a:r>
              <a:rPr lang="ko-KR" altLang="en-US" sz="1300" spc="-100" dirty="0">
                <a:latin typeface="+mn-ea"/>
              </a:rPr>
              <a:t>의 거푸집동바리는 설치 금지</a:t>
            </a:r>
          </a:p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❸ </a:t>
            </a:r>
            <a:r>
              <a:rPr lang="en-US" altLang="ko-KR" sz="1300" spc="-100" dirty="0" smtClean="0">
                <a:latin typeface="+mn-ea"/>
              </a:rPr>
              <a:t>	</a:t>
            </a:r>
            <a:r>
              <a:rPr lang="ko-KR" altLang="en-US" sz="1300" spc="-100" dirty="0" smtClean="0">
                <a:latin typeface="+mn-ea"/>
              </a:rPr>
              <a:t>콘크리트 </a:t>
            </a:r>
            <a:r>
              <a:rPr lang="ko-KR" altLang="en-US" sz="1300" spc="-100" dirty="0">
                <a:latin typeface="+mn-ea"/>
              </a:rPr>
              <a:t>타설 중 슬래브가 무너질 위험이 있으므로</a:t>
            </a:r>
            <a:r>
              <a:rPr lang="en-US" altLang="ko-KR" sz="1300" spc="-100" dirty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골고루 분산 타설 하여야 </a:t>
            </a:r>
            <a:r>
              <a:rPr lang="ko-KR" altLang="en-US" sz="1300" spc="-100" dirty="0">
                <a:latin typeface="+mn-ea"/>
              </a:rPr>
              <a:t>하며</a:t>
            </a:r>
            <a:r>
              <a:rPr lang="en-US" altLang="ko-KR" sz="1300" spc="-100" dirty="0" smtClean="0">
                <a:latin typeface="+mn-ea"/>
              </a:rPr>
              <a:t>,</a:t>
            </a:r>
            <a:r>
              <a:rPr lang="ko-KR" altLang="en-US" sz="1300" spc="-100" dirty="0" smtClean="0">
                <a:latin typeface="+mn-ea"/>
              </a:rPr>
              <a:t> 하부에 </a:t>
            </a:r>
            <a:r>
              <a:rPr lang="ko-KR" altLang="en-US" sz="1300" spc="-100" dirty="0">
                <a:latin typeface="+mn-ea"/>
              </a:rPr>
              <a:t>감시자를 두어 이상이 발견되면 즉시 타설을 중지하고 보강조치 실시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029995" y="1673400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재해 발생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6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1982239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건설기계 관련 작업의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9%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건설기계 관련 작업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끼임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575423" y="1704587"/>
            <a:ext cx="6473309" cy="131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건설기계 작업 중 부딪힘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끼임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맞음 및 떨어짐에 의한 </a:t>
            </a:r>
            <a:r>
              <a:rPr lang="ko-KR" altLang="en-US" sz="1300" b="1" spc="-50" dirty="0" smtClean="0">
                <a:latin typeface="+mn-ea"/>
              </a:rPr>
              <a:t>사망재해는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작업유도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및 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신호 미실시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기계장비의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결함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위험구간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근로자 접근</a:t>
            </a:r>
            <a:r>
              <a:rPr lang="ko-KR" altLang="en-US" sz="1300" b="1" spc="-50" dirty="0">
                <a:latin typeface="+mn-ea"/>
              </a:rPr>
              <a:t>으로 인해 주로 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575423" y="3304558"/>
            <a:ext cx="6473309" cy="21388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자재 </a:t>
            </a:r>
            <a:r>
              <a:rPr lang="ko-KR" altLang="en-US" sz="1300" b="1" spc="-50" dirty="0">
                <a:latin typeface="+mn-ea"/>
              </a:rPr>
              <a:t>하역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자재 양중 및 운반 작업과 지반 천공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굴착작업 및 토사 반출작업 </a:t>
            </a:r>
            <a:r>
              <a:rPr lang="ko-KR" altLang="en-US" sz="1300" b="1" spc="-50" dirty="0" smtClean="0">
                <a:latin typeface="+mn-ea"/>
              </a:rPr>
              <a:t>중 건설기계에 </a:t>
            </a:r>
            <a:r>
              <a:rPr lang="ko-KR" altLang="en-US" sz="1300" b="1" spc="-50" dirty="0">
                <a:latin typeface="+mn-ea"/>
              </a:rPr>
              <a:t>의한 작업 시에는 </a:t>
            </a:r>
            <a:r>
              <a:rPr lang="ko-KR" altLang="en-US" sz="1300" b="1" spc="-50" dirty="0" smtClean="0">
                <a:latin typeface="+mn-ea"/>
              </a:rPr>
              <a:t>위험 작업구간에 </a:t>
            </a:r>
            <a:r>
              <a:rPr lang="ko-KR" altLang="en-US" sz="1300" b="1" spc="-50" dirty="0">
                <a:latin typeface="+mn-ea"/>
              </a:rPr>
              <a:t>근로자 접근 방지를 위하여 </a:t>
            </a:r>
            <a:r>
              <a:rPr lang="ko-KR" altLang="en-US" sz="1300" b="1" spc="-50" dirty="0" smtClean="0">
                <a:latin typeface="+mn-ea"/>
              </a:rPr>
              <a:t>작업 유도자</a:t>
            </a:r>
            <a:r>
              <a:rPr lang="en-US" altLang="ko-KR" sz="1300" b="1" spc="-50" dirty="0">
                <a:latin typeface="+mn-ea"/>
              </a:rPr>
              <a:t>(</a:t>
            </a:r>
            <a:r>
              <a:rPr lang="ko-KR" altLang="en-US" sz="1300" b="1" spc="-50" dirty="0">
                <a:latin typeface="+mn-ea"/>
              </a:rPr>
              <a:t>신호수</a:t>
            </a:r>
            <a:r>
              <a:rPr lang="en-US" altLang="ko-KR" sz="1300" b="1" spc="-50" dirty="0">
                <a:latin typeface="+mn-ea"/>
              </a:rPr>
              <a:t>)</a:t>
            </a:r>
            <a:r>
              <a:rPr lang="ko-KR" altLang="en-US" sz="1300" b="1" spc="-50" dirty="0">
                <a:latin typeface="+mn-ea"/>
              </a:rPr>
              <a:t>를 배치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❷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 </a:t>
            </a: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작업유도자</a:t>
            </a:r>
            <a:r>
              <a:rPr lang="en-US" altLang="ko-KR" sz="1300" b="1" spc="-50" dirty="0">
                <a:latin typeface="+mn-ea"/>
              </a:rPr>
              <a:t>(</a:t>
            </a:r>
            <a:r>
              <a:rPr lang="ko-KR" altLang="en-US" sz="1300" b="1" spc="-50" dirty="0">
                <a:latin typeface="+mn-ea"/>
              </a:rPr>
              <a:t>신호수</a:t>
            </a:r>
            <a:r>
              <a:rPr lang="en-US" altLang="ko-KR" sz="1300" b="1" spc="-50" dirty="0">
                <a:latin typeface="+mn-ea"/>
              </a:rPr>
              <a:t>) </a:t>
            </a:r>
            <a:r>
              <a:rPr lang="ko-KR" altLang="en-US" sz="1300" b="1" spc="-50" dirty="0">
                <a:latin typeface="+mn-ea"/>
              </a:rPr>
              <a:t>배치 시 작업유도자</a:t>
            </a:r>
            <a:r>
              <a:rPr lang="en-US" altLang="ko-KR" sz="1300" b="1" spc="-50" dirty="0">
                <a:latin typeface="+mn-ea"/>
              </a:rPr>
              <a:t>(</a:t>
            </a:r>
            <a:r>
              <a:rPr lang="ko-KR" altLang="en-US" sz="1300" b="1" spc="-50" dirty="0">
                <a:latin typeface="+mn-ea"/>
              </a:rPr>
              <a:t>신호수</a:t>
            </a:r>
            <a:r>
              <a:rPr lang="en-US" altLang="ko-KR" sz="1300" b="1" spc="-50" dirty="0">
                <a:latin typeface="+mn-ea"/>
              </a:rPr>
              <a:t>)</a:t>
            </a:r>
            <a:r>
              <a:rPr lang="ko-KR" altLang="en-US" sz="1300" b="1" spc="-50" dirty="0">
                <a:latin typeface="+mn-ea"/>
              </a:rPr>
              <a:t>는 식별용 안전조끼를 착용하고 </a:t>
            </a:r>
            <a:r>
              <a:rPr lang="ko-KR" altLang="en-US" sz="1300" b="1" spc="-50" dirty="0" smtClean="0">
                <a:latin typeface="+mn-ea"/>
              </a:rPr>
              <a:t>안전 구역에서 </a:t>
            </a:r>
            <a:r>
              <a:rPr lang="ko-KR" altLang="en-US" sz="1300" b="1" spc="-50" dirty="0">
                <a:latin typeface="+mn-ea"/>
              </a:rPr>
              <a:t>작업을 유도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 smtClean="0">
                <a:latin typeface="+mn-ea"/>
              </a:rPr>
              <a:t>신호</a:t>
            </a:r>
            <a:endParaRPr lang="ko-KR" altLang="en-US" sz="1300" b="1" spc="-50" dirty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❸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 </a:t>
            </a: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건설기계 </a:t>
            </a:r>
            <a:r>
              <a:rPr lang="ko-KR" altLang="en-US" sz="1300" b="1" spc="-50" dirty="0">
                <a:latin typeface="+mn-ea"/>
              </a:rPr>
              <a:t>작업 전 건설기계의 방호장치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용접부위 및 이음부 등 자체 결함여부 </a:t>
            </a:r>
            <a:r>
              <a:rPr lang="ko-KR" altLang="en-US" sz="1300" b="1" spc="-50" dirty="0" smtClean="0">
                <a:latin typeface="+mn-ea"/>
              </a:rPr>
              <a:t>사전 점검</a:t>
            </a:r>
            <a:endParaRPr lang="ko-KR" altLang="en-US" sz="1300" b="1" spc="-50" dirty="0">
              <a:latin typeface="+mn-ea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17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18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0" name="TextBox 1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42008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1014" y="2159450"/>
            <a:ext cx="3734802" cy="3029875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건설기계 관련 작업의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9%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건설기계 관련 작업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끼임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자재 하역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양중 및 운반 작업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25981" y="2240475"/>
            <a:ext cx="1288216" cy="122701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자재 낙하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자재는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2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줄걸이로 수평으로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인양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와이어로프 상태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점검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114197" y="3246617"/>
            <a:ext cx="126643" cy="22087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/>
          <p:nvPr/>
        </p:nvSpPr>
        <p:spPr>
          <a:xfrm>
            <a:off x="2684782" y="2240475"/>
            <a:ext cx="1728349" cy="88781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이동식 크레인 붐대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넘어질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방호장치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점검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및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손상부위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사전 점검</a:t>
            </a:r>
          </a:p>
        </p:txBody>
      </p:sp>
      <p:pic>
        <p:nvPicPr>
          <p:cNvPr id="35" name="Picture 34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6970" y="2146954"/>
            <a:ext cx="3734802" cy="3042371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cxnSp>
        <p:nvCxnSpPr>
          <p:cNvPr id="37" name="Straight Arrow Connector 36"/>
          <p:cNvCxnSpPr/>
          <p:nvPr/>
        </p:nvCxnSpPr>
        <p:spPr>
          <a:xfrm flipH="1">
            <a:off x="3078965" y="3128290"/>
            <a:ext cx="300856" cy="17354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/>
          <p:cNvSpPr/>
          <p:nvPr/>
        </p:nvSpPr>
        <p:spPr>
          <a:xfrm>
            <a:off x="4768971" y="2193146"/>
            <a:ext cx="1121081" cy="88781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지게차 운전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미흡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운전원의 자격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여부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확인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702502" y="2193147"/>
            <a:ext cx="1685173" cy="75370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하역 작업 중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신호수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배치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및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운행구간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접근 금지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448333" y="3080961"/>
            <a:ext cx="393389" cy="22508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>
            <a:off x="6979436" y="2946856"/>
            <a:ext cx="787927" cy="1331045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그룹 24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7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8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0" name="TextBox 2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3464895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529" y="2159450"/>
            <a:ext cx="3723772" cy="3029875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건설기계 관련 작업의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9%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건설기계 관련 작업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끼임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천공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굴착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토사 반출 작업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50332" y="2232587"/>
            <a:ext cx="1484473" cy="106556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항타기 운행 중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부딪힘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및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넘어짐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유도자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배치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및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보호구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착용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>
            <a:stCxn id="18" idx="2"/>
          </p:cNvCxnSpPr>
          <p:nvPr/>
        </p:nvCxnSpPr>
        <p:spPr>
          <a:xfrm>
            <a:off x="1592569" y="3298152"/>
            <a:ext cx="1200422" cy="1090187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/>
          <p:nvPr/>
        </p:nvSpPr>
        <p:spPr>
          <a:xfrm>
            <a:off x="3312901" y="2232587"/>
            <a:ext cx="1100230" cy="106556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굴삭기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후면부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부딪힘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접근금지</a:t>
            </a:r>
            <a:endParaRPr lang="ko-KR" altLang="en-US" sz="1100" b="1" spc="-100" dirty="0">
              <a:solidFill>
                <a:srgbClr val="1185D1"/>
              </a:solidFill>
              <a:latin typeface="맑은 고딕"/>
            </a:endParaRPr>
          </a:p>
        </p:txBody>
      </p:sp>
      <p:pic>
        <p:nvPicPr>
          <p:cNvPr id="35" name="Picture 34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6970" y="2146954"/>
            <a:ext cx="3734801" cy="3042371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cxnSp>
        <p:nvCxnSpPr>
          <p:cNvPr id="37" name="Straight Arrow Connector 36"/>
          <p:cNvCxnSpPr/>
          <p:nvPr/>
        </p:nvCxnSpPr>
        <p:spPr>
          <a:xfrm>
            <a:off x="4101686" y="3298152"/>
            <a:ext cx="168905" cy="1042859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/>
          <p:cNvSpPr/>
          <p:nvPr/>
        </p:nvSpPr>
        <p:spPr>
          <a:xfrm>
            <a:off x="4795815" y="2224699"/>
            <a:ext cx="1498695" cy="88781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토사운반차량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과적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운전원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자격여부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확인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및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과적 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795392" y="2508519"/>
            <a:ext cx="1553907" cy="85983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덤프와 백호에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끼임위험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신호수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지정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및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위험구간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접근금지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687146" y="3112514"/>
            <a:ext cx="438539" cy="90348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7548682" y="3368358"/>
            <a:ext cx="276074" cy="1254259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그룹 24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7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8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0" name="TextBox 2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3000339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529" y="2159771"/>
            <a:ext cx="3723772" cy="3029233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건설기계 관련 작업의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9%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건설기계 관련 작업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끼임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자재 하역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양중 및 운반 작업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30235" y="2269707"/>
            <a:ext cx="1634343" cy="63107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롤러 후진 중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작업유도자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배치 및 유도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208600" y="2910829"/>
            <a:ext cx="720123" cy="101366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/>
          <p:nvPr/>
        </p:nvSpPr>
        <p:spPr>
          <a:xfrm>
            <a:off x="2794629" y="4512179"/>
            <a:ext cx="1594839" cy="652730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롤러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작업 중 끼임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롤러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후면 경광등 설치</a:t>
            </a:r>
          </a:p>
        </p:txBody>
      </p:sp>
      <p:pic>
        <p:nvPicPr>
          <p:cNvPr id="35" name="Picture 34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6970" y="2147706"/>
            <a:ext cx="3734801" cy="3040867"/>
          </a:xfrm>
          <a:prstGeom prst="roundRect">
            <a:avLst>
              <a:gd name="adj" fmla="val 3302"/>
            </a:avLst>
          </a:prstGeom>
          <a:noFill/>
          <a:ln w="3810">
            <a:solidFill>
              <a:schemeClr val="bg1">
                <a:lumMod val="50000"/>
              </a:schemeClr>
            </a:solidFill>
          </a:ln>
          <a:effectLst/>
        </p:spPr>
      </p:pic>
      <p:cxnSp>
        <p:nvCxnSpPr>
          <p:cNvPr id="37" name="Straight Arrow Connector 36"/>
          <p:cNvCxnSpPr/>
          <p:nvPr/>
        </p:nvCxnSpPr>
        <p:spPr>
          <a:xfrm flipH="1" flipV="1">
            <a:off x="3121084" y="3953678"/>
            <a:ext cx="65611" cy="57427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/>
          <p:cNvSpPr/>
          <p:nvPr/>
        </p:nvSpPr>
        <p:spPr>
          <a:xfrm>
            <a:off x="4762185" y="2216811"/>
            <a:ext cx="1555989" cy="101744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토공기계와 근로자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부딪힐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토공기계 운행경로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설정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보행자 통로 지정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6759896" y="2406761"/>
            <a:ext cx="1620956" cy="835381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유도자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신호체계수립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식별용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복장착용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안전구역위치</a:t>
            </a:r>
            <a:endParaRPr lang="ko-KR" altLang="en-US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 flipH="1">
            <a:off x="5416939" y="3218478"/>
            <a:ext cx="9908" cy="92373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>
            <a:off x="6712568" y="3242143"/>
            <a:ext cx="899214" cy="89139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그룹 24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7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8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0" name="TextBox 2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4248583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비계 등 가설구조물 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8%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비계 등 가설구조물공사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5423" y="1704587"/>
            <a:ext cx="6473309" cy="131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비계 등 가설구조물 작업 중 떨어짐 및 무너짐에 의한 사망재해는 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작업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발판 설치불량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작업발판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단부 안전난간 미설치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벽이음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아웃트리거 등 무너짐 방지 조치 미흡</a:t>
            </a:r>
            <a:r>
              <a:rPr lang="ko-KR" altLang="en-US" sz="1300" b="1" spc="-50" dirty="0">
                <a:latin typeface="+mn-ea"/>
              </a:rPr>
              <a:t>으로</a:t>
            </a:r>
            <a:r>
              <a:rPr lang="en-US" altLang="ko-KR" sz="1300" b="1" spc="-50" dirty="0">
                <a:latin typeface="+mn-ea"/>
              </a:rPr>
              <a:t> </a:t>
            </a:r>
            <a:r>
              <a:rPr lang="ko-KR" altLang="en-US" sz="1300" b="1" spc="-50" dirty="0">
                <a:latin typeface="+mn-ea"/>
              </a:rPr>
              <a:t>인해 주로 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5423" y="3304558"/>
            <a:ext cx="6473309" cy="161582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latin typeface="+mn-ea"/>
              </a:rPr>
              <a:t>	</a:t>
            </a:r>
            <a:r>
              <a:rPr lang="ko-KR" altLang="en-US" sz="1300" b="1" spc="-50" dirty="0">
                <a:latin typeface="+mn-ea"/>
              </a:rPr>
              <a:t>비계에는 이동 및 작업 중 떨어질 위험이 높으므로 작업 발판을 밀실히 설치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❷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발판 </a:t>
            </a:r>
            <a:r>
              <a:rPr lang="ko-KR" altLang="en-US" sz="1300" b="1" spc="-50" dirty="0">
                <a:latin typeface="+mn-ea"/>
              </a:rPr>
              <a:t>단부에는 떨어짐 방지용 안전난간을 설치하고 근로자는 안전대를 걸고 작업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❸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비계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이동식비계 등 가설구조물은 무너질 위험이 </a:t>
            </a:r>
            <a:r>
              <a:rPr lang="ko-KR" altLang="en-US" sz="1300" b="1" spc="-50" dirty="0" smtClean="0">
                <a:latin typeface="+mn-ea"/>
              </a:rPr>
              <a:t>있으므로 전용철물로 </a:t>
            </a:r>
            <a:r>
              <a:rPr lang="ko-KR" altLang="en-US" sz="1300" b="1" spc="-50" dirty="0">
                <a:latin typeface="+mn-ea"/>
              </a:rPr>
              <a:t>벽이음</a:t>
            </a:r>
            <a:r>
              <a:rPr lang="en-US" altLang="ko-KR" sz="1300" b="1" spc="-50" dirty="0">
                <a:latin typeface="+mn-ea"/>
              </a:rPr>
              <a:t>(</a:t>
            </a:r>
            <a:r>
              <a:rPr lang="ko-KR" altLang="en-US" sz="1300" b="1" spc="-50" dirty="0">
                <a:latin typeface="+mn-ea"/>
              </a:rPr>
              <a:t>아웃트리거</a:t>
            </a:r>
            <a:r>
              <a:rPr lang="en-US" altLang="ko-KR" sz="1300" b="1" spc="-50" dirty="0">
                <a:latin typeface="+mn-ea"/>
              </a:rPr>
              <a:t>)</a:t>
            </a:r>
            <a:r>
              <a:rPr lang="ko-KR" altLang="en-US" sz="1300" b="1" spc="-50" dirty="0">
                <a:latin typeface="+mn-ea"/>
              </a:rPr>
              <a:t>을 기준에 따라 견고히 설치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endParaRPr lang="ko-KR" altLang="en-US" sz="1300" spc="-50" dirty="0">
              <a:latin typeface="+mn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4" name="TextBox 2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460070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472288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6874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4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비계 등 가설구조물 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8%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비계 등 가설구조물공사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외부 쌍줄비계 작업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50332" y="2350402"/>
            <a:ext cx="1062851" cy="1472821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자재가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이동통로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위에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자재적재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금지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안전모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착용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상부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작업시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하부는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통행 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>
            <a:off x="1381758" y="3823223"/>
            <a:ext cx="858395" cy="47233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2240153" y="2184345"/>
            <a:ext cx="2062550" cy="839167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비계가 무너질 위험</a:t>
            </a: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발판 위에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400kg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이하로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적재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기둥 설치간격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(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세로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: 1.5m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이내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가로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: 1.8m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이내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)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준수</a:t>
            </a:r>
          </a:p>
        </p:txBody>
      </p:sp>
      <p:cxnSp>
        <p:nvCxnSpPr>
          <p:cNvPr id="17" name="Straight Arrow Connector 16"/>
          <p:cNvCxnSpPr>
            <a:stCxn id="28" idx="0"/>
          </p:cNvCxnSpPr>
          <p:nvPr/>
        </p:nvCxnSpPr>
        <p:spPr>
          <a:xfrm flipV="1">
            <a:off x="5523591" y="3720585"/>
            <a:ext cx="786566" cy="947277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4791684" y="2219178"/>
            <a:ext cx="1135852" cy="981284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상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하 이동 중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떨어짐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승강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사다리 설치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안전대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착용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20576" y="2208068"/>
            <a:ext cx="1220182" cy="828511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상부 작업 중 떨어짐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안전난간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안전대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착용</a:t>
            </a:r>
          </a:p>
        </p:txBody>
      </p:sp>
      <p:cxnSp>
        <p:nvCxnSpPr>
          <p:cNvPr id="21" name="Straight Arrow Connector 20"/>
          <p:cNvCxnSpPr>
            <a:stCxn id="19" idx="2"/>
          </p:cNvCxnSpPr>
          <p:nvPr/>
        </p:nvCxnSpPr>
        <p:spPr>
          <a:xfrm flipH="1">
            <a:off x="6921895" y="3036579"/>
            <a:ext cx="708772" cy="51254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9" idx="2"/>
          </p:cNvCxnSpPr>
          <p:nvPr/>
        </p:nvCxnSpPr>
        <p:spPr>
          <a:xfrm flipH="1">
            <a:off x="7083300" y="5151844"/>
            <a:ext cx="515280" cy="43448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858220" y="4815844"/>
            <a:ext cx="1579128" cy="81877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이동 시 떨어짐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안전난간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승강계단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안전대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착용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발판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고정 설치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787932" y="4667862"/>
            <a:ext cx="1471317" cy="981284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상부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작업 시 재료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, </a:t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공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도구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재료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공구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등은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달기로프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및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포대를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사용하여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상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하 이동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74272" y="4150171"/>
            <a:ext cx="1448616" cy="100167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상부 작업 시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비계가 움직일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아웃트리거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바퀴에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구름방지장치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(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스토퍼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)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부착</a:t>
            </a:r>
            <a:endParaRPr lang="ko-KR" altLang="en-US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43661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이동식 비계 작업</a:t>
            </a:r>
          </a:p>
        </p:txBody>
      </p:sp>
      <p:cxnSp>
        <p:nvCxnSpPr>
          <p:cNvPr id="36" name="Straight Arrow Connector 35"/>
          <p:cNvCxnSpPr>
            <a:stCxn id="27" idx="3"/>
          </p:cNvCxnSpPr>
          <p:nvPr/>
        </p:nvCxnSpPr>
        <p:spPr>
          <a:xfrm flipV="1">
            <a:off x="2437348" y="4890824"/>
            <a:ext cx="406460" cy="334409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3128021" y="3023512"/>
            <a:ext cx="0" cy="34484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8" idx="3"/>
          </p:cNvCxnSpPr>
          <p:nvPr/>
        </p:nvCxnSpPr>
        <p:spPr>
          <a:xfrm>
            <a:off x="5927536" y="2709820"/>
            <a:ext cx="663427" cy="1281891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35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3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40" name="TextBox 3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4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3655482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철골구조물 설치공사의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6%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철골조립공사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5423" y="1704587"/>
            <a:ext cx="6473309" cy="131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철골구조물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흙막이 가시설 등 철골 설치작업 중 떨어짐 및 맞음에 의한 </a:t>
            </a:r>
            <a:r>
              <a:rPr lang="ko-KR" altLang="en-US" sz="1300" b="1" spc="-50" dirty="0" smtClean="0">
                <a:latin typeface="+mn-ea"/>
              </a:rPr>
              <a:t>사망재해는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떨어짐방지망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미설치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근로자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안전대 미착용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인양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방법 불량</a:t>
            </a:r>
            <a:r>
              <a:rPr lang="ko-KR" altLang="en-US" sz="1300" b="1" spc="-50" dirty="0">
                <a:latin typeface="+mn-ea"/>
              </a:rPr>
              <a:t>으로 인해 주로</a:t>
            </a:r>
            <a:r>
              <a:rPr lang="en-US" altLang="ko-KR" sz="1300" b="1" spc="-50" dirty="0">
                <a:latin typeface="+mn-ea"/>
              </a:rPr>
              <a:t> </a:t>
            </a:r>
            <a:r>
              <a:rPr lang="ko-KR" altLang="en-US" sz="1300" b="1" spc="-50" dirty="0">
                <a:latin typeface="+mn-ea"/>
              </a:rPr>
              <a:t>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5423" y="3304558"/>
            <a:ext cx="6473309" cy="19159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latin typeface="+mn-ea"/>
              </a:rPr>
              <a:t>	</a:t>
            </a:r>
            <a:r>
              <a:rPr lang="ko-KR" altLang="en-US" sz="1300" b="1" spc="-50" dirty="0">
                <a:latin typeface="+mn-ea"/>
              </a:rPr>
              <a:t>눈으로 봐도 가장 위험한 건설작업이 바로 철골 작업이므로 작업장 하부에는 </a:t>
            </a:r>
            <a:br>
              <a:rPr lang="ko-KR" altLang="en-US" sz="1300" b="1" spc="-50" dirty="0">
                <a:latin typeface="+mn-ea"/>
              </a:rPr>
            </a:br>
            <a:r>
              <a:rPr lang="ko-KR" altLang="en-US" sz="1300" b="1" spc="-50" dirty="0">
                <a:latin typeface="+mn-ea"/>
              </a:rPr>
              <a:t>떨어짐 방지용 안전방망을 설치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latin typeface="+mn-ea"/>
              </a:rPr>
              <a:t>철골 </a:t>
            </a:r>
            <a:r>
              <a:rPr lang="ko-KR" altLang="en-US" sz="1300" b="1" spc="-50" dirty="0">
                <a:latin typeface="+mn-ea"/>
              </a:rPr>
              <a:t>위에서 이동 및 작업 시에는 반드시 안전대를 걸고 이동 및 작업 실시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❸	</a:t>
            </a:r>
            <a:r>
              <a:rPr lang="en-US" altLang="ko-KR" sz="1300" b="1" spc="-50" dirty="0" smtClean="0">
                <a:latin typeface="+mn-ea"/>
              </a:rPr>
              <a:t>H-Beam </a:t>
            </a:r>
            <a:r>
              <a:rPr lang="ko-KR" altLang="en-US" sz="1300" b="1" spc="-50" dirty="0">
                <a:latin typeface="+mn-ea"/>
              </a:rPr>
              <a:t>등 철골자재를 양중 할 때에는 사전에 줄걸이 방법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체결상태 확인 등 안전성을 확보하여야 하며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물체가 떨어질 위험구간에는 근로자 출입을 금지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endParaRPr lang="ko-KR" altLang="en-US" sz="1300" spc="-50" dirty="0">
              <a:latin typeface="+mn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4" name="TextBox 2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14698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472288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6874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4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철골 조립 작업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46384" y="2226152"/>
            <a:ext cx="1270723" cy="115444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철골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(H-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빔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)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인양작업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떨어질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안전한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와이어로프 사용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2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줄걸이 결속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하부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인원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통제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14" name="Straight Arrow Connector 13"/>
          <p:cNvCxnSpPr>
            <a:stCxn id="15" idx="2"/>
          </p:cNvCxnSpPr>
          <p:nvPr/>
        </p:nvCxnSpPr>
        <p:spPr>
          <a:xfrm flipH="1">
            <a:off x="3003875" y="3070808"/>
            <a:ext cx="297942" cy="25246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2334806" y="2231641"/>
            <a:ext cx="1934021" cy="839167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철골 상부작업 시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수직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수평 안전대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걸이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시설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안전대 착용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필요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시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2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줄 안전대 착용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안전방망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</a:p>
        </p:txBody>
      </p:sp>
      <p:cxnSp>
        <p:nvCxnSpPr>
          <p:cNvPr id="17" name="Straight Arrow Connector 16"/>
          <p:cNvCxnSpPr>
            <a:stCxn id="28" idx="3"/>
          </p:cNvCxnSpPr>
          <p:nvPr/>
        </p:nvCxnSpPr>
        <p:spPr>
          <a:xfrm flipV="1">
            <a:off x="7097629" y="5080147"/>
            <a:ext cx="522044" cy="15449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4807602" y="2238301"/>
            <a:ext cx="1398173" cy="1021244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H-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빔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위에서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이동작업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중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떨어짐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안전대 걸이시설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안전대 걸고</a:t>
            </a: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이동 및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작업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301473" y="2231641"/>
            <a:ext cx="1973935" cy="839167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흙막이 버팀보 위에 적재된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자재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공구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등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버팀보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위 자재 적재금지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볼트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자루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등은 양중박스 사용</a:t>
            </a:r>
          </a:p>
        </p:txBody>
      </p:sp>
      <p:cxnSp>
        <p:nvCxnSpPr>
          <p:cNvPr id="23" name="Straight Arrow Connector 22"/>
          <p:cNvCxnSpPr>
            <a:stCxn id="24" idx="0"/>
          </p:cNvCxnSpPr>
          <p:nvPr/>
        </p:nvCxnSpPr>
        <p:spPr>
          <a:xfrm flipV="1">
            <a:off x="3338003" y="4354412"/>
            <a:ext cx="223869" cy="466799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846384" y="4483818"/>
            <a:ext cx="1354556" cy="115444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기둥 철골 승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하강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떨어짐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수직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걸이시설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걸고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상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하 이동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862819" y="4830576"/>
            <a:ext cx="2234810" cy="80812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용접작업 중 감전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용접기 자동전격방지기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부착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파손된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홀더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(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손잡이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)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사용금지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보안면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용접장갑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등 보호구 착용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43661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흙막이 가시설 작업</a:t>
            </a:r>
          </a:p>
        </p:txBody>
      </p:sp>
      <p:cxnSp>
        <p:nvCxnSpPr>
          <p:cNvPr id="36" name="Straight Arrow Connector 35"/>
          <p:cNvCxnSpPr>
            <a:stCxn id="27" idx="0"/>
          </p:cNvCxnSpPr>
          <p:nvPr/>
        </p:nvCxnSpPr>
        <p:spPr>
          <a:xfrm flipH="1" flipV="1">
            <a:off x="1175294" y="3906765"/>
            <a:ext cx="348368" cy="57705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3" idx="2"/>
          </p:cNvCxnSpPr>
          <p:nvPr/>
        </p:nvCxnSpPr>
        <p:spPr>
          <a:xfrm>
            <a:off x="1481746" y="3380597"/>
            <a:ext cx="372763" cy="62628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/>
          <p:nvPr/>
        </p:nvSpPr>
        <p:spPr>
          <a:xfrm>
            <a:off x="2381689" y="4821211"/>
            <a:ext cx="1912627" cy="80812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자재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공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도구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철골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위에 방치 금지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볼트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·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자루 등은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전용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인양박스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사용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하부인원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통제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33" name="Straight Arrow Connector 32"/>
          <p:cNvCxnSpPr>
            <a:stCxn id="18" idx="2"/>
          </p:cNvCxnSpPr>
          <p:nvPr/>
        </p:nvCxnSpPr>
        <p:spPr>
          <a:xfrm flipH="1">
            <a:off x="4937803" y="3259545"/>
            <a:ext cx="568886" cy="67290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19" idx="2"/>
          </p:cNvCxnSpPr>
          <p:nvPr/>
        </p:nvCxnSpPr>
        <p:spPr>
          <a:xfrm flipH="1">
            <a:off x="6906817" y="3070808"/>
            <a:ext cx="381624" cy="992221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철골구조물 설치공사의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6%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철골조립공사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39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40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42" name="TextBox 4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4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718776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조적</a:t>
            </a:r>
            <a:r>
              <a:rPr lang="en-US" altLang="ko-KR" sz="1000" spc="-50" dirty="0">
                <a:latin typeface="+mn-ea"/>
              </a:rPr>
              <a:t>, </a:t>
            </a:r>
            <a:r>
              <a:rPr lang="ko-KR" altLang="en-US" sz="1000" spc="-50" dirty="0">
                <a:latin typeface="+mn-ea"/>
              </a:rPr>
              <a:t>미장</a:t>
            </a:r>
            <a:r>
              <a:rPr lang="en-US" altLang="ko-KR" sz="1000" spc="-50" dirty="0">
                <a:latin typeface="+mn-ea"/>
              </a:rPr>
              <a:t>, </a:t>
            </a:r>
            <a:r>
              <a:rPr lang="ko-KR" altLang="en-US" sz="1000" spc="-50" dirty="0">
                <a:latin typeface="+mn-ea"/>
              </a:rPr>
              <a:t>방수공사의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조적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미장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방수공사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산소결핍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5423" y="1704587"/>
            <a:ext cx="6473309" cy="131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조적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미장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방수작업 중 떨어짐 및 질식</a:t>
            </a:r>
            <a:r>
              <a:rPr lang="en-US" altLang="ko-KR" sz="1300" b="1" spc="-50" dirty="0">
                <a:latin typeface="+mn-ea"/>
              </a:rPr>
              <a:t>(</a:t>
            </a:r>
            <a:r>
              <a:rPr lang="ko-KR" altLang="en-US" sz="1300" b="1" spc="-50" dirty="0">
                <a:latin typeface="+mn-ea"/>
              </a:rPr>
              <a:t>산소결핍</a:t>
            </a:r>
            <a:r>
              <a:rPr lang="en-US" altLang="ko-KR" sz="1300" b="1" spc="-50" dirty="0">
                <a:latin typeface="+mn-ea"/>
              </a:rPr>
              <a:t>)</a:t>
            </a:r>
            <a:r>
              <a:rPr lang="ko-KR" altLang="en-US" sz="1300" b="1" spc="-50" dirty="0">
                <a:latin typeface="+mn-ea"/>
              </a:rPr>
              <a:t>에 의한 사망재해는 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작업발판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설치불량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정리정돈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불량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밀폐공간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작업전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·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중 계속 환기 미실시</a:t>
            </a:r>
            <a:r>
              <a:rPr lang="ko-KR" altLang="en-US" sz="1300" b="1" spc="-50" dirty="0">
                <a:latin typeface="+mn-ea"/>
              </a:rPr>
              <a:t>로 인해 주로 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5423" y="3304558"/>
            <a:ext cx="6473309" cy="19159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latin typeface="+mn-ea"/>
              </a:rPr>
              <a:t>	</a:t>
            </a:r>
            <a:r>
              <a:rPr lang="ko-KR" altLang="en-US" sz="1300" b="1" spc="-50" dirty="0">
                <a:latin typeface="+mn-ea"/>
              </a:rPr>
              <a:t>미장 및 조적작업을 위한 작업발판은 튼튼하게 설치하고 </a:t>
            </a:r>
            <a:r>
              <a:rPr lang="ko-KR" altLang="en-US" sz="1300" b="1" spc="-50" dirty="0" smtClean="0">
                <a:latin typeface="+mn-ea"/>
              </a:rPr>
              <a:t>이동식 </a:t>
            </a:r>
            <a:r>
              <a:rPr lang="ko-KR" altLang="en-US" sz="1300" b="1" spc="-50" dirty="0">
                <a:latin typeface="+mn-ea"/>
              </a:rPr>
              <a:t>비계 및 말비계 </a:t>
            </a:r>
            <a:r>
              <a:rPr lang="en-US" altLang="ko-KR" sz="1300" b="1" spc="-50" dirty="0" smtClean="0">
                <a:latin typeface="+mn-ea"/>
              </a:rPr>
              <a:t/>
            </a:r>
            <a:br>
              <a:rPr lang="en-US" altLang="ko-KR" sz="1300" b="1" spc="-50" dirty="0" smtClean="0">
                <a:latin typeface="+mn-ea"/>
              </a:rPr>
            </a:br>
            <a:r>
              <a:rPr lang="ko-KR" altLang="en-US" sz="1300" b="1" spc="-50" dirty="0" smtClean="0">
                <a:latin typeface="+mn-ea"/>
              </a:rPr>
              <a:t>설치 </a:t>
            </a:r>
            <a:r>
              <a:rPr lang="ko-KR" altLang="en-US" sz="1300" b="1" spc="-50" dirty="0">
                <a:latin typeface="+mn-ea"/>
              </a:rPr>
              <a:t>시 작업발판 폭은 </a:t>
            </a:r>
            <a:r>
              <a:rPr lang="en-US" altLang="ko-KR" sz="1300" b="1" spc="-50" dirty="0">
                <a:latin typeface="+mn-ea"/>
              </a:rPr>
              <a:t>40cm </a:t>
            </a:r>
            <a:r>
              <a:rPr lang="ko-KR" altLang="en-US" sz="1300" b="1" spc="-50" dirty="0">
                <a:latin typeface="+mn-ea"/>
              </a:rPr>
              <a:t>이상으로 확보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❷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작업장 </a:t>
            </a:r>
            <a:r>
              <a:rPr lang="ko-KR" altLang="en-US" sz="1300" b="1" spc="-50" dirty="0">
                <a:latin typeface="+mn-ea"/>
              </a:rPr>
              <a:t>정리정돈 철저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❸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밀폐공간에서 </a:t>
            </a:r>
            <a:r>
              <a:rPr lang="ko-KR" altLang="en-US" sz="1300" b="1" spc="-50" dirty="0">
                <a:latin typeface="+mn-ea"/>
              </a:rPr>
              <a:t>방수작업 시에는 환기설비를 설치하고 유해가스 농도를 수시로 체크하여 </a:t>
            </a:r>
            <a:br>
              <a:rPr lang="ko-KR" altLang="en-US" sz="1300" b="1" spc="-50" dirty="0">
                <a:latin typeface="+mn-ea"/>
              </a:rPr>
            </a:br>
            <a:r>
              <a:rPr lang="ko-KR" altLang="en-US" sz="1300" b="1" spc="-50" dirty="0">
                <a:latin typeface="+mn-ea"/>
              </a:rPr>
              <a:t>산소결핍 및 화재폭발 재해를 예방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endParaRPr lang="ko-KR" altLang="en-US" sz="1300" spc="-50" dirty="0">
              <a:latin typeface="+mn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4" name="TextBox 2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7353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472288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6874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4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조적</a:t>
            </a:r>
            <a:r>
              <a:rPr lang="en-US" altLang="ko-KR" sz="1000" spc="-50" dirty="0">
                <a:latin typeface="+mn-ea"/>
              </a:rPr>
              <a:t>, </a:t>
            </a:r>
            <a:r>
              <a:rPr lang="ko-KR" altLang="en-US" sz="1000" spc="-50" dirty="0">
                <a:latin typeface="+mn-ea"/>
              </a:rPr>
              <a:t>미장</a:t>
            </a:r>
            <a:r>
              <a:rPr lang="en-US" altLang="ko-KR" sz="1000" spc="-50" dirty="0">
                <a:latin typeface="+mn-ea"/>
              </a:rPr>
              <a:t>, </a:t>
            </a:r>
            <a:r>
              <a:rPr lang="ko-KR" altLang="en-US" sz="1000" spc="-50" dirty="0">
                <a:latin typeface="+mn-ea"/>
              </a:rPr>
              <a:t>방수공사의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조적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미장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방수공사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산소결핍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조적 및 미장 작업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9692" y="2195475"/>
            <a:ext cx="1285569" cy="81877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이동식비계 사용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떨어짐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안전난간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및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승강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사다리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236717" y="4086204"/>
            <a:ext cx="99847" cy="646851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842934" y="3728945"/>
            <a:ext cx="2393783" cy="66334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발판이 무너질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기성품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발판 사용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한쪽에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치우치게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자재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적재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금지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안전모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턱끈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조여 착용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774103" y="2195475"/>
            <a:ext cx="1118127" cy="134625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화학약품에 의한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질식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방독마스크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착용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산소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/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가스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농도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측정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환기시설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위험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표지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부착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936466" y="2186853"/>
            <a:ext cx="2343890" cy="655350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주변에서 용접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/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용단 작업시 화재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화기사용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금지 및 소화기 비치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페인트통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별도 보관</a:t>
            </a:r>
          </a:p>
        </p:txBody>
      </p:sp>
      <p:cxnSp>
        <p:nvCxnSpPr>
          <p:cNvPr id="23" name="Straight Arrow Connector 22"/>
          <p:cNvCxnSpPr>
            <a:stCxn id="24" idx="1"/>
          </p:cNvCxnSpPr>
          <p:nvPr/>
        </p:nvCxnSpPr>
        <p:spPr>
          <a:xfrm flipH="1">
            <a:off x="1293611" y="5411458"/>
            <a:ext cx="619572" cy="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5574371" y="5125342"/>
            <a:ext cx="2663453" cy="46179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에어콤프레셔 회전벨트에 손가락 끼일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안전덮개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43661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방수 작업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(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밀폐공간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)</a:t>
            </a:r>
            <a:endParaRPr lang="ko-KR" altLang="en-US" b="1" spc="-50" dirty="0">
              <a:solidFill>
                <a:srgbClr val="1185D1"/>
              </a:solidFill>
              <a:latin typeface="+mn-ea"/>
            </a:endParaRPr>
          </a:p>
        </p:txBody>
      </p:sp>
      <p:cxnSp>
        <p:nvCxnSpPr>
          <p:cNvPr id="38" name="Straight Arrow Connector 37"/>
          <p:cNvCxnSpPr>
            <a:stCxn id="13" idx="3"/>
          </p:cNvCxnSpPr>
          <p:nvPr/>
        </p:nvCxnSpPr>
        <p:spPr>
          <a:xfrm>
            <a:off x="2115261" y="2604864"/>
            <a:ext cx="361527" cy="66883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/>
          <p:nvPr/>
        </p:nvSpPr>
        <p:spPr>
          <a:xfrm>
            <a:off x="1913183" y="5180558"/>
            <a:ext cx="2354149" cy="46179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작업장 주변 자재에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걸려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넘어질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정리정돈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통로 확보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33" name="Straight Arrow Connector 32"/>
          <p:cNvCxnSpPr>
            <a:stCxn id="18" idx="2"/>
          </p:cNvCxnSpPr>
          <p:nvPr/>
        </p:nvCxnSpPr>
        <p:spPr>
          <a:xfrm>
            <a:off x="5333167" y="3541730"/>
            <a:ext cx="772036" cy="68646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7983526" y="2846199"/>
            <a:ext cx="0" cy="195785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28" idx="1"/>
          </p:cNvCxnSpPr>
          <p:nvPr/>
        </p:nvCxnSpPr>
        <p:spPr>
          <a:xfrm flipH="1" flipV="1">
            <a:off x="4928069" y="5177894"/>
            <a:ext cx="646302" cy="17834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0" name="그룹 2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35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36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9" name="TextBox 3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4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2278757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화물운반작업 및 도로 유지</a:t>
            </a:r>
            <a:r>
              <a:rPr lang="en-US" altLang="ko-KR" sz="1000" spc="-50" dirty="0">
                <a:latin typeface="+mn-ea"/>
              </a:rPr>
              <a:t>•</a:t>
            </a:r>
            <a:r>
              <a:rPr lang="ko-KR" altLang="en-US" sz="1000" spc="-50" dirty="0">
                <a:latin typeface="+mn-ea"/>
              </a:rPr>
              <a:t>보수공사 중 교통사고에 의한 </a:t>
            </a:r>
            <a:r>
              <a:rPr lang="ko-KR" altLang="en-US" sz="1000" spc="-50" dirty="0" smtClean="0">
                <a:latin typeface="+mn-ea"/>
              </a:rPr>
              <a:t>사망재해는 </a:t>
            </a:r>
            <a:r>
              <a:rPr lang="ko-KR" altLang="en-US" sz="1000" spc="-50" dirty="0">
                <a:latin typeface="+mn-ea"/>
              </a:rPr>
              <a:t>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화물운반 작업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교통사고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5423" y="1704587"/>
            <a:ext cx="6473309" cy="131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건설현장의 화물운반작업 중 도로 교통사고에 의한 사망재해는 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안전운전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의무위반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(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과속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신호 미준수 등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),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작업장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전방 안전표지판 설치 불량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신호작업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불량</a:t>
            </a:r>
            <a:r>
              <a:rPr lang="ko-KR" altLang="en-US" sz="1300" b="1" spc="-50" dirty="0">
                <a:latin typeface="+mn-ea"/>
              </a:rPr>
              <a:t>으로</a:t>
            </a:r>
            <a:r>
              <a:rPr lang="en-US" altLang="ko-KR" sz="1300" b="1" spc="-50" dirty="0">
                <a:latin typeface="+mn-ea"/>
              </a:rPr>
              <a:t> </a:t>
            </a:r>
            <a:r>
              <a:rPr lang="ko-KR" altLang="en-US" sz="1300" b="1" spc="-50" dirty="0">
                <a:latin typeface="+mn-ea"/>
              </a:rPr>
              <a:t>인해 주로 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5423" y="3304558"/>
            <a:ext cx="6473309" cy="12772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latin typeface="+mn-ea"/>
              </a:rPr>
              <a:t>	</a:t>
            </a:r>
            <a:r>
              <a:rPr lang="ko-KR" altLang="en-US" sz="1300" b="1" spc="-50" dirty="0">
                <a:latin typeface="+mn-ea"/>
              </a:rPr>
              <a:t>화물운반작업을 위한 도로 주행 시 규정속도 준수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안전띠 착용 및 교통 신호 준수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❷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차량이 </a:t>
            </a:r>
            <a:r>
              <a:rPr lang="ko-KR" altLang="en-US" sz="1300" b="1" spc="-50" dirty="0">
                <a:latin typeface="+mn-ea"/>
              </a:rPr>
              <a:t>통행하는 도로공사 시 전방에 공사확인 안전표지판 설치 및 차량 유도물 설치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❸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화물운반작업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도로교통 신호 시 신호수는 신호봉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식별용 조끼 착용하고 안전 구역에 위치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4" name="TextBox 2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07074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472288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6874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4"/>
            <a:stretch>
              <a:fillRect/>
            </a:stretch>
          </a:blipFill>
          <a:ln w="381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화물운반 작업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173511" y="5075348"/>
            <a:ext cx="847540" cy="19412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43661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도로 유지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보수 공사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2173511" y="2855610"/>
            <a:ext cx="0" cy="1007199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6972867" y="2674176"/>
            <a:ext cx="338691" cy="129370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5852791" y="4175760"/>
            <a:ext cx="859793" cy="102271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화물운반작업 및 도로 유지</a:t>
            </a:r>
            <a:r>
              <a:rPr lang="en-US" altLang="ko-KR" sz="1000" spc="-50" dirty="0">
                <a:latin typeface="+mn-ea"/>
              </a:rPr>
              <a:t>•</a:t>
            </a:r>
            <a:r>
              <a:rPr lang="ko-KR" altLang="en-US" sz="1000" spc="-50" dirty="0">
                <a:latin typeface="+mn-ea"/>
              </a:rPr>
              <a:t>보수공사 중 교통사고에 의한 </a:t>
            </a:r>
            <a:r>
              <a:rPr lang="ko-KR" altLang="en-US" sz="1000" spc="-50" dirty="0" smtClean="0">
                <a:latin typeface="+mn-ea"/>
              </a:rPr>
              <a:t>사망재해는 </a:t>
            </a:r>
            <a:r>
              <a:rPr lang="ko-KR" altLang="en-US" sz="1000" spc="-50" dirty="0">
                <a:latin typeface="+mn-ea"/>
              </a:rPr>
              <a:t>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화물운반 작업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교통사고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913183" y="2313561"/>
            <a:ext cx="1975256" cy="54204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rm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도로 주행 중 교통사고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과적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및 과속 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858710" y="5184642"/>
            <a:ext cx="1949367" cy="487516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도로 주행 중 교통사고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교통신호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준수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58066" y="2178320"/>
            <a:ext cx="2374092" cy="73250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도로 주행 차량에 의한 부딪힘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전방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안전표지판 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신호수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배치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작업장 주변 경계표시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791770" y="5122678"/>
            <a:ext cx="1581619" cy="54121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normAutofit/>
          </a:bodyPr>
          <a:lstStyle/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건설기계와 부딪힘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 algn="ctr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작업유도자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배치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유도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9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30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5" name="TextBox 3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2609424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토공사 작업의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토공사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 및 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75423" y="1704587"/>
            <a:ext cx="6473309" cy="9771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토공사 작업 중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 무너짐 및 부딪힘</a:t>
            </a:r>
            <a:r>
              <a:rPr lang="ko-KR" altLang="en-US" sz="1300" b="1" spc="-50" dirty="0">
                <a:latin typeface="+mn-ea"/>
              </a:rPr>
              <a:t>에 의한 사망재해는 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건설장비에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부딪힘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굴착작업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시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기울기 미준수</a:t>
            </a:r>
            <a:r>
              <a:rPr lang="ko-KR" altLang="en-US" sz="1300" b="1" spc="-50" dirty="0">
                <a:latin typeface="+mn-ea"/>
              </a:rPr>
              <a:t>에 의해 주로 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75423" y="3304558"/>
            <a:ext cx="6473309" cy="1238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latin typeface="+mn-ea"/>
              </a:rPr>
              <a:t>	</a:t>
            </a:r>
            <a:r>
              <a:rPr lang="ko-KR" altLang="en-US" sz="1300" b="1" spc="-50" dirty="0">
                <a:latin typeface="+mn-ea"/>
              </a:rPr>
              <a:t>건설기계장비의 부딪힘재해를 예방하기 위해 장비유도자를 배치하고 </a:t>
            </a:r>
            <a:r>
              <a:rPr lang="ko-KR" altLang="en-US" sz="1300" b="1" spc="-50" dirty="0" smtClean="0">
                <a:latin typeface="+mn-ea"/>
              </a:rPr>
              <a:t>운전원 </a:t>
            </a:r>
            <a:r>
              <a:rPr lang="ko-KR" altLang="en-US" sz="1300" b="1" spc="-50" dirty="0">
                <a:latin typeface="+mn-ea"/>
              </a:rPr>
              <a:t>및 근로자는 유도자의 신호를 준수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>
                <a:solidFill>
                  <a:srgbClr val="F0A514"/>
                </a:solidFill>
                <a:latin typeface="+mn-ea"/>
              </a:rPr>
              <a:t>❷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지반 </a:t>
            </a:r>
            <a:r>
              <a:rPr lang="ko-KR" altLang="en-US" sz="1300" b="1" spc="-50" dirty="0">
                <a:latin typeface="+mn-ea"/>
              </a:rPr>
              <a:t>굴착작업 시 굴착경사가 급해 무너질 위험이 있으므로 </a:t>
            </a:r>
            <a:r>
              <a:rPr lang="ko-KR" altLang="en-US" sz="1300" b="1" spc="-50" dirty="0" smtClean="0">
                <a:latin typeface="+mn-ea"/>
              </a:rPr>
              <a:t>굴착면 </a:t>
            </a:r>
            <a:r>
              <a:rPr lang="ko-KR" altLang="en-US" sz="1300" b="1" spc="-50" dirty="0">
                <a:latin typeface="+mn-ea"/>
              </a:rPr>
              <a:t>기울기를 준수하여야 하며 필요시 흙막이가시설 설치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4" name="TextBox 2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01885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472288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6874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4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절</a:t>
            </a:r>
            <a:r>
              <a:rPr lang="en-US" altLang="ko-KR" b="1" spc="-50" dirty="0">
                <a:solidFill>
                  <a:srgbClr val="1185D1"/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성토 작업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3912379" y="4609932"/>
            <a:ext cx="0" cy="37308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43661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지반 굴착작업</a:t>
            </a:r>
          </a:p>
        </p:txBody>
      </p:sp>
      <p:cxnSp>
        <p:nvCxnSpPr>
          <p:cNvPr id="38" name="Straight Arrow Connector 37"/>
          <p:cNvCxnSpPr>
            <a:stCxn id="13" idx="2"/>
          </p:cNvCxnSpPr>
          <p:nvPr/>
        </p:nvCxnSpPr>
        <p:spPr>
          <a:xfrm flipH="1">
            <a:off x="3331885" y="2842386"/>
            <a:ext cx="4834" cy="89108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28" idx="0"/>
          </p:cNvCxnSpPr>
          <p:nvPr/>
        </p:nvCxnSpPr>
        <p:spPr>
          <a:xfrm flipV="1">
            <a:off x="6385919" y="4417519"/>
            <a:ext cx="799920" cy="760641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2379193" y="2199433"/>
            <a:ext cx="1915052" cy="64295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건설기계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(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굴삭기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도저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덤프 등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)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운전원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장비 운전 미숙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해당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장비 운전면허 소지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238395" y="4987016"/>
            <a:ext cx="3055850" cy="655350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경사면 무너질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부석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발생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경사면에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금이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가거나 밀리면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접근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금지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(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비온 뒤 위험 커짐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)</a:t>
            </a:r>
            <a:endParaRPr lang="ko-KR" altLang="en-US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829318" y="2225347"/>
            <a:ext cx="1449417" cy="134625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중장비와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면허소지자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운전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신호수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지시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준수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경광등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및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경보음 장치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부착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접근위험표지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부착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작업반경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내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출입금지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829317" y="5178160"/>
            <a:ext cx="3113203" cy="46179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굴삭기 버킷이 연결부에서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탈락되면서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떨어질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버킷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안전핀 체결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안전모 착용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토공사 작업의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7%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토공사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 및 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58710" y="2230675"/>
            <a:ext cx="1427290" cy="80812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schemeClr val="tx1"/>
                </a:solidFill>
                <a:latin typeface="맑은 고딕"/>
              </a:rPr>
              <a:t>건설기계 후진 또는 </a:t>
            </a:r>
            <a:r>
              <a:rPr lang="en-US" altLang="ko-KR" sz="1100" spc="-100" dirty="0" smtClean="0">
                <a:solidFill>
                  <a:schemeClr val="tx1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schemeClr val="tx1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schemeClr val="tx1"/>
                </a:solidFill>
                <a:latin typeface="맑은 고딕"/>
              </a:rPr>
              <a:t>회전 시</a:t>
            </a:r>
            <a:r>
              <a:rPr lang="en-US" altLang="ko-KR" sz="1100" spc="-100" dirty="0" smtClean="0">
                <a:solidFill>
                  <a:schemeClr val="tx1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schemeClr val="tx1"/>
                </a:solidFill>
                <a:latin typeface="맑은 고딕"/>
              </a:rPr>
              <a:t>주변 </a:t>
            </a:r>
            <a:r>
              <a:rPr lang="ko-KR" altLang="en-US" sz="1100" spc="-100" dirty="0">
                <a:solidFill>
                  <a:schemeClr val="tx1"/>
                </a:solidFill>
                <a:latin typeface="맑은 고딕"/>
              </a:rPr>
              <a:t>근로자 </a:t>
            </a:r>
            <a:r>
              <a:rPr lang="ko-KR" altLang="en-US" sz="1100" spc="-100" dirty="0" smtClean="0">
                <a:solidFill>
                  <a:schemeClr val="tx1"/>
                </a:solidFill>
                <a:latin typeface="맑은 고딕"/>
              </a:rPr>
              <a:t>부딪힘</a:t>
            </a:r>
            <a:r>
              <a:rPr lang="en-US" altLang="ko-KR" sz="1100" spc="-100" dirty="0" smtClean="0">
                <a:solidFill>
                  <a:schemeClr val="tx1"/>
                </a:solidFill>
                <a:latin typeface="맑은 고딕"/>
              </a:rPr>
              <a:t> </a:t>
            </a: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위험반경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내 출입금지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712531" y="3134919"/>
            <a:ext cx="1477236" cy="634961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가설도로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가장자리로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장비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굴러떨어질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접근금지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경계선 준수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385918" y="2234671"/>
            <a:ext cx="1886391" cy="1407527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굴착 경사가 급해 무너질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굴착면의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기울기 기준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준수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  <a:p>
            <a:pPr marL="406800" lvl="0" indent="-40680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보통흙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-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습지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1:1~1: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1.5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-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건지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1:0.5~1: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1</a:t>
            </a:r>
          </a:p>
          <a:p>
            <a:pPr marL="406800" lvl="0" indent="-40680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암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반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-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풍화암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1: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0.8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-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연암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1: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0.5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-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경암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1:0.3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H="1">
            <a:off x="2379192" y="3781764"/>
            <a:ext cx="1" cy="237147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1307976" y="3044125"/>
            <a:ext cx="0" cy="119182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5129488" y="3571602"/>
            <a:ext cx="4834" cy="891083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8028384" y="3651522"/>
            <a:ext cx="0" cy="812577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9" name="그룹 38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4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4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44" name="TextBox 4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4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6366981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540001" y="1799999"/>
            <a:ext cx="4957032" cy="4140000"/>
          </a:xfrm>
          <a:prstGeom prst="roundRect">
            <a:avLst>
              <a:gd name="adj" fmla="val 3473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지붕공사의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6%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지붕공사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물체에 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1461" y="1315811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경사 지붕 작업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0484" y="2146728"/>
            <a:ext cx="2194634" cy="828511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사용하던 공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도구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,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자재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자재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적재 금지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하부 인원 통제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안전방망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(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그물코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2cm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이내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)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방지망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강풍 시 작업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>
            <a:stCxn id="18" idx="2"/>
          </p:cNvCxnSpPr>
          <p:nvPr/>
        </p:nvCxnSpPr>
        <p:spPr>
          <a:xfrm>
            <a:off x="1777801" y="2975239"/>
            <a:ext cx="2158241" cy="107941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Rounded Rectangle 36"/>
          <p:cNvSpPr/>
          <p:nvPr/>
        </p:nvSpPr>
        <p:spPr>
          <a:xfrm>
            <a:off x="3140458" y="2145396"/>
            <a:ext cx="2209518" cy="655350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미끄러지면서 떨어짐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안전난간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안전방망 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안전대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걸이시설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안전대 착용</a:t>
            </a:r>
          </a:p>
        </p:txBody>
      </p:sp>
      <p:cxnSp>
        <p:nvCxnSpPr>
          <p:cNvPr id="38" name="Straight Arrow Connector 37"/>
          <p:cNvCxnSpPr>
            <a:stCxn id="37" idx="2"/>
          </p:cNvCxnSpPr>
          <p:nvPr/>
        </p:nvCxnSpPr>
        <p:spPr>
          <a:xfrm>
            <a:off x="4245217" y="2800746"/>
            <a:ext cx="280955" cy="52816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/>
          <p:cNvSpPr/>
          <p:nvPr/>
        </p:nvSpPr>
        <p:spPr>
          <a:xfrm>
            <a:off x="1251815" y="4992826"/>
            <a:ext cx="2384520" cy="655350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상</a:t>
            </a:r>
            <a:r>
              <a:rPr lang="en-US" altLang="ko-KR" sz="1100" spc="-100" dirty="0">
                <a:solidFill>
                  <a:prstClr val="black"/>
                </a:solidFill>
                <a:latin typeface="맑은 고딕"/>
              </a:rPr>
              <a:t>·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하부 이동중 떨어짐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승강사다리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안전대 걸이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시설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 및 안전대 착용</a:t>
            </a:r>
          </a:p>
        </p:txBody>
      </p:sp>
      <p:cxnSp>
        <p:nvCxnSpPr>
          <p:cNvPr id="45" name="Straight Arrow Connector 44"/>
          <p:cNvCxnSpPr>
            <a:stCxn id="44" idx="0"/>
          </p:cNvCxnSpPr>
          <p:nvPr/>
        </p:nvCxnSpPr>
        <p:spPr>
          <a:xfrm flipH="1" flipV="1">
            <a:off x="2440115" y="4062540"/>
            <a:ext cx="3960" cy="930286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966500" y="3312238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예방 대책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52214" y="1981776"/>
            <a:ext cx="2851095" cy="11875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>
              <a:lnSpc>
                <a:spcPts val="1800"/>
              </a:lnSpc>
              <a:spcAft>
                <a:spcPts val="300"/>
              </a:spcAft>
              <a:buFont typeface="Arial"/>
              <a:buChar char="•"/>
            </a:pPr>
            <a:r>
              <a:rPr lang="ko-KR" altLang="en-US" sz="1300" spc="-50" dirty="0">
                <a:latin typeface="+mn-ea"/>
              </a:rPr>
              <a:t>경사지붕 등 마감작업 중 떨어짐 및 맞음에 의한 사망재해는 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경사지붕 단부 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안전난간</a:t>
            </a: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 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미설치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❷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안전대 미착용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❸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자재 적치불량</a:t>
            </a:r>
            <a:r>
              <a:rPr lang="ko-KR" altLang="en-US" sz="1300" spc="-50" dirty="0">
                <a:latin typeface="+mn-ea"/>
              </a:rPr>
              <a:t>으로 인해 주로 발생합니다</a:t>
            </a:r>
            <a:r>
              <a:rPr lang="en-US" altLang="ko-KR" sz="1300" spc="-50" dirty="0">
                <a:latin typeface="+mn-ea"/>
              </a:rPr>
              <a:t>.</a:t>
            </a:r>
            <a:endParaRPr lang="ko-KR" altLang="en-US" sz="1300" spc="-50" dirty="0">
              <a:latin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752214" y="3634870"/>
            <a:ext cx="2851095" cy="24186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spc="-50" dirty="0" smtClean="0">
                <a:latin typeface="+mn-ea"/>
              </a:rPr>
              <a:t>경사 </a:t>
            </a:r>
            <a:r>
              <a:rPr lang="ko-KR" altLang="en-US" sz="1300" spc="-50" dirty="0">
                <a:latin typeface="+mn-ea"/>
              </a:rPr>
              <a:t>지붕공사는 매우 위험한 작업이므로 작업 전 지붕 단부에 안전난간을 설치</a:t>
            </a:r>
          </a:p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spc="-50" dirty="0" smtClean="0">
                <a:latin typeface="+mn-ea"/>
              </a:rPr>
              <a:t>근로자는 </a:t>
            </a:r>
            <a:r>
              <a:rPr lang="ko-KR" altLang="en-US" sz="1300" spc="-50" dirty="0">
                <a:latin typeface="+mn-ea"/>
              </a:rPr>
              <a:t>안전대를 착용하여 작업 중 미끄러지거나 떨어질 위험을 방지</a:t>
            </a:r>
          </a:p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spc="-50" dirty="0" smtClean="0">
                <a:latin typeface="+mn-ea"/>
              </a:rPr>
              <a:t>경사지붕에서 </a:t>
            </a:r>
            <a:r>
              <a:rPr lang="ko-KR" altLang="en-US" sz="1300" spc="-50" dirty="0">
                <a:latin typeface="+mn-ea"/>
              </a:rPr>
              <a:t>사용하던 공구</a:t>
            </a:r>
            <a:r>
              <a:rPr lang="en-US" altLang="ko-KR" sz="1300" spc="-50" dirty="0">
                <a:latin typeface="+mn-ea"/>
              </a:rPr>
              <a:t>,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도구나 </a:t>
            </a:r>
            <a:r>
              <a:rPr lang="ko-KR" altLang="en-US" sz="1300" spc="-50" dirty="0">
                <a:latin typeface="+mn-ea"/>
              </a:rPr>
              <a:t>쌓아놓은 자재가 아래로 떨어질 위험이 </a:t>
            </a:r>
            <a:r>
              <a:rPr lang="ko-KR" altLang="en-US" sz="1300" spc="-50" dirty="0" smtClean="0">
                <a:latin typeface="+mn-ea"/>
              </a:rPr>
              <a:t>있으므로</a:t>
            </a:r>
            <a:r>
              <a:rPr lang="en-US" altLang="ko-KR" sz="1300" spc="-50" dirty="0" smtClean="0">
                <a:latin typeface="+mn-ea"/>
              </a:rPr>
              <a:t> </a:t>
            </a:r>
            <a:r>
              <a:rPr lang="ko-KR" altLang="en-US" sz="1300" spc="-50" dirty="0" smtClean="0">
                <a:latin typeface="+mn-ea"/>
              </a:rPr>
              <a:t>안전방망</a:t>
            </a:r>
            <a:r>
              <a:rPr lang="en-US" altLang="ko-KR" sz="1300" spc="-50" dirty="0">
                <a:latin typeface="+mn-ea"/>
              </a:rPr>
              <a:t>(</a:t>
            </a:r>
            <a:r>
              <a:rPr lang="ko-KR" altLang="en-US" sz="1300" spc="-50" dirty="0">
                <a:latin typeface="+mn-ea"/>
              </a:rPr>
              <a:t>그물코 </a:t>
            </a:r>
            <a:r>
              <a:rPr lang="en-US" altLang="ko-KR" sz="1300" spc="-50" dirty="0">
                <a:latin typeface="+mn-ea"/>
              </a:rPr>
              <a:t>2cm</a:t>
            </a:r>
            <a:r>
              <a:rPr lang="ko-KR" altLang="en-US" sz="1300" spc="-50" dirty="0">
                <a:latin typeface="+mn-ea"/>
              </a:rPr>
              <a:t>이내</a:t>
            </a:r>
            <a:r>
              <a:rPr lang="en-US" altLang="ko-KR" sz="1300" spc="-50" dirty="0">
                <a:latin typeface="+mn-ea"/>
              </a:rPr>
              <a:t>)</a:t>
            </a:r>
            <a:r>
              <a:rPr lang="ko-KR" altLang="en-US" sz="1300" spc="-50" dirty="0">
                <a:latin typeface="+mn-ea"/>
              </a:rPr>
              <a:t>을 설치하거나 위험구간 출입을 통제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966500" y="1673400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재해 발생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7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8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0" name="TextBox 2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2245758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000" y="1977489"/>
            <a:ext cx="4859285" cy="3785020"/>
          </a:xfrm>
          <a:prstGeom prst="roundRect">
            <a:avLst>
              <a:gd name="adj" fmla="val 3302"/>
            </a:avLst>
          </a:prstGeom>
          <a:noFill/>
          <a:ln>
            <a:noFill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>
                <a:latin typeface="+mn-ea"/>
              </a:rPr>
              <a:t>도장공사의 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3%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외부 도장공사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떨어짐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1461" y="1315811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외부 도장 작업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559988" y="2066137"/>
            <a:ext cx="1714299" cy="828511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달비계 지지로프가 풀려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떨어질 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상부에 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2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개소 이상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견고하게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묶기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23" name="Straight Arrow Connector 22"/>
          <p:cNvCxnSpPr>
            <a:stCxn id="18" idx="1"/>
          </p:cNvCxnSpPr>
          <p:nvPr/>
        </p:nvCxnSpPr>
        <p:spPr>
          <a:xfrm flipH="1">
            <a:off x="2039830" y="2480393"/>
            <a:ext cx="520158" cy="0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/>
          <p:cNvSpPr/>
          <p:nvPr/>
        </p:nvSpPr>
        <p:spPr>
          <a:xfrm>
            <a:off x="601735" y="5015619"/>
            <a:ext cx="1837596" cy="655350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핸드 그라인더 사용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손가락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절단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방호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덮개 설치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 flipV="1">
            <a:off x="1401887" y="3698965"/>
            <a:ext cx="0" cy="1316654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/>
          <p:nvPr/>
        </p:nvSpPr>
        <p:spPr>
          <a:xfrm>
            <a:off x="3026644" y="4690562"/>
            <a:ext cx="2113648" cy="100167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지지로프가 끊어져 떨어질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옥상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모서리에 로프 보호대 설치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22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㎜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이상 나일론 로프 사용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수직구명줄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설치 후 안전대를 걸고 작업</a:t>
            </a:r>
          </a:p>
        </p:txBody>
      </p:sp>
      <p:cxnSp>
        <p:nvCxnSpPr>
          <p:cNvPr id="55" name="Straight Arrow Connector 54"/>
          <p:cNvCxnSpPr/>
          <p:nvPr/>
        </p:nvCxnSpPr>
        <p:spPr>
          <a:xfrm flipV="1">
            <a:off x="4961466" y="2453300"/>
            <a:ext cx="0" cy="223726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5999447" y="3265614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예방 대책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73480" y="1981776"/>
            <a:ext cx="2829830" cy="9182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>
              <a:lnSpc>
                <a:spcPts val="1800"/>
              </a:lnSpc>
              <a:spcAft>
                <a:spcPts val="300"/>
              </a:spcAft>
              <a:buFont typeface="Arial"/>
              <a:buChar char="•"/>
            </a:pPr>
            <a:r>
              <a:rPr lang="ko-KR" altLang="en-US" sz="1300" spc="-100" dirty="0">
                <a:latin typeface="+mn-ea"/>
              </a:rPr>
              <a:t>외부 도장</a:t>
            </a:r>
            <a:r>
              <a:rPr lang="en-US" altLang="ko-KR" sz="1300" spc="-100" dirty="0">
                <a:latin typeface="+mn-ea"/>
              </a:rPr>
              <a:t>, </a:t>
            </a:r>
            <a:r>
              <a:rPr lang="ko-KR" altLang="en-US" sz="1300" spc="-100" dirty="0">
                <a:latin typeface="+mn-ea"/>
              </a:rPr>
              <a:t>도색 작업 중 떨어짐에 의한 사망재해는</a:t>
            </a:r>
            <a:r>
              <a:rPr lang="ko-KR" altLang="en-US" sz="1300" spc="-100" dirty="0">
                <a:solidFill>
                  <a:srgbClr val="1185D1"/>
                </a:solidFill>
                <a:latin typeface="+mn-ea"/>
              </a:rPr>
              <a:t> </a:t>
            </a:r>
            <a:r>
              <a:rPr lang="en-US" altLang="ko-KR" sz="1300" b="1" spc="-10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달비계 로프가 풀리거나 끊어짐</a:t>
            </a:r>
            <a:r>
              <a:rPr lang="en-US" altLang="ko-KR" sz="1300" b="1" spc="-100" dirty="0" smtClean="0">
                <a:solidFill>
                  <a:srgbClr val="1185D1"/>
                </a:solidFill>
                <a:latin typeface="+mn-ea"/>
              </a:rPr>
              <a:t>, ❷ </a:t>
            </a:r>
            <a:r>
              <a:rPr lang="ko-KR" altLang="en-US" sz="1300" b="1" spc="-100" dirty="0">
                <a:solidFill>
                  <a:srgbClr val="1185D1"/>
                </a:solidFill>
                <a:latin typeface="+mn-ea"/>
              </a:rPr>
              <a:t>수직구명줄 미설치</a:t>
            </a:r>
            <a:r>
              <a:rPr lang="ko-KR" altLang="en-US" sz="1300" spc="-100" dirty="0">
                <a:latin typeface="+mn-ea"/>
              </a:rPr>
              <a:t>로 인해 주로 발생합니다</a:t>
            </a:r>
            <a:r>
              <a:rPr lang="en-US" altLang="ko-KR" sz="1300" spc="-100" dirty="0">
                <a:latin typeface="+mn-ea"/>
              </a:rPr>
              <a:t>.</a:t>
            </a:r>
            <a:endParaRPr lang="ko-KR" altLang="en-US" sz="1300" spc="-100" dirty="0">
              <a:latin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773480" y="3588246"/>
            <a:ext cx="2829830" cy="23467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spc="-100" dirty="0">
                <a:solidFill>
                  <a:srgbClr val="1185D1"/>
                </a:solidFill>
                <a:latin typeface="+mn-ea"/>
              </a:rPr>
              <a:t>❶ </a:t>
            </a:r>
            <a:r>
              <a:rPr lang="en-US" altLang="ko-KR" sz="1300" spc="-100" dirty="0" smtClean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spc="-100" dirty="0" smtClean="0">
                <a:latin typeface="+mn-ea"/>
              </a:rPr>
              <a:t>달비계 </a:t>
            </a:r>
            <a:r>
              <a:rPr lang="ko-KR" altLang="en-US" sz="1300" spc="-100" dirty="0">
                <a:latin typeface="+mn-ea"/>
              </a:rPr>
              <a:t>지지로프가 풀리거나 끊어질 위험이 있으므로 상부에 </a:t>
            </a:r>
            <a:r>
              <a:rPr lang="en-US" altLang="ko-KR" sz="1300" spc="-100" dirty="0">
                <a:latin typeface="+mn-ea"/>
              </a:rPr>
              <a:t>2</a:t>
            </a:r>
            <a:r>
              <a:rPr lang="ko-KR" altLang="en-US" sz="1300" spc="-100" dirty="0">
                <a:latin typeface="+mn-ea"/>
              </a:rPr>
              <a:t>개소 이상 </a:t>
            </a:r>
            <a:r>
              <a:rPr lang="ko-KR" altLang="en-US" sz="1300" spc="-100" dirty="0" smtClean="0">
                <a:latin typeface="+mn-ea"/>
              </a:rPr>
              <a:t>로프를</a:t>
            </a:r>
            <a:r>
              <a:rPr lang="en-US" altLang="ko-KR" sz="1300" spc="-100" dirty="0" smtClean="0">
                <a:latin typeface="+mn-ea"/>
              </a:rPr>
              <a:t> </a:t>
            </a:r>
            <a:r>
              <a:rPr lang="ko-KR" altLang="en-US" sz="1300" spc="-100" dirty="0" smtClean="0">
                <a:latin typeface="+mn-ea"/>
              </a:rPr>
              <a:t>풀리지 </a:t>
            </a:r>
            <a:r>
              <a:rPr lang="ko-KR" altLang="en-US" sz="1300" spc="-100" dirty="0">
                <a:latin typeface="+mn-ea"/>
              </a:rPr>
              <a:t>않도록 견고하게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ko-KR" altLang="en-US" sz="1300" spc="-100" dirty="0" smtClean="0">
                <a:latin typeface="+mn-ea"/>
              </a:rPr>
              <a:t>묶어야 </a:t>
            </a:r>
            <a:r>
              <a:rPr lang="ko-KR" altLang="en-US" sz="1300" spc="-100" dirty="0">
                <a:latin typeface="+mn-ea"/>
              </a:rPr>
              <a:t>하며 지지로프는 </a:t>
            </a:r>
            <a:r>
              <a:rPr lang="en-US" altLang="ko-KR" sz="1300" spc="-100" dirty="0">
                <a:latin typeface="+mn-ea"/>
              </a:rPr>
              <a:t>22mm </a:t>
            </a:r>
            <a:r>
              <a:rPr lang="ko-KR" altLang="en-US" sz="1300" spc="-100" dirty="0">
                <a:latin typeface="+mn-ea"/>
              </a:rPr>
              <a:t>이상 로프를 사용</a:t>
            </a:r>
          </a:p>
          <a:p>
            <a:pPr marL="252000" indent="-252000"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spc="-100" dirty="0">
                <a:solidFill>
                  <a:srgbClr val="1185D1"/>
                </a:solidFill>
                <a:latin typeface="+mn-ea"/>
              </a:rPr>
              <a:t>❷ </a:t>
            </a:r>
            <a:r>
              <a:rPr lang="en-US" altLang="ko-KR" sz="1300" spc="-100" dirty="0" smtClean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spc="-100" dirty="0" smtClean="0">
                <a:latin typeface="+mn-ea"/>
              </a:rPr>
              <a:t>달비계 </a:t>
            </a:r>
            <a:r>
              <a:rPr lang="ko-KR" altLang="en-US" sz="1300" spc="-100" dirty="0">
                <a:latin typeface="+mn-ea"/>
              </a:rPr>
              <a:t>작업 시에는 수직구명줄을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ko-KR" altLang="en-US" sz="1300" spc="-100" dirty="0" smtClean="0">
                <a:latin typeface="+mn-ea"/>
              </a:rPr>
              <a:t>별도로 </a:t>
            </a:r>
            <a:r>
              <a:rPr lang="ko-KR" altLang="en-US" sz="1300" spc="-100" dirty="0">
                <a:latin typeface="+mn-ea"/>
              </a:rPr>
              <a:t>설치하여 </a:t>
            </a:r>
            <a:r>
              <a:rPr lang="ko-KR" altLang="en-US" sz="1300" spc="-100" dirty="0" smtClean="0">
                <a:latin typeface="+mn-ea"/>
              </a:rPr>
              <a:t>작업자가 수직구명줄에 추락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>
                <a:latin typeface="+mn-ea"/>
              </a:rPr>
              <a:t>떨어짐</a:t>
            </a:r>
            <a:r>
              <a:rPr lang="en-US" altLang="ko-KR" sz="1300" spc="-100" dirty="0">
                <a:latin typeface="+mn-ea"/>
              </a:rPr>
              <a:t>)</a:t>
            </a:r>
            <a:r>
              <a:rPr lang="ko-KR" altLang="en-US" sz="1300" spc="-100" dirty="0">
                <a:latin typeface="+mn-ea"/>
              </a:rPr>
              <a:t>방지대를 걸고 </a:t>
            </a:r>
            <a:r>
              <a:rPr lang="ko-KR" altLang="en-US" sz="1300" spc="-100" dirty="0" smtClean="0">
                <a:latin typeface="+mn-ea"/>
              </a:rPr>
              <a:t>작업하여 </a:t>
            </a:r>
            <a:r>
              <a:rPr lang="ko-KR" altLang="en-US" sz="1300" spc="-100" dirty="0">
                <a:latin typeface="+mn-ea"/>
              </a:rPr>
              <a:t>떨어짐에 의한 재해를 예방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999447" y="1673400"/>
            <a:ext cx="2252992" cy="225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8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재해 발생</a:t>
            </a:r>
            <a:endParaRPr lang="ko-KR" altLang="en-US" sz="1300" b="1" spc="-50" dirty="0">
              <a:solidFill>
                <a:srgbClr val="1185D1"/>
              </a:solidFill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6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40810107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 smtClean="0">
                <a:latin typeface="+mn-ea"/>
              </a:rPr>
              <a:t>상</a:t>
            </a:r>
            <a:r>
              <a:rPr lang="en-US" altLang="ko-KR" sz="1000" spc="-50" dirty="0">
                <a:latin typeface="+mn-ea"/>
              </a:rPr>
              <a:t>·</a:t>
            </a:r>
            <a:r>
              <a:rPr lang="ko-KR" altLang="en-US" sz="1000" spc="-50" dirty="0" smtClean="0">
                <a:latin typeface="+mn-ea"/>
              </a:rPr>
              <a:t>하수도공사의 </a:t>
            </a:r>
            <a:r>
              <a:rPr lang="ko-KR" altLang="en-US" sz="1000" spc="-50" dirty="0">
                <a:latin typeface="+mn-ea"/>
              </a:rPr>
              <a:t>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3%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상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하수도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5423" y="1704587"/>
            <a:ext cx="6473309" cy="16542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>
                <a:latin typeface="+mn-ea"/>
              </a:rPr>
              <a:t>상</a:t>
            </a:r>
            <a:r>
              <a:rPr lang="en-US" altLang="ko-KR" sz="1300" b="1" spc="-50" dirty="0">
                <a:latin typeface="+mn-ea"/>
              </a:rPr>
              <a:t>·</a:t>
            </a:r>
            <a:r>
              <a:rPr lang="ko-KR" altLang="en-US" sz="1300" b="1" spc="-50" dirty="0">
                <a:latin typeface="+mn-ea"/>
              </a:rPr>
              <a:t>하수도 공사의 관로 부설작업 및 도로 포장작업 중 토사 무너짐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 smtClean="0">
                <a:latin typeface="+mn-ea"/>
              </a:rPr>
              <a:t>건설장비 </a:t>
            </a:r>
            <a:r>
              <a:rPr lang="ko-KR" altLang="en-US" sz="1300" b="1" spc="-50" dirty="0">
                <a:latin typeface="+mn-ea"/>
              </a:rPr>
              <a:t>부딪힘</a:t>
            </a:r>
            <a:r>
              <a:rPr lang="en-US" altLang="ko-KR" sz="1300" b="1" spc="-50" dirty="0" smtClean="0">
                <a:latin typeface="+mn-ea"/>
              </a:rPr>
              <a:t>, 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b="1" spc="-50" dirty="0" smtClean="0">
                <a:latin typeface="+mn-ea"/>
              </a:rPr>
              <a:t>인양화물 </a:t>
            </a:r>
            <a:r>
              <a:rPr lang="ko-KR" altLang="en-US" sz="1300" b="1" spc="-50" dirty="0">
                <a:latin typeface="+mn-ea"/>
              </a:rPr>
              <a:t>맞음 재해는 </a:t>
            </a:r>
            <a:endParaRPr lang="en-US" altLang="ko-KR" sz="1300" b="1" spc="-50" dirty="0" smtClean="0"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❶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굴착면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기울기 기준 미준수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❷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신호수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미배치</a:t>
            </a:r>
            <a:r>
              <a:rPr lang="en-US" altLang="ko-KR" sz="1300" b="1" spc="-50" dirty="0">
                <a:solidFill>
                  <a:srgbClr val="1185D1"/>
                </a:solidFill>
                <a:latin typeface="+mn-ea"/>
              </a:rPr>
              <a:t>, </a:t>
            </a:r>
            <a:endParaRPr lang="en-US" altLang="ko-KR" sz="1300" b="1" spc="-50" dirty="0" smtClean="0">
              <a:solidFill>
                <a:srgbClr val="1185D1"/>
              </a:solidFill>
              <a:latin typeface="+mn-ea"/>
            </a:endParaRPr>
          </a:p>
          <a:p>
            <a:pPr marL="252000" indent="-252000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solidFill>
                  <a:srgbClr val="1185D1"/>
                </a:solidFill>
                <a:latin typeface="+mn-ea"/>
              </a:rPr>
              <a:t>줄걸이</a:t>
            </a: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 </a:t>
            </a:r>
            <a:r>
              <a:rPr lang="ko-KR" altLang="en-US" sz="1300" b="1" spc="-50" dirty="0">
                <a:solidFill>
                  <a:srgbClr val="1185D1"/>
                </a:solidFill>
                <a:latin typeface="+mn-ea"/>
              </a:rPr>
              <a:t>방법 불량</a:t>
            </a:r>
            <a:r>
              <a:rPr lang="ko-KR" altLang="en-US" sz="1300" b="1" spc="-50" dirty="0">
                <a:latin typeface="+mn-ea"/>
              </a:rPr>
              <a:t>으로 인해 주로 발생합니다</a:t>
            </a:r>
            <a:r>
              <a:rPr lang="en-US" altLang="ko-KR" sz="1300" b="1" spc="-50" dirty="0">
                <a:latin typeface="+mn-ea"/>
              </a:rPr>
              <a:t>.</a:t>
            </a:r>
            <a:endParaRPr lang="ko-KR" altLang="en-US" sz="1300" b="1" spc="-5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75423" y="3835742"/>
            <a:ext cx="6473309" cy="12772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❶</a:t>
            </a:r>
            <a:r>
              <a:rPr lang="en-US" altLang="ko-KR" sz="1300" b="1" spc="-50" dirty="0" smtClean="0">
                <a:latin typeface="+mn-ea"/>
              </a:rPr>
              <a:t>	</a:t>
            </a:r>
            <a:r>
              <a:rPr lang="ko-KR" altLang="en-US" sz="1300" b="1" spc="-50" dirty="0">
                <a:latin typeface="+mn-ea"/>
              </a:rPr>
              <a:t>관로 부설을 위한 지반 굴착 시 굴착면 기울기 기준을 준수하여 토사붕괴를 방지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❷</a:t>
            </a:r>
            <a:r>
              <a:rPr lang="en-US" altLang="ko-KR" sz="1300" b="1" spc="-50" dirty="0" smtClean="0">
                <a:solidFill>
                  <a:srgbClr val="1185D1"/>
                </a:solidFill>
                <a:latin typeface="+mn-ea"/>
              </a:rPr>
              <a:t>	</a:t>
            </a:r>
            <a:r>
              <a:rPr lang="ko-KR" altLang="en-US" sz="1300" b="1" spc="-50" dirty="0" smtClean="0">
                <a:latin typeface="+mn-ea"/>
              </a:rPr>
              <a:t>도로 </a:t>
            </a:r>
            <a:r>
              <a:rPr lang="ko-KR" altLang="en-US" sz="1300" b="1" spc="-50" dirty="0">
                <a:latin typeface="+mn-ea"/>
              </a:rPr>
              <a:t>포장을 위한 건설기계작업 시에는 신호수를 배치하여 부딪힘 재해를 예방</a:t>
            </a:r>
          </a:p>
          <a:p>
            <a:pPr marL="252000" indent="-252000">
              <a:lnSpc>
                <a:spcPct val="150000"/>
              </a:lnSpc>
              <a:spcAft>
                <a:spcPts val="300"/>
              </a:spcAft>
              <a:buClr>
                <a:schemeClr val="tx1"/>
              </a:buClr>
            </a:pPr>
            <a:r>
              <a:rPr lang="en-US" altLang="ko-KR" sz="1300" b="1" spc="-50" dirty="0" smtClean="0">
                <a:solidFill>
                  <a:srgbClr val="F0A514"/>
                </a:solidFill>
                <a:latin typeface="+mn-ea"/>
              </a:rPr>
              <a:t>❸	</a:t>
            </a:r>
            <a:r>
              <a:rPr lang="ko-KR" altLang="en-US" sz="1300" b="1" spc="-50" dirty="0" smtClean="0">
                <a:latin typeface="+mn-ea"/>
              </a:rPr>
              <a:t>관로 </a:t>
            </a:r>
            <a:r>
              <a:rPr lang="ko-KR" altLang="en-US" sz="1300" b="1" spc="-50" dirty="0">
                <a:latin typeface="+mn-ea"/>
              </a:rPr>
              <a:t>운반 시 </a:t>
            </a:r>
            <a:r>
              <a:rPr lang="en-US" altLang="ko-KR" sz="1300" b="1" spc="-50" dirty="0">
                <a:latin typeface="+mn-ea"/>
              </a:rPr>
              <a:t>2</a:t>
            </a:r>
            <a:r>
              <a:rPr lang="ko-KR" altLang="en-US" sz="1300" b="1" spc="-50" dirty="0">
                <a:latin typeface="+mn-ea"/>
              </a:rPr>
              <a:t>줄 걸이로 균형을 잡고 운반하여야 하며 양호한 상태의 로프를 사용</a:t>
            </a:r>
            <a:br>
              <a:rPr lang="ko-KR" altLang="en-US" sz="1300" b="1" spc="-50" dirty="0">
                <a:latin typeface="+mn-ea"/>
              </a:rPr>
            </a:br>
            <a:r>
              <a:rPr lang="en-US" altLang="ko-KR" sz="1300" b="1" spc="-50" dirty="0">
                <a:latin typeface="+mn-ea"/>
              </a:rPr>
              <a:t>(</a:t>
            </a:r>
            <a:r>
              <a:rPr lang="ko-KR" altLang="en-US" sz="1300" b="1" spc="-50" dirty="0">
                <a:latin typeface="+mn-ea"/>
              </a:rPr>
              <a:t>와이어로프</a:t>
            </a:r>
            <a:r>
              <a:rPr lang="en-US" altLang="ko-KR" sz="1300" b="1" spc="-50" dirty="0">
                <a:latin typeface="+mn-ea"/>
              </a:rPr>
              <a:t>, </a:t>
            </a:r>
            <a:r>
              <a:rPr lang="ko-KR" altLang="en-US" sz="1300" b="1" spc="-50" dirty="0">
                <a:latin typeface="+mn-ea"/>
              </a:rPr>
              <a:t>슬링벨트 등</a:t>
            </a:r>
            <a:r>
              <a:rPr lang="en-US" altLang="ko-KR" sz="1300" b="1" spc="-50" dirty="0">
                <a:latin typeface="+mn-ea"/>
              </a:rPr>
              <a:t>)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21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22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4" name="TextBox 2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53" y="1745941"/>
            <a:ext cx="467253" cy="636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53" y="3384942"/>
            <a:ext cx="467253" cy="77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443612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472288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3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768748" y="2124000"/>
            <a:ext cx="3600000" cy="3600000"/>
          </a:xfrm>
          <a:prstGeom prst="roundRect">
            <a:avLst>
              <a:gd name="adj" fmla="val 4616"/>
            </a:avLst>
          </a:prstGeom>
          <a:blipFill rotWithShape="1">
            <a:blip r:embed="rId4"/>
            <a:stretch>
              <a:fillRect/>
            </a:stretch>
          </a:blipFill>
          <a:ln w="3810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8247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관 부설 작업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58220" y="2212855"/>
            <a:ext cx="1534106" cy="1154445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굴착면 끝단에 중장비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접근 시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장비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무게 및 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진동에 의해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굴착면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붕괴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장비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앞 굴착면에 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/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근로자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접근금지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921076" y="3375292"/>
            <a:ext cx="0" cy="49563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2497011" y="2235885"/>
            <a:ext cx="1797306" cy="1001673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굴착면 내부 근로자가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장비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운전자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위치에서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안보일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경우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버킷에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장비운전원은 유도자의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b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신호에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따라야 함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866811" y="2239045"/>
            <a:ext cx="2496930" cy="461799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후진하는 장비에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장비움직임을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확인하고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통행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하도록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함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398622" y="2847988"/>
            <a:ext cx="2849835" cy="442228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신호수 역할이 소홀할 경우 장비에 부딪힐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/>
            </a:r>
            <a:b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</a:b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복장을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갖추고 신호 역할을 전담하여야 함</a:t>
            </a:r>
          </a:p>
        </p:txBody>
      </p:sp>
      <p:cxnSp>
        <p:nvCxnSpPr>
          <p:cNvPr id="23" name="Straight Arrow Connector 22"/>
          <p:cNvCxnSpPr>
            <a:stCxn id="29" idx="0"/>
          </p:cNvCxnSpPr>
          <p:nvPr/>
        </p:nvCxnSpPr>
        <p:spPr>
          <a:xfrm flipH="1" flipV="1">
            <a:off x="6729192" y="4330746"/>
            <a:ext cx="634550" cy="65193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981260" y="5119205"/>
            <a:ext cx="3180364" cy="467127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경사면을 수직에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가깝게</a:t>
            </a:r>
            <a:r>
              <a:rPr lang="en-US" altLang="ko-KR" sz="1100" spc="-100" dirty="0" smtClean="0">
                <a:solidFill>
                  <a:prstClr val="black"/>
                </a:solidFill>
                <a:latin typeface="맑은 고딕"/>
              </a:rPr>
              <a:t>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굴착한 </a:t>
            </a: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경우 토사 붕괴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위험</a:t>
            </a:r>
            <a:endParaRPr lang="en-US" altLang="ko-KR" sz="1100" spc="-100" dirty="0" smtClean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굴착면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경사를 자연 경사에 가깝게 굴착</a:t>
            </a:r>
            <a:endParaRPr lang="en-US" altLang="ko-KR" sz="1100" b="1" spc="-100" dirty="0">
              <a:solidFill>
                <a:srgbClr val="1185D1"/>
              </a:solidFill>
              <a:latin typeface="맑은 고딕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500445" y="4982678"/>
            <a:ext cx="1726593" cy="663342"/>
          </a:xfrm>
          <a:prstGeom prst="roundRect">
            <a:avLst>
              <a:gd name="adj" fmla="val 6696"/>
            </a:avLst>
          </a:prstGeom>
          <a:solidFill>
            <a:schemeClr val="bg1"/>
          </a:solidFill>
          <a:ln w="25400" cap="rnd">
            <a:solidFill>
              <a:srgbClr val="1185D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spc="-100" dirty="0">
                <a:solidFill>
                  <a:prstClr val="black"/>
                </a:solidFill>
                <a:latin typeface="맑은 고딕"/>
              </a:rPr>
              <a:t>후진 시 경보음 </a:t>
            </a:r>
            <a:r>
              <a:rPr lang="ko-KR" altLang="en-US" sz="1100" spc="-100" dirty="0" smtClean="0">
                <a:solidFill>
                  <a:prstClr val="black"/>
                </a:solidFill>
                <a:latin typeface="맑은 고딕"/>
              </a:rPr>
              <a:t>미작동</a:t>
            </a:r>
            <a:endParaRPr lang="en-US" altLang="ko-KR" sz="1100" spc="-100" dirty="0">
              <a:solidFill>
                <a:prstClr val="black"/>
              </a:solidFill>
              <a:latin typeface="맑은 고딕"/>
            </a:endParaRPr>
          </a:p>
          <a:p>
            <a:pPr lvl="0">
              <a:lnSpc>
                <a:spcPts val="1300"/>
              </a:lnSpc>
              <a:spcAft>
                <a:spcPts val="300"/>
              </a:spcAft>
            </a:pP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운전원은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작업 전 브레이크</a:t>
            </a:r>
            <a:r>
              <a:rPr lang="en-US" altLang="ko-KR" sz="1100" b="1" spc="-100" dirty="0" smtClean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 smtClean="0">
                <a:solidFill>
                  <a:srgbClr val="1185D1"/>
                </a:solidFill>
                <a:latin typeface="맑은 고딕"/>
              </a:rPr>
              <a:t>클러치</a:t>
            </a:r>
            <a:r>
              <a:rPr lang="en-US" altLang="ko-KR" sz="1100" b="1" spc="-100" dirty="0">
                <a:solidFill>
                  <a:srgbClr val="1185D1"/>
                </a:solidFill>
                <a:latin typeface="맑은 고딕"/>
              </a:rPr>
              <a:t>, </a:t>
            </a:r>
            <a:r>
              <a:rPr lang="ko-KR" altLang="en-US" sz="1100" b="1" spc="-100" dirty="0">
                <a:solidFill>
                  <a:srgbClr val="1185D1"/>
                </a:solidFill>
                <a:latin typeface="맑은 고딕"/>
              </a:rPr>
              <a:t>경보음 등 확인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36615" y="1675264"/>
            <a:ext cx="4530657" cy="3133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  <a:buFont typeface="Wingdings" pitchFamily="2" charset="2"/>
              <a:buChar char="v"/>
            </a:pPr>
            <a:r>
              <a:rPr lang="ko-KR" altLang="en-US" b="1" spc="-50" dirty="0">
                <a:solidFill>
                  <a:srgbClr val="1185D1"/>
                </a:solidFill>
                <a:latin typeface="+mn-ea"/>
              </a:rPr>
              <a:t>도로 포장 작업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V="1">
            <a:off x="1191065" y="4647557"/>
            <a:ext cx="0" cy="471648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5" idx="2"/>
          </p:cNvCxnSpPr>
          <p:nvPr/>
        </p:nvCxnSpPr>
        <p:spPr>
          <a:xfrm flipH="1">
            <a:off x="2982600" y="3237558"/>
            <a:ext cx="413064" cy="24817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5182324" y="2703508"/>
            <a:ext cx="0" cy="782222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039826" y="592932"/>
            <a:ext cx="6200932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300"/>
              </a:spcAft>
            </a:pPr>
            <a:r>
              <a:rPr lang="ko-KR" altLang="en-US" sz="1000" spc="-50" dirty="0" smtClean="0">
                <a:latin typeface="+mn-ea"/>
              </a:rPr>
              <a:t>상</a:t>
            </a:r>
            <a:r>
              <a:rPr lang="en-US" altLang="ko-KR" sz="1000" spc="-50" dirty="0">
                <a:latin typeface="+mn-ea"/>
              </a:rPr>
              <a:t>·</a:t>
            </a:r>
            <a:r>
              <a:rPr lang="ko-KR" altLang="en-US" sz="1000" spc="-50" dirty="0" smtClean="0">
                <a:latin typeface="+mn-ea"/>
              </a:rPr>
              <a:t>하수도공사의 </a:t>
            </a:r>
            <a:r>
              <a:rPr lang="ko-KR" altLang="en-US" sz="1000" spc="-50" dirty="0">
                <a:latin typeface="+mn-ea"/>
              </a:rPr>
              <a:t>사망재해는 전체 사망재해의 </a:t>
            </a:r>
            <a:r>
              <a:rPr lang="en-US" altLang="ko-KR" sz="1000" spc="-50" dirty="0">
                <a:solidFill>
                  <a:srgbClr val="1185D1"/>
                </a:solidFill>
                <a:latin typeface="+mn-ea"/>
              </a:rPr>
              <a:t>3%</a:t>
            </a:r>
            <a:r>
              <a:rPr lang="en-US" altLang="ko-KR" sz="1000" spc="-50" dirty="0">
                <a:latin typeface="+mn-ea"/>
              </a:rPr>
              <a:t> </a:t>
            </a:r>
            <a:r>
              <a:rPr lang="ko-KR" altLang="en-US" sz="1000" spc="-50" dirty="0">
                <a:latin typeface="+mn-ea"/>
              </a:rPr>
              <a:t>점유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13183" y="77538"/>
            <a:ext cx="6972204" cy="5539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상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3000" b="1" spc="-15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하수도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공사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무너짐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부딪힘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맞음</a:t>
            </a:r>
            <a:r>
              <a:rPr lang="en-US" altLang="ko-KR" sz="3000" b="1" spc="-15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rPr>
              <a:t>)</a:t>
            </a:r>
            <a:endParaRPr lang="en-US" sz="3000" b="1" spc="-150" dirty="0">
              <a:solidFill>
                <a:schemeClr val="bg1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  <a:latin typeface="+mn-ea"/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5877048" y="3292880"/>
            <a:ext cx="0" cy="1092894"/>
          </a:xfrm>
          <a:prstGeom prst="straightConnector1">
            <a:avLst/>
          </a:prstGeom>
          <a:ln>
            <a:solidFill>
              <a:srgbClr val="1185D1"/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262029" y="229266"/>
            <a:ext cx="1651153" cy="497094"/>
            <a:chOff x="262029" y="229266"/>
            <a:chExt cx="1651153" cy="497094"/>
          </a:xfrm>
        </p:grpSpPr>
        <p:sp>
          <p:nvSpPr>
            <p:cNvPr id="35" name="Rectangle 2"/>
            <p:cNvSpPr/>
            <p:nvPr/>
          </p:nvSpPr>
          <p:spPr>
            <a:xfrm>
              <a:off x="521663" y="233917"/>
              <a:ext cx="139151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dirty="0" smtClean="0">
                  <a:latin typeface="+mn-ea"/>
                </a:rPr>
                <a:t>다발 </a:t>
              </a:r>
              <a:r>
                <a:rPr lang="ko-KR" altLang="en-US" sz="1300" b="1" dirty="0" err="1" smtClean="0">
                  <a:latin typeface="+mn-ea"/>
                </a:rPr>
                <a:t>작업공종</a:t>
              </a:r>
              <a:endParaRPr lang="ko-KR" altLang="en-US" sz="1300" b="1" dirty="0">
                <a:latin typeface="+mn-ea"/>
              </a:endParaRPr>
            </a:p>
          </p:txBody>
        </p:sp>
        <p:sp>
          <p:nvSpPr>
            <p:cNvPr id="3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1</a:t>
              </a: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40" name="TextBox 3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4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20008399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16238" y="3306726"/>
            <a:ext cx="6584761" cy="1587993"/>
          </a:xfrm>
          <a:prstGeom prst="rect">
            <a:avLst/>
          </a:prstGeom>
          <a:noFill/>
        </p:spPr>
        <p:txBody>
          <a:bodyPr wrap="square" numCol="2" spcCol="360000" rtlCol="0">
            <a:noAutofit/>
          </a:bodyPr>
          <a:lstStyle/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철근콘크리트 공사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철골조립 공사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비계 등 가설구조물 공사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조적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·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미장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·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방수 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공사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도로보수 작업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건설기계 관련 작업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외부 도장 공사</a:t>
            </a:r>
          </a:p>
          <a:p>
            <a:pPr marL="180000" indent="-180000">
              <a:lnSpc>
                <a:spcPct val="80000"/>
              </a:lnSpc>
              <a:spcAft>
                <a:spcPts val="1000"/>
              </a:spcAft>
              <a:buFont typeface="Arial"/>
              <a:buChar char="•"/>
            </a:pP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상</a:t>
            </a:r>
            <a:r>
              <a:rPr lang="en-US" altLang="ko-KR" sz="2000" b="1" dirty="0">
                <a:solidFill>
                  <a:schemeClr val="bg1"/>
                </a:solidFill>
                <a:latin typeface="+mn-ea"/>
              </a:rPr>
              <a:t>·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하수도 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</a:rPr>
              <a:t>공사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79931" y="1026712"/>
            <a:ext cx="63415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800" b="1" dirty="0">
                <a:solidFill>
                  <a:schemeClr val="bg1"/>
                </a:solidFill>
                <a:latin typeface="+mn-ea"/>
              </a:rPr>
              <a:t>사망재해 </a:t>
            </a:r>
            <a:endParaRPr lang="en-US" altLang="ko-KR" sz="5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5800" b="1" dirty="0" smtClean="0">
                <a:solidFill>
                  <a:schemeClr val="bg1"/>
                </a:solidFill>
                <a:latin typeface="+mn-ea"/>
              </a:rPr>
              <a:t>다발 사례와 대책</a:t>
            </a:r>
            <a:endParaRPr lang="ko-KR" altLang="en-US" sz="58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1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500" y="1166742"/>
            <a:ext cx="840549" cy="8405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12" name="그룹 11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37570538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철근콘크리트 공사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6873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>
                <a:latin typeface="+mn-ea"/>
              </a:rPr>
              <a:t>방수터널 암거 벽체 및 </a:t>
            </a:r>
            <a:r>
              <a:rPr lang="ko-KR" altLang="en-US" sz="1300" spc="-100" dirty="0" smtClean="0">
                <a:latin typeface="+mn-ea"/>
              </a:rPr>
              <a:t>슬래브 콘크리트 </a:t>
            </a:r>
            <a:r>
              <a:rPr lang="ko-KR" altLang="en-US" sz="1300" spc="-100" dirty="0">
                <a:latin typeface="+mn-ea"/>
              </a:rPr>
              <a:t>타설 중 </a:t>
            </a:r>
            <a:r>
              <a:rPr lang="ko-KR" altLang="en-US" sz="1300" spc="-100" dirty="0" smtClean="0">
                <a:latin typeface="+mn-ea"/>
              </a:rPr>
              <a:t>거푸집동바리 무너짐</a:t>
            </a:r>
            <a:r>
              <a:rPr lang="en-US" altLang="ko-KR" sz="1300" spc="-100" dirty="0">
                <a:latin typeface="+mn-ea"/>
              </a:rPr>
              <a:t>, 4</a:t>
            </a:r>
            <a:r>
              <a:rPr lang="ko-KR" altLang="en-US" sz="1300" spc="-100" dirty="0">
                <a:latin typeface="+mn-ea"/>
              </a:rPr>
              <a:t>명 매몰 </a:t>
            </a:r>
            <a:r>
              <a:rPr lang="ko-KR" altLang="en-US" sz="1300" spc="-100" dirty="0" smtClean="0">
                <a:latin typeface="+mn-ea"/>
              </a:rPr>
              <a:t>사망</a:t>
            </a:r>
            <a:endParaRPr lang="en-US" altLang="ko-KR" sz="1300" spc="-10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313982"/>
            <a:ext cx="2681413" cy="2308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높이 </a:t>
            </a:r>
            <a:r>
              <a:rPr lang="en-US" altLang="ko-KR" sz="1300" spc="-100" dirty="0">
                <a:latin typeface="+mn-ea"/>
              </a:rPr>
              <a:t>6m </a:t>
            </a:r>
            <a:r>
              <a:rPr lang="ko-KR" altLang="en-US" sz="1300" spc="-100" dirty="0">
                <a:latin typeface="+mn-ea"/>
              </a:rPr>
              <a:t>이상의 거푸집동바리는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en-US" altLang="ko-KR" sz="1300" spc="-100" dirty="0" smtClean="0">
                <a:latin typeface="+mn-ea"/>
              </a:rPr>
              <a:t>System </a:t>
            </a:r>
            <a:r>
              <a:rPr lang="en-US" altLang="ko-KR" sz="1300" spc="-100" dirty="0">
                <a:latin typeface="+mn-ea"/>
              </a:rPr>
              <a:t>Support </a:t>
            </a:r>
            <a:r>
              <a:rPr lang="ko-KR" altLang="en-US" sz="1300" spc="-100" dirty="0">
                <a:latin typeface="+mn-ea"/>
              </a:rPr>
              <a:t>등 안전한 구조 적용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구조검토 </a:t>
            </a:r>
            <a:r>
              <a:rPr lang="ko-KR" altLang="en-US" sz="1300" spc="-100" dirty="0">
                <a:latin typeface="+mn-ea"/>
              </a:rPr>
              <a:t>및 조립도 작성 후 조립도에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ko-KR" altLang="en-US" sz="1300" spc="-100" dirty="0" smtClean="0">
                <a:latin typeface="+mn-ea"/>
              </a:rPr>
              <a:t>의해 </a:t>
            </a:r>
            <a:r>
              <a:rPr lang="ko-KR" altLang="en-US" sz="1300" spc="-100" dirty="0">
                <a:latin typeface="+mn-ea"/>
              </a:rPr>
              <a:t>조립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파이프서포트를 </a:t>
            </a:r>
            <a:r>
              <a:rPr lang="ko-KR" altLang="en-US" sz="1300" spc="-100" dirty="0">
                <a:latin typeface="+mn-ea"/>
              </a:rPr>
              <a:t>이어서 사용할 때는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en-US" altLang="ko-KR" sz="1300" spc="-100" dirty="0" smtClean="0">
                <a:latin typeface="+mn-ea"/>
              </a:rPr>
              <a:t>4</a:t>
            </a:r>
            <a:r>
              <a:rPr lang="ko-KR" altLang="en-US" sz="1300" spc="-100" dirty="0">
                <a:latin typeface="+mn-ea"/>
              </a:rPr>
              <a:t>개 이상의 볼트로 체결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타설 </a:t>
            </a:r>
            <a:r>
              <a:rPr lang="ko-KR" altLang="en-US" sz="1300" spc="-100" dirty="0">
                <a:latin typeface="+mn-ea"/>
              </a:rPr>
              <a:t>시 설계도서에 따라 벽체 타설 및 </a:t>
            </a:r>
            <a:r>
              <a:rPr lang="ko-KR" altLang="en-US" sz="1300" spc="-100" dirty="0" smtClean="0">
                <a:latin typeface="+mn-ea"/>
              </a:rPr>
              <a:t>양생 </a:t>
            </a:r>
            <a:r>
              <a:rPr lang="ko-KR" altLang="en-US" sz="1300" spc="-100" dirty="0">
                <a:latin typeface="+mn-ea"/>
              </a:rPr>
              <a:t>후 </a:t>
            </a:r>
            <a:r>
              <a:rPr lang="en-US" altLang="ko-KR" sz="1300" spc="-100" dirty="0">
                <a:latin typeface="+mn-ea"/>
              </a:rPr>
              <a:t>→ </a:t>
            </a:r>
            <a:r>
              <a:rPr lang="ko-KR" altLang="en-US" sz="1300" spc="-100" dirty="0">
                <a:latin typeface="+mn-ea"/>
              </a:rPr>
              <a:t>슬래브 타설 등 순서 준서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콘트리트 타설작업 중 거푸집동바리 무너짐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313982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그룹 22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4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7020" y="1227983"/>
            <a:ext cx="8540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xmlns="" val="1800014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철골조립 공사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4565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>
                <a:latin typeface="+mn-ea"/>
              </a:rPr>
              <a:t>띠장 위에서 작업 중 약 </a:t>
            </a:r>
            <a:r>
              <a:rPr lang="en-US" altLang="ko-KR" sz="1300" spc="-50" dirty="0" smtClean="0">
                <a:latin typeface="+mn-ea"/>
              </a:rPr>
              <a:t>7.2m</a:t>
            </a:r>
            <a:r>
              <a:rPr lang="ko-KR" altLang="en-US" sz="1300" spc="-50" dirty="0" smtClean="0">
                <a:latin typeface="+mn-ea"/>
              </a:rPr>
              <a:t>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아래 </a:t>
            </a:r>
            <a:r>
              <a:rPr lang="ko-KR" altLang="en-US" sz="1300" spc="-50" dirty="0">
                <a:latin typeface="+mn-ea"/>
              </a:rPr>
              <a:t>바닥으로 떨어짐</a:t>
            </a:r>
            <a:endParaRPr lang="en-US" altLang="ko-KR" sz="1300" spc="-5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424510"/>
            <a:ext cx="268141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안전대를 </a:t>
            </a:r>
            <a:r>
              <a:rPr lang="ko-KR" altLang="en-US" sz="1300" spc="-50" dirty="0">
                <a:latin typeface="+mn-ea"/>
              </a:rPr>
              <a:t>걸 수 있는 걸이시설을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설치하고</a:t>
            </a:r>
            <a:r>
              <a:rPr lang="en-US" altLang="ko-KR" sz="1300" spc="-50" dirty="0">
                <a:latin typeface="+mn-ea"/>
              </a:rPr>
              <a:t>, </a:t>
            </a:r>
            <a:r>
              <a:rPr lang="ko-KR" altLang="en-US" sz="1300" spc="-50" dirty="0">
                <a:latin typeface="+mn-ea"/>
              </a:rPr>
              <a:t>근로자는 안전대를 착용하고 </a:t>
            </a:r>
            <a:r>
              <a:rPr lang="ko-KR" altLang="en-US" sz="1300" spc="-50" dirty="0" smtClean="0">
                <a:latin typeface="+mn-ea"/>
              </a:rPr>
              <a:t>걸이시설에 걸어 떨어지지 </a:t>
            </a:r>
            <a:r>
              <a:rPr lang="ko-KR" altLang="en-US" sz="1300" spc="-50" dirty="0">
                <a:latin typeface="+mn-ea"/>
              </a:rPr>
              <a:t>않도록 </a:t>
            </a:r>
            <a:r>
              <a:rPr lang="ko-KR" altLang="en-US" sz="1300" spc="-50" dirty="0" smtClean="0">
                <a:latin typeface="+mn-ea"/>
              </a:rPr>
              <a:t>하여야 </a:t>
            </a:r>
            <a:r>
              <a:rPr lang="ko-KR" altLang="en-US" sz="1300" spc="-50" dirty="0">
                <a:latin typeface="+mn-ea"/>
              </a:rPr>
              <a:t>함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띠장 위에서 작업 중 떨어짐</a:t>
            </a:r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424510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그룹 22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4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30" name="TextBox 2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7020" y="1227983"/>
            <a:ext cx="8540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30468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비계 등 가설구조물 공사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6" y="2258138"/>
            <a:ext cx="2582186" cy="9182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>
                <a:latin typeface="+mn-ea"/>
              </a:rPr>
              <a:t>학교 건물 외벽 쌍줄비계 </a:t>
            </a:r>
            <a:r>
              <a:rPr lang="ko-KR" altLang="en-US" sz="1300" spc="-100" dirty="0" smtClean="0">
                <a:latin typeface="+mn-ea"/>
              </a:rPr>
              <a:t>위에서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ko-KR" altLang="en-US" sz="1300" spc="-100" dirty="0" smtClean="0">
                <a:latin typeface="+mn-ea"/>
              </a:rPr>
              <a:t>조적작업을 </a:t>
            </a:r>
            <a:r>
              <a:rPr lang="ko-KR" altLang="en-US" sz="1300" spc="-100" dirty="0">
                <a:latin typeface="+mn-ea"/>
              </a:rPr>
              <a:t>하던 중 </a:t>
            </a:r>
            <a:r>
              <a:rPr lang="ko-KR" altLang="en-US" sz="1300" spc="-100" dirty="0" smtClean="0">
                <a:latin typeface="+mn-ea"/>
              </a:rPr>
              <a:t>적재하중 초과</a:t>
            </a:r>
            <a:r>
              <a:rPr lang="en-US" altLang="ko-KR" sz="1300" spc="-100" dirty="0">
                <a:latin typeface="+mn-ea"/>
              </a:rPr>
              <a:t>, </a:t>
            </a:r>
            <a:r>
              <a:rPr lang="en-US" altLang="ko-KR" sz="1300" spc="-100" dirty="0" smtClean="0">
                <a:latin typeface="+mn-ea"/>
              </a:rPr>
              <a:t/>
            </a:r>
            <a:br>
              <a:rPr lang="en-US" altLang="ko-KR" sz="1300" spc="-100" dirty="0" smtClean="0">
                <a:latin typeface="+mn-ea"/>
              </a:rPr>
            </a:br>
            <a:r>
              <a:rPr lang="ko-KR" altLang="en-US" sz="1300" spc="-100" dirty="0" smtClean="0">
                <a:latin typeface="+mn-ea"/>
              </a:rPr>
              <a:t>비계 </a:t>
            </a:r>
            <a:r>
              <a:rPr lang="ko-KR" altLang="en-US" sz="1300" spc="-100" dirty="0">
                <a:latin typeface="+mn-ea"/>
              </a:rPr>
              <a:t>벽이음 불량 </a:t>
            </a:r>
            <a:r>
              <a:rPr lang="ko-KR" altLang="en-US" sz="1300" spc="-100" dirty="0" smtClean="0">
                <a:latin typeface="+mn-ea"/>
              </a:rPr>
              <a:t>등으로 비계 </a:t>
            </a:r>
            <a:r>
              <a:rPr lang="ko-KR" altLang="en-US" sz="1300" spc="-100" dirty="0">
                <a:latin typeface="+mn-ea"/>
              </a:rPr>
              <a:t>무너짐</a:t>
            </a:r>
            <a:r>
              <a:rPr lang="en-US" altLang="ko-KR" sz="1300" spc="-100" dirty="0">
                <a:latin typeface="+mn-ea"/>
              </a:rPr>
              <a:t>, </a:t>
            </a:r>
            <a:r>
              <a:rPr lang="en-US" altLang="ko-KR" sz="1300" spc="-100" dirty="0" smtClean="0">
                <a:latin typeface="+mn-ea"/>
              </a:rPr>
              <a:t>2</a:t>
            </a:r>
            <a:r>
              <a:rPr lang="ko-KR" altLang="en-US" sz="1300" spc="-100" dirty="0">
                <a:latin typeface="+mn-ea"/>
              </a:rPr>
              <a:t>명 사망</a:t>
            </a:r>
            <a:endParaRPr lang="en-US" altLang="ko-KR" sz="1300" spc="-10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728651"/>
            <a:ext cx="2681413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강관비계 </a:t>
            </a:r>
            <a:r>
              <a:rPr lang="ko-KR" altLang="en-US" sz="1300" spc="-100" dirty="0">
                <a:latin typeface="+mn-ea"/>
              </a:rPr>
              <a:t>조립 시 밑둥잡이</a:t>
            </a:r>
            <a:r>
              <a:rPr lang="en-US" altLang="ko-KR" sz="1300" spc="-100" dirty="0">
                <a:latin typeface="+mn-ea"/>
              </a:rPr>
              <a:t>, </a:t>
            </a:r>
            <a:br>
              <a:rPr lang="en-US" altLang="ko-KR" sz="1300" spc="-100" dirty="0">
                <a:latin typeface="+mn-ea"/>
              </a:rPr>
            </a:br>
            <a:r>
              <a:rPr lang="ko-KR" altLang="en-US" sz="1300" spc="-100" dirty="0" smtClean="0">
                <a:latin typeface="+mn-ea"/>
              </a:rPr>
              <a:t>벽이음 </a:t>
            </a:r>
            <a:r>
              <a:rPr lang="ko-KR" altLang="en-US" sz="1300" spc="-100" dirty="0">
                <a:latin typeface="+mn-ea"/>
              </a:rPr>
              <a:t>등 </a:t>
            </a:r>
            <a:r>
              <a:rPr lang="ko-KR" altLang="en-US" sz="1300" spc="-100" dirty="0" smtClean="0">
                <a:latin typeface="+mn-ea"/>
              </a:rPr>
              <a:t>설치기준 </a:t>
            </a:r>
            <a:r>
              <a:rPr lang="ko-KR" altLang="en-US" sz="1300" spc="-100" dirty="0">
                <a:latin typeface="+mn-ea"/>
              </a:rPr>
              <a:t>준수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비계기둥 </a:t>
            </a:r>
            <a:r>
              <a:rPr lang="ko-KR" altLang="en-US" sz="1300" spc="-100" dirty="0">
                <a:latin typeface="+mn-ea"/>
              </a:rPr>
              <a:t>및 띠장 등 부재 조립간격 준수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100" dirty="0" smtClean="0">
                <a:latin typeface="+mn-ea"/>
              </a:rPr>
              <a:t>비계기둥 </a:t>
            </a:r>
            <a:r>
              <a:rPr lang="ko-KR" altLang="en-US" sz="1300" spc="-100" dirty="0">
                <a:latin typeface="+mn-ea"/>
              </a:rPr>
              <a:t>간 적재하중 </a:t>
            </a:r>
            <a:r>
              <a:rPr lang="en-US" altLang="ko-KR" sz="1300" spc="-100" dirty="0">
                <a:latin typeface="+mn-ea"/>
              </a:rPr>
              <a:t>400㎏ </a:t>
            </a:r>
            <a:r>
              <a:rPr lang="ko-KR" altLang="en-US" sz="1300" spc="-100" dirty="0">
                <a:latin typeface="+mn-ea"/>
              </a:rPr>
              <a:t>초과금지 등 적재하중 기준 준수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학교건물 비계에서 조적작업 중 비계 무너짐</a:t>
            </a:r>
            <a:r>
              <a:rPr lang="en-US" altLang="ko-KR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, 2</a:t>
            </a: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명 사망</a:t>
            </a:r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728651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그룹 22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4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7020" y="1227983"/>
            <a:ext cx="8540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319715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조적</a:t>
            </a:r>
            <a:r>
              <a:rPr lang="en-US" altLang="ko-KR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·</a:t>
            </a:r>
            <a:r>
              <a:rPr lang="ko-KR" altLang="en-US" sz="3300" b="1" spc="-15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미장</a:t>
            </a:r>
            <a:r>
              <a:rPr lang="en-US" altLang="ko-KR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·</a:t>
            </a:r>
            <a:r>
              <a:rPr lang="ko-KR" altLang="en-US" sz="3300" b="1" spc="-15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방수 </a:t>
            </a:r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공사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6873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>
                <a:latin typeface="+mn-ea"/>
              </a:rPr>
              <a:t>개착터널 외부 측면에 </a:t>
            </a:r>
            <a:r>
              <a:rPr lang="ko-KR" altLang="en-US" sz="1300" spc="-80" dirty="0" smtClean="0">
                <a:latin typeface="+mn-ea"/>
              </a:rPr>
              <a:t>아스팔트 프라이머 </a:t>
            </a:r>
            <a:r>
              <a:rPr lang="ko-KR" altLang="en-US" sz="1300" spc="-80" dirty="0">
                <a:latin typeface="+mn-ea"/>
              </a:rPr>
              <a:t>도장작업 중 </a:t>
            </a:r>
            <a:r>
              <a:rPr lang="ko-KR" altLang="en-US" sz="1300" spc="-80" dirty="0" smtClean="0">
                <a:latin typeface="+mn-ea"/>
              </a:rPr>
              <a:t>프라이머에 함유된 </a:t>
            </a:r>
            <a:r>
              <a:rPr lang="ko-KR" altLang="en-US" sz="1300" spc="-80" dirty="0">
                <a:latin typeface="+mn-ea"/>
              </a:rPr>
              <a:t>유기용제 증기에 중독</a:t>
            </a:r>
            <a:r>
              <a:rPr lang="en-US" altLang="ko-KR" sz="1300" spc="-80" dirty="0" smtClean="0">
                <a:latin typeface="+mn-ea"/>
              </a:rPr>
              <a:t>,</a:t>
            </a:r>
            <a:r>
              <a:rPr lang="ko-KR" altLang="en-US" sz="1300" spc="-80" dirty="0" smtClean="0">
                <a:latin typeface="+mn-ea"/>
              </a:rPr>
              <a:t> 사망</a:t>
            </a:r>
            <a:endParaRPr lang="en-US" altLang="ko-KR" sz="1300" spc="-8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421430"/>
            <a:ext cx="2681413" cy="2308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 smtClean="0">
                <a:latin typeface="+mn-ea"/>
              </a:rPr>
              <a:t>통풍이 </a:t>
            </a:r>
            <a:r>
              <a:rPr lang="ko-KR" altLang="en-US" sz="1300" spc="-80" dirty="0">
                <a:latin typeface="+mn-ea"/>
              </a:rPr>
              <a:t>불충분한 장소에서 유기화합물 </a:t>
            </a:r>
            <a:r>
              <a:rPr lang="ko-KR" altLang="en-US" sz="1300" spc="-80" dirty="0" smtClean="0">
                <a:latin typeface="+mn-ea"/>
              </a:rPr>
              <a:t>취급작업 </a:t>
            </a:r>
            <a:r>
              <a:rPr lang="ko-KR" altLang="en-US" sz="1300" spc="-80" dirty="0">
                <a:latin typeface="+mn-ea"/>
              </a:rPr>
              <a:t>중 환기설비 설치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 smtClean="0">
                <a:latin typeface="+mn-ea"/>
              </a:rPr>
              <a:t>국소배기장치가 </a:t>
            </a:r>
            <a:r>
              <a:rPr lang="ko-KR" altLang="en-US" sz="1300" spc="-80" dirty="0">
                <a:latin typeface="+mn-ea"/>
              </a:rPr>
              <a:t>어려울 경우 급</a:t>
            </a:r>
            <a:r>
              <a:rPr lang="en-US" altLang="ko-KR" sz="1300" spc="-80" dirty="0">
                <a:latin typeface="+mn-ea"/>
              </a:rPr>
              <a:t>·</a:t>
            </a:r>
            <a:r>
              <a:rPr lang="ko-KR" altLang="en-US" sz="1300" spc="-80" dirty="0">
                <a:latin typeface="+mn-ea"/>
              </a:rPr>
              <a:t>배기팬을 이용하여 환기 실시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 smtClean="0">
                <a:latin typeface="+mn-ea"/>
              </a:rPr>
              <a:t>유기화합물 </a:t>
            </a:r>
            <a:r>
              <a:rPr lang="ko-KR" altLang="en-US" sz="1300" spc="-80" dirty="0">
                <a:latin typeface="+mn-ea"/>
              </a:rPr>
              <a:t>취급작업 시에는 송기 마스크 또는 방독마스크를 지급 착용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 smtClean="0">
                <a:latin typeface="+mn-ea"/>
              </a:rPr>
              <a:t>관리대상물질 </a:t>
            </a:r>
            <a:r>
              <a:rPr lang="ko-KR" altLang="en-US" sz="1300" spc="-80" dirty="0">
                <a:latin typeface="+mn-ea"/>
              </a:rPr>
              <a:t>취급작업에 대한 </a:t>
            </a:r>
            <a:r>
              <a:rPr lang="ko-KR" altLang="en-US" sz="1300" spc="-80" dirty="0" smtClean="0">
                <a:latin typeface="+mn-ea"/>
              </a:rPr>
              <a:t>특별 </a:t>
            </a:r>
            <a:r>
              <a:rPr lang="ko-KR" altLang="en-US" sz="1300" spc="-80" dirty="0">
                <a:latin typeface="+mn-ea"/>
              </a:rPr>
              <a:t>안전보건 교육 실시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터널벽체에 프라이머 도장 작업 중</a:t>
            </a:r>
            <a:r>
              <a:rPr lang="en-US" altLang="ko-KR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질식</a:t>
            </a:r>
          </a:p>
        </p:txBody>
      </p:sp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421430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그룹 22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4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7020" y="1226396"/>
            <a:ext cx="854075" cy="8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843753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도로보수 작업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6873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>
                <a:latin typeface="+mn-ea"/>
              </a:rPr>
              <a:t>기존도로 균열 보수를 위해 </a:t>
            </a:r>
            <a:r>
              <a:rPr lang="ko-KR" altLang="en-US" sz="1300" spc="-50" dirty="0" smtClean="0">
                <a:latin typeface="+mn-ea"/>
              </a:rPr>
              <a:t>포장 작업 </a:t>
            </a:r>
            <a:r>
              <a:rPr lang="ko-KR" altLang="en-US" sz="1300" spc="-50" dirty="0">
                <a:latin typeface="+mn-ea"/>
              </a:rPr>
              <a:t>후 로울러로 다짐작업 </a:t>
            </a:r>
            <a:r>
              <a:rPr lang="ko-KR" altLang="en-US" sz="1300" spc="-50" dirty="0" smtClean="0">
                <a:latin typeface="+mn-ea"/>
              </a:rPr>
              <a:t>중 아스콘 </a:t>
            </a:r>
            <a:r>
              <a:rPr lang="ko-KR" altLang="en-US" sz="1300" spc="-50" dirty="0">
                <a:latin typeface="+mn-ea"/>
              </a:rPr>
              <a:t>청소작업 중인 </a:t>
            </a:r>
            <a:r>
              <a:rPr lang="ko-KR" altLang="en-US" sz="1300" spc="-50" dirty="0" smtClean="0">
                <a:latin typeface="+mn-ea"/>
              </a:rPr>
              <a:t>피재자를 발견하지 </a:t>
            </a:r>
            <a:r>
              <a:rPr lang="ko-KR" altLang="en-US" sz="1300" spc="-50" dirty="0">
                <a:latin typeface="+mn-ea"/>
              </a:rPr>
              <a:t>못하고 부딪힘</a:t>
            </a:r>
            <a:endParaRPr lang="en-US" altLang="ko-KR" sz="1300" spc="-5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728651"/>
            <a:ext cx="2681413" cy="13029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작업 </a:t>
            </a:r>
            <a:r>
              <a:rPr lang="ko-KR" altLang="en-US" sz="1300" spc="-50" dirty="0">
                <a:latin typeface="+mn-ea"/>
              </a:rPr>
              <a:t>유도자를 배치한 상태에서 유도자의 신호에 따라 작업 실시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작업 </a:t>
            </a:r>
            <a:r>
              <a:rPr lang="ko-KR" altLang="en-US" sz="1300" spc="-50" dirty="0">
                <a:latin typeface="+mn-ea"/>
              </a:rPr>
              <a:t>위험구간에 근로자의 출입을 통제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타이어롤러의 </a:t>
            </a:r>
            <a:r>
              <a:rPr lang="ko-KR" altLang="en-US" sz="1300" spc="-50" dirty="0">
                <a:latin typeface="+mn-ea"/>
              </a:rPr>
              <a:t>후사경은 수시 확인하여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이상이 </a:t>
            </a:r>
            <a:r>
              <a:rPr lang="ko-KR" altLang="en-US" sz="1300" spc="-50" dirty="0">
                <a:latin typeface="+mn-ea"/>
              </a:rPr>
              <a:t>있을 시 교체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균열도로 보수를 위해 포장작업 중 로울러에 부딪힘</a:t>
            </a:r>
            <a:r>
              <a:rPr lang="en-US" altLang="ko-KR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사망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728651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그룹 22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4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663" y="1226396"/>
            <a:ext cx="8540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302047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건설기계 관련 작업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>
                <a:latin typeface="+mn-ea"/>
              </a:rPr>
              <a:t>건물 </a:t>
            </a:r>
            <a:r>
              <a:rPr lang="en-US" altLang="ko-KR" sz="1300" spc="-50" dirty="0">
                <a:latin typeface="+mn-ea"/>
              </a:rPr>
              <a:t>5</a:t>
            </a:r>
            <a:r>
              <a:rPr lang="ko-KR" altLang="en-US" sz="1300" spc="-50" dirty="0">
                <a:latin typeface="+mn-ea"/>
              </a:rPr>
              <a:t>층 외벽에 </a:t>
            </a:r>
            <a:r>
              <a:rPr lang="en-US" altLang="ko-KR" sz="1300" spc="-50" dirty="0">
                <a:latin typeface="+mn-ea"/>
              </a:rPr>
              <a:t>LED </a:t>
            </a:r>
            <a:r>
              <a:rPr lang="ko-KR" altLang="en-US" sz="1300" spc="-50" dirty="0" smtClean="0">
                <a:latin typeface="+mn-ea"/>
              </a:rPr>
              <a:t>조명등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설치를 </a:t>
            </a:r>
            <a:r>
              <a:rPr lang="ko-KR" altLang="en-US" sz="1300" spc="-50" dirty="0">
                <a:latin typeface="+mn-ea"/>
              </a:rPr>
              <a:t>위해 고소작업대에 탑승</a:t>
            </a:r>
            <a:r>
              <a:rPr lang="en-US" altLang="ko-KR" sz="1300" spc="-50" dirty="0" smtClean="0">
                <a:latin typeface="+mn-ea"/>
              </a:rPr>
              <a:t>,</a:t>
            </a:r>
            <a:r>
              <a:rPr lang="ko-KR" altLang="en-US" sz="1300" spc="-50" dirty="0" smtClean="0">
                <a:latin typeface="+mn-ea"/>
              </a:rPr>
              <a:t> 고소작업대의 </a:t>
            </a:r>
            <a:r>
              <a:rPr lang="ko-KR" altLang="en-US" sz="1300" spc="-50" dirty="0">
                <a:latin typeface="+mn-ea"/>
              </a:rPr>
              <a:t>붐을 인출하던 </a:t>
            </a:r>
            <a:r>
              <a:rPr lang="ko-KR" altLang="en-US" sz="1300" spc="-50" dirty="0" smtClean="0">
                <a:latin typeface="+mn-ea"/>
              </a:rPr>
              <a:t>중 붐이 </a:t>
            </a:r>
            <a:r>
              <a:rPr lang="ko-KR" altLang="en-US" sz="1300" spc="-50" dirty="0">
                <a:latin typeface="+mn-ea"/>
              </a:rPr>
              <a:t>파손되어 꺾이면서 떨어짐</a:t>
            </a:r>
            <a:endParaRPr lang="en-US" altLang="ko-KR" sz="1300" spc="-5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728651"/>
            <a:ext cx="2681413" cy="16876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고소작업대를 </a:t>
            </a:r>
            <a:r>
              <a:rPr lang="ko-KR" altLang="en-US" sz="1300" spc="-50" dirty="0">
                <a:latin typeface="+mn-ea"/>
              </a:rPr>
              <a:t>정기적으로 점검하여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붐</a:t>
            </a:r>
            <a:r>
              <a:rPr lang="en-US" altLang="ko-KR" sz="1300" spc="-50" dirty="0">
                <a:latin typeface="+mn-ea"/>
              </a:rPr>
              <a:t>·</a:t>
            </a:r>
            <a:r>
              <a:rPr lang="ko-KR" altLang="en-US" sz="1300" spc="-50" dirty="0">
                <a:latin typeface="+mn-ea"/>
              </a:rPr>
              <a:t>작업대 등의 각 부위를 확인하고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이상 </a:t>
            </a:r>
            <a:r>
              <a:rPr lang="ko-KR" altLang="en-US" sz="1300" spc="-50" dirty="0">
                <a:latin typeface="+mn-ea"/>
              </a:rPr>
              <a:t>발견 시 </a:t>
            </a:r>
            <a:r>
              <a:rPr lang="ko-KR" altLang="en-US" sz="1300" spc="-50" dirty="0" smtClean="0">
                <a:latin typeface="+mn-ea"/>
              </a:rPr>
              <a:t>보강 또는 </a:t>
            </a:r>
            <a:r>
              <a:rPr lang="ko-KR" altLang="en-US" sz="1300" spc="-50" dirty="0">
                <a:latin typeface="+mn-ea"/>
              </a:rPr>
              <a:t>교체 등의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수리 </a:t>
            </a:r>
            <a:r>
              <a:rPr lang="ko-KR" altLang="en-US" sz="1300" spc="-50" dirty="0">
                <a:latin typeface="+mn-ea"/>
              </a:rPr>
              <a:t>후 작업 실시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고소작업대에 </a:t>
            </a:r>
            <a:r>
              <a:rPr lang="ko-KR" altLang="en-US" sz="1300" spc="-50" dirty="0">
                <a:latin typeface="+mn-ea"/>
              </a:rPr>
              <a:t>탑승하여 작업하는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근로자는 </a:t>
            </a:r>
            <a:r>
              <a:rPr lang="ko-KR" altLang="en-US" sz="1300" spc="-50" dirty="0">
                <a:latin typeface="+mn-ea"/>
              </a:rPr>
              <a:t>안전대 등의 개인보호구 </a:t>
            </a:r>
            <a:r>
              <a:rPr lang="ko-KR" altLang="en-US" sz="1300" spc="-50" dirty="0" smtClean="0">
                <a:latin typeface="+mn-ea"/>
              </a:rPr>
              <a:t>착용 </a:t>
            </a:r>
            <a:r>
              <a:rPr lang="en-US" altLang="ko-KR" sz="1300" spc="-50" dirty="0" smtClean="0">
                <a:latin typeface="+mn-ea"/>
              </a:rPr>
              <a:t>(</a:t>
            </a:r>
            <a:r>
              <a:rPr lang="ko-KR" altLang="en-US" sz="1300" spc="-50" dirty="0">
                <a:latin typeface="+mn-ea"/>
              </a:rPr>
              <a:t>안전대를 걸고 작업 실시</a:t>
            </a:r>
            <a:r>
              <a:rPr lang="en-US" altLang="ko-KR" sz="1300" spc="-50" dirty="0">
                <a:latin typeface="+mn-ea"/>
              </a:rPr>
              <a:t>)</a:t>
            </a:r>
            <a:endParaRPr lang="ko-KR" altLang="en-US" sz="1300" spc="-50" dirty="0">
              <a:latin typeface="+mn-ea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고소작업대 붐이 파손되어 꺾이면서 떨어짐</a:t>
            </a:r>
            <a:r>
              <a:rPr lang="en-US" altLang="ko-KR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, 2</a:t>
            </a: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명 사망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728651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" name="그룹 22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4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7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663" y="1226396"/>
            <a:ext cx="8540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95997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외부 도장공사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11541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>
                <a:latin typeface="+mn-ea"/>
              </a:rPr>
              <a:t>아파트 옥상층 통기관에 </a:t>
            </a:r>
            <a:r>
              <a:rPr lang="ko-KR" altLang="en-US" sz="1300" spc="-80" dirty="0" smtClean="0">
                <a:latin typeface="+mn-ea"/>
              </a:rPr>
              <a:t>달비계 </a:t>
            </a:r>
            <a:r>
              <a:rPr lang="en-US" altLang="ko-KR" sz="1300" spc="-80" dirty="0" smtClean="0">
                <a:latin typeface="+mn-ea"/>
              </a:rPr>
              <a:t/>
            </a:r>
            <a:br>
              <a:rPr lang="en-US" altLang="ko-KR" sz="1300" spc="-80" dirty="0" smtClean="0">
                <a:latin typeface="+mn-ea"/>
              </a:rPr>
            </a:br>
            <a:r>
              <a:rPr lang="ko-KR" altLang="en-US" sz="1300" spc="-80" dirty="0" smtClean="0">
                <a:latin typeface="+mn-ea"/>
              </a:rPr>
              <a:t>지지로프를 </a:t>
            </a:r>
            <a:r>
              <a:rPr lang="ko-KR" altLang="en-US" sz="1300" spc="-80" dirty="0">
                <a:latin typeface="+mn-ea"/>
              </a:rPr>
              <a:t>묶고 달비계에 </a:t>
            </a:r>
            <a:r>
              <a:rPr lang="ko-KR" altLang="en-US" sz="1300" spc="-80" dirty="0" smtClean="0">
                <a:latin typeface="+mn-ea"/>
              </a:rPr>
              <a:t>올라 타는 </a:t>
            </a:r>
            <a:r>
              <a:rPr lang="en-US" altLang="ko-KR" sz="1300" spc="-80" dirty="0" smtClean="0">
                <a:latin typeface="+mn-ea"/>
              </a:rPr>
              <a:t/>
            </a:r>
            <a:br>
              <a:rPr lang="en-US" altLang="ko-KR" sz="1300" spc="-80" dirty="0" smtClean="0">
                <a:latin typeface="+mn-ea"/>
              </a:rPr>
            </a:br>
            <a:r>
              <a:rPr lang="ko-KR" altLang="en-US" sz="1300" spc="-80" dirty="0" smtClean="0">
                <a:latin typeface="+mn-ea"/>
              </a:rPr>
              <a:t>순간</a:t>
            </a:r>
            <a:r>
              <a:rPr lang="en-US" altLang="ko-KR" sz="1300" spc="-80" dirty="0">
                <a:latin typeface="+mn-ea"/>
              </a:rPr>
              <a:t>, </a:t>
            </a:r>
            <a:r>
              <a:rPr lang="ko-KR" altLang="en-US" sz="1300" spc="-80" dirty="0">
                <a:latin typeface="+mn-ea"/>
              </a:rPr>
              <a:t>로프를 </a:t>
            </a:r>
            <a:r>
              <a:rPr lang="ko-KR" altLang="en-US" sz="1300" spc="-80" dirty="0" smtClean="0">
                <a:latin typeface="+mn-ea"/>
              </a:rPr>
              <a:t>묶어두었던 통기관이 </a:t>
            </a:r>
            <a:r>
              <a:rPr lang="en-US" altLang="ko-KR" sz="1300" spc="-80" dirty="0" smtClean="0">
                <a:latin typeface="+mn-ea"/>
              </a:rPr>
              <a:t/>
            </a:r>
            <a:br>
              <a:rPr lang="en-US" altLang="ko-KR" sz="1300" spc="-80" dirty="0" smtClean="0">
                <a:latin typeface="+mn-ea"/>
              </a:rPr>
            </a:br>
            <a:r>
              <a:rPr lang="ko-KR" altLang="en-US" sz="1300" spc="-80" dirty="0" smtClean="0">
                <a:latin typeface="+mn-ea"/>
              </a:rPr>
              <a:t>빠지면서 </a:t>
            </a:r>
            <a:r>
              <a:rPr lang="ko-KR" altLang="en-US" sz="1300" spc="-80" dirty="0">
                <a:latin typeface="+mn-ea"/>
              </a:rPr>
              <a:t>약 </a:t>
            </a:r>
            <a:r>
              <a:rPr lang="en-US" altLang="ko-KR" sz="1300" spc="-80" dirty="0">
                <a:latin typeface="+mn-ea"/>
              </a:rPr>
              <a:t>66m </a:t>
            </a:r>
            <a:r>
              <a:rPr lang="ko-KR" altLang="en-US" sz="1300" spc="-80" dirty="0" smtClean="0">
                <a:latin typeface="+mn-ea"/>
              </a:rPr>
              <a:t>아래 바닥으로 </a:t>
            </a:r>
            <a:r>
              <a:rPr lang="ko-KR" altLang="en-US" sz="1300" spc="-80" dirty="0">
                <a:latin typeface="+mn-ea"/>
              </a:rPr>
              <a:t>떨어짐</a:t>
            </a:r>
            <a:endParaRPr lang="en-US" altLang="ko-KR" sz="1300" spc="-8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728651"/>
            <a:ext cx="2681413" cy="18466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80" dirty="0" smtClean="0">
                <a:latin typeface="+mn-ea"/>
              </a:rPr>
              <a:t>달비계를 </a:t>
            </a:r>
            <a:r>
              <a:rPr lang="ko-KR" altLang="en-US" sz="1300" spc="-80" dirty="0">
                <a:latin typeface="+mn-ea"/>
              </a:rPr>
              <a:t>사용하여 작업을 하는 </a:t>
            </a:r>
            <a:r>
              <a:rPr lang="ko-KR" altLang="en-US" sz="1300" spc="-80" dirty="0" smtClean="0">
                <a:latin typeface="+mn-ea"/>
              </a:rPr>
              <a:t>때에는 지지로프가 </a:t>
            </a:r>
            <a:r>
              <a:rPr lang="ko-KR" altLang="en-US" sz="1300" spc="-80" dirty="0">
                <a:latin typeface="+mn-ea"/>
              </a:rPr>
              <a:t>풀리거나 빠지지 않도록 </a:t>
            </a:r>
            <a:r>
              <a:rPr lang="en-US" altLang="ko-KR" sz="1300" spc="-80" dirty="0" smtClean="0">
                <a:latin typeface="+mn-ea"/>
              </a:rPr>
              <a:t>2</a:t>
            </a:r>
            <a:r>
              <a:rPr lang="ko-KR" altLang="en-US" sz="1300" spc="-80" dirty="0">
                <a:latin typeface="+mn-ea"/>
              </a:rPr>
              <a:t>곳 이상의 견고한 구조물 등에 묶어서 </a:t>
            </a:r>
            <a:r>
              <a:rPr lang="ko-KR" altLang="en-US" sz="1300" spc="-80" dirty="0" smtClean="0">
                <a:latin typeface="+mn-ea"/>
              </a:rPr>
              <a:t>고정하고</a:t>
            </a:r>
            <a:r>
              <a:rPr lang="en-US" altLang="ko-KR" sz="1300" spc="-80" dirty="0" smtClean="0">
                <a:latin typeface="+mn-ea"/>
              </a:rPr>
              <a:t>,</a:t>
            </a:r>
            <a:r>
              <a:rPr lang="ko-KR" altLang="en-US" sz="1300" spc="-80" dirty="0" smtClean="0">
                <a:latin typeface="+mn-ea"/>
              </a:rPr>
              <a:t> 안전대 걸이시설</a:t>
            </a:r>
            <a:r>
              <a:rPr lang="en-US" altLang="ko-KR" sz="1300" spc="-80" dirty="0">
                <a:latin typeface="+mn-ea"/>
              </a:rPr>
              <a:t>(</a:t>
            </a:r>
            <a:r>
              <a:rPr lang="ko-KR" altLang="en-US" sz="1300" spc="-80" dirty="0">
                <a:latin typeface="+mn-ea"/>
              </a:rPr>
              <a:t>수직구명줄</a:t>
            </a:r>
            <a:r>
              <a:rPr lang="en-US" altLang="ko-KR" sz="1300" spc="-80" dirty="0">
                <a:latin typeface="+mn-ea"/>
              </a:rPr>
              <a:t>)</a:t>
            </a:r>
            <a:r>
              <a:rPr lang="ko-KR" altLang="en-US" sz="1300" spc="-80" dirty="0">
                <a:latin typeface="+mn-ea"/>
              </a:rPr>
              <a:t>을 </a:t>
            </a:r>
            <a:r>
              <a:rPr lang="ko-KR" altLang="en-US" sz="1300" spc="-80" dirty="0" smtClean="0">
                <a:latin typeface="+mn-ea"/>
              </a:rPr>
              <a:t>따로 설치하여</a:t>
            </a:r>
            <a:r>
              <a:rPr lang="en-US" altLang="ko-KR" sz="1300" spc="-80" dirty="0">
                <a:latin typeface="+mn-ea"/>
              </a:rPr>
              <a:t>, </a:t>
            </a:r>
            <a:r>
              <a:rPr lang="ko-KR" altLang="en-US" sz="1300" spc="-80" dirty="0">
                <a:latin typeface="+mn-ea"/>
              </a:rPr>
              <a:t>안전대를 착용하고 반드시 안전대 걸이용 </a:t>
            </a:r>
            <a:r>
              <a:rPr lang="ko-KR" altLang="en-US" sz="1300" spc="-80" dirty="0" smtClean="0">
                <a:latin typeface="+mn-ea"/>
              </a:rPr>
              <a:t>로프에 걸고 작업하여야 </a:t>
            </a:r>
            <a:r>
              <a:rPr lang="ko-KR" altLang="en-US" sz="1300" spc="-80" dirty="0">
                <a:latin typeface="+mn-ea"/>
              </a:rPr>
              <a:t>함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아파트 외벽 보수작업을 위해 달비계에 올라타던 중 떨어짐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728651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그룹 21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23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24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9" name="TextBox 2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3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663" y="1226396"/>
            <a:ext cx="85407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151483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22320" y="164087"/>
            <a:ext cx="6972204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/>
            <a:r>
              <a:rPr lang="ko-KR" altLang="en-US" sz="3300" b="1" spc="-15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상</a:t>
            </a:r>
            <a:r>
              <a:rPr lang="en-US" altLang="ko-KR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·</a:t>
            </a:r>
            <a:r>
              <a:rPr lang="ko-KR" altLang="en-US" sz="3300" b="1" spc="-150" dirty="0" smtClean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하수도 </a:t>
            </a:r>
            <a:r>
              <a:rPr lang="ko-KR" altLang="en-US" sz="33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맑은 고딕"/>
              </a:rPr>
              <a:t>공사</a:t>
            </a:r>
            <a:endParaRPr lang="en-US" sz="3300" b="1" spc="-150" dirty="0">
              <a:solidFill>
                <a:prstClr val="white"/>
              </a:solidFill>
              <a:effectLst>
                <a:outerShdw blurRad="50800" dist="38100" dir="2700000" algn="tl" rotWithShape="0">
                  <a:srgbClr val="000000">
                    <a:alpha val="1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02595" y="2258138"/>
            <a:ext cx="2681413" cy="4565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>
                <a:latin typeface="+mn-ea"/>
              </a:rPr>
              <a:t>수직에 가깝게 굴착한 </a:t>
            </a:r>
            <a:r>
              <a:rPr lang="ko-KR" altLang="en-US" sz="1300" spc="-50" dirty="0" smtClean="0">
                <a:latin typeface="+mn-ea"/>
              </a:rPr>
              <a:t>토사가 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무너져 </a:t>
            </a:r>
            <a:r>
              <a:rPr lang="ko-KR" altLang="en-US" sz="1300" spc="-50" dirty="0">
                <a:latin typeface="+mn-ea"/>
              </a:rPr>
              <a:t>근로자 매몰</a:t>
            </a:r>
            <a:endParaRPr lang="en-US" altLang="ko-KR" sz="1300" spc="-50" dirty="0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2595" y="3401194"/>
            <a:ext cx="2681413" cy="15337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굴착면 </a:t>
            </a:r>
            <a:r>
              <a:rPr lang="ko-KR" altLang="en-US" sz="1300" spc="-50" dirty="0">
                <a:latin typeface="+mn-ea"/>
              </a:rPr>
              <a:t>지반경사각 </a:t>
            </a:r>
            <a:r>
              <a:rPr lang="ko-KR" altLang="en-US" sz="1300" spc="-50" dirty="0" smtClean="0">
                <a:latin typeface="+mn-ea"/>
              </a:rPr>
              <a:t>유지</a:t>
            </a:r>
            <a:r>
              <a:rPr lang="en-US" altLang="ko-KR" sz="1300" spc="-50" dirty="0" smtClean="0">
                <a:latin typeface="+mn-ea"/>
              </a:rPr>
              <a:t/>
            </a:r>
            <a:br>
              <a:rPr lang="en-US" altLang="ko-KR" sz="1300" spc="-50" dirty="0" smtClean="0">
                <a:latin typeface="+mn-ea"/>
              </a:rPr>
            </a:br>
            <a:r>
              <a:rPr lang="en-US" altLang="ko-KR" sz="1300" spc="-50" dirty="0" smtClean="0">
                <a:latin typeface="+mn-ea"/>
              </a:rPr>
              <a:t>(</a:t>
            </a:r>
            <a:r>
              <a:rPr lang="ko-KR" altLang="en-US" sz="1300" spc="-50" dirty="0">
                <a:latin typeface="+mn-ea"/>
              </a:rPr>
              <a:t>보통흙 습지 </a:t>
            </a:r>
            <a:r>
              <a:rPr lang="en-US" altLang="ko-KR" sz="1300" spc="-50" dirty="0">
                <a:latin typeface="+mn-ea"/>
              </a:rPr>
              <a:t>1:1~1:1.5 </a:t>
            </a:r>
            <a:r>
              <a:rPr lang="ko-KR" altLang="en-US" sz="1300" spc="-50" dirty="0">
                <a:latin typeface="+mn-ea"/>
              </a:rPr>
              <a:t>이상 </a:t>
            </a:r>
            <a:r>
              <a:rPr lang="en-US" altLang="ko-KR" sz="1300" spc="-50" dirty="0" smtClean="0">
                <a:latin typeface="+mn-ea"/>
              </a:rPr>
              <a:t>/</a:t>
            </a:r>
            <a:br>
              <a:rPr lang="en-US" altLang="ko-KR" sz="1300" spc="-50" dirty="0" smtClean="0">
                <a:latin typeface="+mn-ea"/>
              </a:rPr>
            </a:br>
            <a:r>
              <a:rPr lang="ko-KR" altLang="en-US" sz="1300" spc="-50" dirty="0" smtClean="0">
                <a:latin typeface="+mn-ea"/>
              </a:rPr>
              <a:t>건지 </a:t>
            </a:r>
            <a:r>
              <a:rPr lang="en-US" altLang="ko-KR" sz="1300" spc="-50" dirty="0">
                <a:latin typeface="+mn-ea"/>
              </a:rPr>
              <a:t>1:0.5~1:1 </a:t>
            </a:r>
            <a:r>
              <a:rPr lang="ko-KR" altLang="en-US" sz="1300" spc="-50" dirty="0">
                <a:latin typeface="+mn-ea"/>
              </a:rPr>
              <a:t>이상</a:t>
            </a:r>
            <a:r>
              <a:rPr lang="en-US" altLang="ko-KR" sz="1300" spc="-50" dirty="0">
                <a:latin typeface="+mn-ea"/>
              </a:rPr>
              <a:t>)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흙막이 </a:t>
            </a:r>
            <a:r>
              <a:rPr lang="ko-KR" altLang="en-US" sz="1300" spc="-50" dirty="0">
                <a:latin typeface="+mn-ea"/>
              </a:rPr>
              <a:t>가시설을 설치한 후 작업</a:t>
            </a:r>
          </a:p>
          <a:p>
            <a:pPr marL="144000" indent="-144000">
              <a:lnSpc>
                <a:spcPts val="1800"/>
              </a:lnSpc>
              <a:spcAft>
                <a:spcPts val="600"/>
              </a:spcAft>
              <a:buFont typeface="Arial"/>
              <a:buChar char="•"/>
            </a:pPr>
            <a:r>
              <a:rPr lang="ko-KR" altLang="en-US" sz="1300" spc="-50" dirty="0" smtClean="0">
                <a:latin typeface="+mn-ea"/>
              </a:rPr>
              <a:t>굴착면에 </a:t>
            </a:r>
            <a:r>
              <a:rPr lang="ko-KR" altLang="en-US" sz="1300" spc="-50" dirty="0">
                <a:latin typeface="+mn-ea"/>
              </a:rPr>
              <a:t>장비 근접 시 </a:t>
            </a:r>
            <a:r>
              <a:rPr lang="ko-KR" altLang="en-US" sz="1300" spc="-50" dirty="0" smtClean="0">
                <a:latin typeface="+mn-ea"/>
              </a:rPr>
              <a:t>토사가 </a:t>
            </a:r>
            <a:r>
              <a:rPr lang="ko-KR" altLang="en-US" sz="1300" spc="-50" dirty="0">
                <a:latin typeface="+mn-ea"/>
              </a:rPr>
              <a:t>무너질 위험이 커지므로 주의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59758" y="2320175"/>
            <a:ext cx="4346890" cy="3132000"/>
          </a:xfrm>
          <a:prstGeom prst="roundRect">
            <a:avLst>
              <a:gd name="adj" fmla="val 5244"/>
            </a:avLst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452880" y="1474058"/>
            <a:ext cx="6480338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500"/>
              </a:lnSpc>
              <a:spcAft>
                <a:spcPts val="600"/>
              </a:spcAft>
            </a:pPr>
            <a:r>
              <a:rPr lang="ko-KR" altLang="en-US" b="1" spc="-50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오수관 매설작업 중 토사 무너짐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7100" y="2254943"/>
            <a:ext cx="513849" cy="7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6292" y="3728651"/>
            <a:ext cx="514657" cy="87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그룹 21"/>
          <p:cNvGrpSpPr/>
          <p:nvPr/>
        </p:nvGrpSpPr>
        <p:grpSpPr>
          <a:xfrm>
            <a:off x="272152" y="6205342"/>
            <a:ext cx="8528847" cy="392996"/>
            <a:chOff x="272152" y="6205342"/>
            <a:chExt cx="8528847" cy="392996"/>
          </a:xfrm>
        </p:grpSpPr>
        <p:sp>
          <p:nvSpPr>
            <p:cNvPr id="23" name="TextBox 2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안전보건 나침반    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|  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ea"/>
                  <a:ea typeface="+mj-ea"/>
                </a:rPr>
                <a:t>건설업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+mj-ea"/>
                <a:ea typeface="+mj-ea"/>
              </a:endParaRPr>
            </a:p>
          </p:txBody>
        </p:sp>
        <p:pic>
          <p:nvPicPr>
            <p:cNvPr id="2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671969" y="6205342"/>
              <a:ext cx="1129030" cy="373946"/>
            </a:xfrm>
            <a:prstGeom prst="rect">
              <a:avLst/>
            </a:prstGeom>
            <a:noFill/>
          </p:spPr>
        </p:pic>
      </p:grpSp>
      <p:grpSp>
        <p:nvGrpSpPr>
          <p:cNvPr id="29" name="그룹 28"/>
          <p:cNvGrpSpPr/>
          <p:nvPr/>
        </p:nvGrpSpPr>
        <p:grpSpPr>
          <a:xfrm>
            <a:off x="262029" y="229266"/>
            <a:ext cx="1843218" cy="497094"/>
            <a:chOff x="262029" y="229266"/>
            <a:chExt cx="1843218" cy="497094"/>
          </a:xfrm>
        </p:grpSpPr>
        <p:sp>
          <p:nvSpPr>
            <p:cNvPr id="30" name="Rectangle 2"/>
            <p:cNvSpPr/>
            <p:nvPr/>
          </p:nvSpPr>
          <p:spPr>
            <a:xfrm>
              <a:off x="521663" y="233917"/>
              <a:ext cx="1583584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300" b="1" spc="-150" dirty="0" smtClean="0">
                  <a:latin typeface="+mn-ea"/>
                </a:rPr>
                <a:t>사망재해 </a:t>
              </a:r>
            </a:p>
            <a:p>
              <a:r>
                <a:rPr lang="ko-KR" altLang="en-US" sz="1300" b="1" spc="-150" dirty="0" smtClean="0">
                  <a:latin typeface="+mn-ea"/>
                </a:rPr>
                <a:t>다발 사례와 대책</a:t>
              </a:r>
              <a:endParaRPr lang="ko-KR" altLang="en-US" sz="1300" b="1" spc="-150" dirty="0">
                <a:latin typeface="+mn-ea"/>
              </a:endParaRPr>
            </a:p>
          </p:txBody>
        </p:sp>
        <p:sp>
          <p:nvSpPr>
            <p:cNvPr id="31" name="Rectangle 3"/>
            <p:cNvSpPr/>
            <p:nvPr/>
          </p:nvSpPr>
          <p:spPr>
            <a:xfrm>
              <a:off x="262029" y="229266"/>
              <a:ext cx="370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2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ea"/>
                </a:rPr>
                <a:t>2</a:t>
              </a:r>
            </a:p>
          </p:txBody>
        </p:sp>
      </p:grp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663" y="1220046"/>
            <a:ext cx="8540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823280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394360"/>
            <a:ext cx="9144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8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감사합니다</a:t>
            </a:r>
            <a:r>
              <a:rPr lang="en-US" altLang="ko-KR" sz="58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.</a:t>
            </a:r>
          </a:p>
        </p:txBody>
      </p:sp>
      <p:pic>
        <p:nvPicPr>
          <p:cNvPr id="5" name="Picture 2" descr="D:\맥 공유\16-11-3\공단로고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8119" y="5962650"/>
            <a:ext cx="1824456" cy="6042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79118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2048</TotalTime>
  <Words>1655</Words>
  <Application>Microsoft Office PowerPoint</Application>
  <PresentationFormat>화면 슬라이드 쇼(4:3)</PresentationFormat>
  <Paragraphs>440</Paragraphs>
  <Slides>33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33</vt:i4>
      </vt:variant>
    </vt:vector>
  </HeadingPairs>
  <TitlesOfParts>
    <vt:vector size="43" baseType="lpstr">
      <vt:lpstr>굴림</vt:lpstr>
      <vt:lpstr>Arial</vt:lpstr>
      <vt:lpstr>Calibri</vt:lpstr>
      <vt:lpstr>맑은 고딕</vt:lpstr>
      <vt:lpstr>HY견고딕</vt:lpstr>
      <vt:lpstr>Wingdings</vt:lpstr>
      <vt:lpstr>Office Theme</vt:lpstr>
      <vt:lpstr>디자인 사용자 지정</vt:lpstr>
      <vt:lpstr>1_디자인 사용자 지정</vt:lpstr>
      <vt:lpstr>2_디자인 사용자 지정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WB</dc:creator>
  <cp:lastModifiedBy>1</cp:lastModifiedBy>
  <cp:revision>140</cp:revision>
  <dcterms:created xsi:type="dcterms:W3CDTF">2015-10-13T06:39:58Z</dcterms:created>
  <dcterms:modified xsi:type="dcterms:W3CDTF">2016-11-16T05:25:15Z</dcterms:modified>
</cp:coreProperties>
</file>