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4"/>
  </p:notesMasterIdLst>
  <p:sldIdLst>
    <p:sldId id="258" r:id="rId2"/>
    <p:sldId id="259" r:id="rId3"/>
  </p:sldIdLst>
  <p:sldSz cx="6858000" cy="9906000" type="A4"/>
  <p:notesSz cx="6807200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2E3917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ACF4677E-8BD2-47ae-8A1F-98590045965D">
      <hp:hncThemeShow xmlns="" xmlns:c="http://schemas.openxmlformats.org/drawingml/2006/chart" xmlns:dgm="http://schemas.openxmlformats.org/drawingml/2006/diagram" xmlns:dsp="http://schemas.microsoft.com/office/drawing/2008/diagram" xmlns:hp="http://schemas.haansoft.com/office/presentation/8.0" themeShowType="1" themeSkinType="1" themeTransitionType="1" useThemeTransition="1" byMouseClick="1" attrType="1" dur="200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54"/>
    <p:restoredTop sz="95031"/>
  </p:normalViewPr>
  <p:slideViewPr>
    <p:cSldViewPr>
      <p:cViewPr>
        <p:scale>
          <a:sx n="125" d="100"/>
          <a:sy n="125" d="100"/>
        </p:scale>
        <p:origin x="-696" y="-78"/>
      </p:cViewPr>
      <p:guideLst>
        <p:guide orient="horz" pos="3120"/>
        <p:guide pos="215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5" d="100"/>
        <a:sy n="65" d="100"/>
      </p:scale>
      <p:origin x="0" y="0"/>
    </p:cViewPr>
  </p:sorterViewPr>
  <p:gridSpacing cx="36868100" cy="368681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9786" cy="496967"/>
          </a:xfrm>
          <a:prstGeom prst="rect">
            <a:avLst/>
          </a:prstGeom>
        </p:spPr>
        <p:txBody>
          <a:bodyPr vert="horz" lIns="91550" tIns="45775" rIns="91550" bIns="45775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5839" y="0"/>
            <a:ext cx="2949786" cy="496967"/>
          </a:xfrm>
          <a:prstGeom prst="rect">
            <a:avLst/>
          </a:prstGeom>
        </p:spPr>
        <p:txBody>
          <a:bodyPr vert="horz" lIns="91550" tIns="45775" rIns="91550" bIns="45775"/>
          <a:lstStyle>
            <a:lvl1pPr algn="r">
              <a:defRPr sz="1200"/>
            </a:lvl1pPr>
          </a:lstStyle>
          <a:p>
            <a:fld id="{E2B2BC9D-A816-4D0A-858B-1D023B3A8ACA}" type="datetimeFigureOut">
              <a:rPr lang="ko-KR" altLang="en-US"/>
              <a:pPr/>
              <a:t>2014-11-27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114550" y="746125"/>
            <a:ext cx="2578100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550" tIns="45775" rIns="91550" bIns="45775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719" y="4721186"/>
            <a:ext cx="5445760" cy="4472702"/>
          </a:xfrm>
          <a:prstGeom prst="rect">
            <a:avLst/>
          </a:prstGeom>
        </p:spPr>
        <p:txBody>
          <a:bodyPr vert="horz" lIns="91550" tIns="45775" rIns="91550" bIns="45775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40647"/>
            <a:ext cx="2949786" cy="496967"/>
          </a:xfrm>
          <a:prstGeom prst="rect">
            <a:avLst/>
          </a:prstGeom>
        </p:spPr>
        <p:txBody>
          <a:bodyPr vert="horz" lIns="91550" tIns="45775" rIns="91550" bIns="45775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5839" y="9440647"/>
            <a:ext cx="2949786" cy="496967"/>
          </a:xfrm>
          <a:prstGeom prst="rect">
            <a:avLst/>
          </a:prstGeom>
        </p:spPr>
        <p:txBody>
          <a:bodyPr vert="horz" lIns="91550" tIns="45775" rIns="91550" bIns="45775" anchor="b"/>
          <a:lstStyle>
            <a:lvl1pPr algn="r">
              <a:defRPr sz="1200"/>
            </a:lvl1pPr>
          </a:lstStyle>
          <a:p>
            <a:fld id="{09F4262C-968C-4EE9-8164-CE16364706B3}" type="slidenum">
              <a:rPr lang="ko-KR" altLang="en-US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00642242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1pPr>
    <a:lvl2pPr marL="457200" algn="l" defTabSz="9144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2pPr>
    <a:lvl3pPr marL="914400" algn="l" defTabSz="9144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3pPr>
    <a:lvl4pPr marL="1371600" algn="l" defTabSz="9144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4pPr>
    <a:lvl5pPr marL="1828800" algn="l" defTabSz="9144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5pPr>
    <a:lvl6pPr marL="2286000" algn="l" defTabSz="9144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6pPr>
    <a:lvl7pPr marL="2743200" algn="l" defTabSz="9144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7pPr>
    <a:lvl8pPr marL="3200400" algn="l" defTabSz="9144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8pPr>
    <a:lvl9pPr marL="3657600" algn="l" defTabSz="9144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114550" y="746125"/>
            <a:ext cx="2578100" cy="3725863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3" name="직사각형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직사각형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F4262C-968C-4EE9-8164-CE16364706B3}" type="slidenum">
              <a:rPr lang="en-US" altLang="en-US"/>
              <a:pPr/>
              <a:t>1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114550" y="746125"/>
            <a:ext cx="2578100" cy="3725863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3" name="직사각형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직사각형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9F4262C-968C-4EE9-8164-CE16364706B3}" type="slidenum">
              <a:rPr lang="en-US" altLang="en-US"/>
              <a:pPr/>
              <a:t>2</a:t>
            </a:fld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3077282"/>
            <a:ext cx="5829300" cy="2123369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D7041-59B1-4EE2-9338-F0EF61AE5330}" type="datetimeFigureOut">
              <a:rPr lang="ko-KR" altLang="en-US" smtClean="0"/>
              <a:pPr/>
              <a:t>2014-11-27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51950-5A21-40E5-AA93-7B50877CB73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D7041-59B1-4EE2-9338-F0EF61AE5330}" type="datetimeFigureOut">
              <a:rPr lang="ko-KR" altLang="en-US" smtClean="0"/>
              <a:pPr/>
              <a:t>2014-11-27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51950-5A21-40E5-AA93-7B50877CB73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6365523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4198586"/>
            <a:ext cx="5829300" cy="216693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D7041-59B1-4EE2-9338-F0EF61AE5330}" type="datetimeFigureOut">
              <a:rPr lang="ko-KR" altLang="en-US" smtClean="0"/>
              <a:pPr/>
              <a:t>2014-11-27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51950-5A21-40E5-AA93-7B50877CB73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900" y="2311401"/>
            <a:ext cx="3028950" cy="653750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6150" y="2311401"/>
            <a:ext cx="3028950" cy="653750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D7041-59B1-4EE2-9338-F0EF61AE5330}" type="datetimeFigureOut">
              <a:rPr lang="ko-KR" altLang="en-US" smtClean="0"/>
              <a:pPr/>
              <a:t>2014-11-27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51950-5A21-40E5-AA93-7B50877CB73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217385"/>
            <a:ext cx="303133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3141486"/>
            <a:ext cx="303133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D7041-59B1-4EE2-9338-F0EF61AE5330}" type="datetimeFigureOut">
              <a:rPr lang="ko-KR" altLang="en-US" smtClean="0"/>
              <a:pPr/>
              <a:t>2014-11-27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51950-5A21-40E5-AA93-7B50877CB73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D7041-59B1-4EE2-9338-F0EF61AE5330}" type="datetimeFigureOut">
              <a:rPr lang="ko-KR" altLang="en-US" smtClean="0"/>
              <a:pPr/>
              <a:t>2014-11-27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51950-5A21-40E5-AA93-7B50877CB73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D7041-59B1-4EE2-9338-F0EF61AE5330}" type="datetimeFigureOut">
              <a:rPr lang="ko-KR" altLang="en-US" smtClean="0"/>
              <a:pPr/>
              <a:t>2014-11-27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51950-5A21-40E5-AA93-7B50877CB73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94405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94406"/>
            <a:ext cx="3833813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2072923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D7041-59B1-4EE2-9338-F0EF61AE5330}" type="datetimeFigureOut">
              <a:rPr lang="ko-KR" altLang="en-US" smtClean="0"/>
              <a:pPr/>
              <a:t>2014-11-27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51950-5A21-40E5-AA93-7B50877CB73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934200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752822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D7041-59B1-4EE2-9338-F0EF61AE5330}" type="datetimeFigureOut">
              <a:rPr lang="ko-KR" altLang="en-US" smtClean="0"/>
              <a:pPr/>
              <a:t>2014-11-27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51950-5A21-40E5-AA93-7B50877CB73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D7041-59B1-4EE2-9338-F0EF61AE5330}" type="datetimeFigureOut">
              <a:rPr lang="ko-KR" altLang="en-US" smtClean="0"/>
              <a:pPr/>
              <a:t>2014-11-27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51950-5A21-40E5-AA93-7B50877CB73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050" y="396700"/>
            <a:ext cx="1543050" cy="845220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396700"/>
            <a:ext cx="4514850" cy="845220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D7041-59B1-4EE2-9338-F0EF61AE5330}" type="datetimeFigureOut">
              <a:rPr lang="ko-KR" altLang="en-US" smtClean="0"/>
              <a:pPr/>
              <a:t>2014-11-27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51950-5A21-40E5-AA93-7B50877CB73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Office 테마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  <a:prstGeom prst="rect">
            <a:avLst/>
          </a:prstGeom>
        </p:spPr>
        <p:txBody>
          <a:bodyPr vert="horz" lIns="91440" tIns="45720" rIns="91440" bIns="45720" anchor="ctr">
            <a:normAutofit/>
          </a:bodyPr>
          <a:lstStyle/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311401"/>
            <a:ext cx="6172200" cy="6537502"/>
          </a:xfrm>
          <a:prstGeom prst="rect">
            <a:avLst/>
          </a:prstGeom>
        </p:spPr>
        <p:txBody>
          <a:bodyPr vert="horz" lIns="91440" tIns="45720" rIns="91440" bIns="4572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9181395"/>
            <a:ext cx="1600200" cy="527403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5D7041-59B1-4EE2-9338-F0EF61AE5330}" type="datetimeFigureOut">
              <a:rPr lang="ko-KR" altLang="en-US"/>
              <a:pPr/>
              <a:t>2014-11-27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9181395"/>
            <a:ext cx="2171700" cy="527403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9181395"/>
            <a:ext cx="1600200" cy="527403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351950-5A21-40E5-AA93-7B50877CB734}" type="slidenum">
              <a:rPr lang="ko-KR" altLang="en-US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1.jpeg"/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11" Type="http://schemas.openxmlformats.org/officeDocument/2006/relationships/image" Target="../media/image9.pn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8.jpe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1" Type="http://schemas.openxmlformats.org/officeDocument/2006/relationships/image" Target="../media/image11.jpeg"/><Relationship Id="rId5" Type="http://schemas.openxmlformats.org/officeDocument/2006/relationships/image" Target="../media/image13.png"/><Relationship Id="rId10" Type="http://schemas.openxmlformats.org/officeDocument/2006/relationships/image" Target="../media/image10.png"/><Relationship Id="rId4" Type="http://schemas.openxmlformats.org/officeDocument/2006/relationships/image" Target="../media/image12.jpeg"/><Relationship Id="rId9" Type="http://schemas.openxmlformats.org/officeDocument/2006/relationships/image" Target="../media/image1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직사각형 18"/>
          <p:cNvSpPr/>
          <p:nvPr/>
        </p:nvSpPr>
        <p:spPr>
          <a:xfrm>
            <a:off x="-10691" y="956556"/>
            <a:ext cx="6868691" cy="936104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34000"/>
                </a:schemeClr>
              </a:gs>
              <a:gs pos="59000">
                <a:schemeClr val="accent2">
                  <a:lumMod val="20000"/>
                  <a:lumOff val="80000"/>
                  <a:alpha val="0"/>
                </a:schemeClr>
              </a:gs>
              <a:gs pos="0">
                <a:schemeClr val="accent1"/>
              </a:gs>
              <a:gs pos="0">
                <a:schemeClr val="accent2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9" name="모서리가 둥근 직사각형 68"/>
          <p:cNvSpPr/>
          <p:nvPr/>
        </p:nvSpPr>
        <p:spPr>
          <a:xfrm>
            <a:off x="234080" y="4864548"/>
            <a:ext cx="6505192" cy="506122"/>
          </a:xfrm>
          <a:prstGeom prst="roundRect">
            <a:avLst>
              <a:gd name="adj" fmla="val 11209"/>
            </a:avLst>
          </a:prstGeom>
          <a:solidFill>
            <a:schemeClr val="accent1">
              <a:lumMod val="20000"/>
              <a:lumOff val="80000"/>
              <a:alpha val="60000"/>
            </a:schemeClr>
          </a:solidFill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0" name="직사각형 69"/>
          <p:cNvSpPr/>
          <p:nvPr/>
        </p:nvSpPr>
        <p:spPr>
          <a:xfrm>
            <a:off x="150540" y="4953000"/>
            <a:ext cx="148030" cy="32921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alphaModFix/>
            <a:lum/>
          </a:blip>
          <a:srcRect/>
          <a:stretch>
            <a:fillRect/>
          </a:stretch>
        </p:blipFill>
        <p:spPr>
          <a:xfrm>
            <a:off x="4258791" y="5836011"/>
            <a:ext cx="1287016" cy="8150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3" name="직사각형 32"/>
          <p:cNvSpPr txBox="1"/>
          <p:nvPr/>
        </p:nvSpPr>
        <p:spPr>
          <a:xfrm>
            <a:off x="4429683" y="8280480"/>
            <a:ext cx="2232248" cy="10715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ko-KR" altLang="en-US" sz="800"/>
          </a:p>
          <a:p>
            <a:endParaRPr lang="ko-KR" altLang="en-US" sz="800"/>
          </a:p>
          <a:p>
            <a:endParaRPr lang="ko-KR" altLang="en-US" sz="800"/>
          </a:p>
          <a:p>
            <a:pPr lvl="0"/>
            <a:r>
              <a:rPr lang="ko-KR" altLang="en-US" sz="800"/>
              <a:t>    </a:t>
            </a:r>
          </a:p>
          <a:p>
            <a:pPr lvl="0"/>
            <a:endParaRPr lang="ko-KR" altLang="en-US" sz="800"/>
          </a:p>
          <a:p>
            <a:pPr lvl="0"/>
            <a:endParaRPr lang="ko-KR" altLang="en-US" sz="800"/>
          </a:p>
          <a:p>
            <a:pPr lvl="0"/>
            <a:endParaRPr lang="ko-KR" altLang="en-US" sz="800"/>
          </a:p>
          <a:p>
            <a:pPr lvl="0"/>
            <a:endParaRPr lang="ko-KR" altLang="en-US" sz="80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4" cstate="print">
            <a:alphaModFix/>
            <a:lum/>
          </a:blip>
          <a:stretch>
            <a:fillRect/>
          </a:stretch>
        </p:blipFill>
        <p:spPr>
          <a:xfrm>
            <a:off x="5359871" y="8227126"/>
            <a:ext cx="762000" cy="856488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 rotWithShape="1">
          <a:blip r:embed="rId5" cstate="print">
            <a:alphaModFix/>
            <a:lum/>
          </a:blip>
          <a:srcRect l="12300" t="5370" r="9730" b="27620"/>
          <a:stretch>
            <a:fillRect/>
          </a:stretch>
        </p:blipFill>
        <p:spPr>
          <a:xfrm>
            <a:off x="5789382" y="8494387"/>
            <a:ext cx="800541" cy="589227"/>
          </a:xfrm>
          <a:prstGeom prst="rect">
            <a:avLst/>
          </a:prstGeom>
        </p:spPr>
      </p:pic>
      <p:pic>
        <p:nvPicPr>
          <p:cNvPr id="20" name="그림 19"/>
          <p:cNvPicPr>
            <a:picLocks noChangeAspect="1"/>
          </p:cNvPicPr>
          <p:nvPr/>
        </p:nvPicPr>
        <p:blipFill rotWithShape="1">
          <a:blip r:embed="rId6" cstate="print">
            <a:alphaModFix/>
            <a:lum/>
          </a:blip>
          <a:stretch>
            <a:fillRect/>
          </a:stretch>
        </p:blipFill>
        <p:spPr>
          <a:xfrm>
            <a:off x="5662947" y="5836012"/>
            <a:ext cx="948350" cy="8157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7" name="그림 36"/>
          <p:cNvPicPr>
            <a:picLocks noChangeAspect="1"/>
          </p:cNvPicPr>
          <p:nvPr/>
        </p:nvPicPr>
        <p:blipFill rotWithShape="1">
          <a:blip r:embed="rId7" cstate="print">
            <a:alphaModFix/>
            <a:lum/>
          </a:blip>
          <a:stretch>
            <a:fillRect/>
          </a:stretch>
        </p:blipFill>
        <p:spPr>
          <a:xfrm>
            <a:off x="4249663" y="6980760"/>
            <a:ext cx="1296144" cy="9634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8" name="그림 37"/>
          <p:cNvPicPr>
            <a:picLocks noChangeAspect="1"/>
          </p:cNvPicPr>
          <p:nvPr/>
        </p:nvPicPr>
        <p:blipFill rotWithShape="1">
          <a:blip r:embed="rId8" cstate="print">
            <a:alphaModFix/>
            <a:lum/>
          </a:blip>
          <a:stretch>
            <a:fillRect/>
          </a:stretch>
        </p:blipFill>
        <p:spPr>
          <a:xfrm>
            <a:off x="5662947" y="6980760"/>
            <a:ext cx="940358" cy="9634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9" name="그림 38"/>
          <p:cNvPicPr>
            <a:picLocks noChangeAspect="1"/>
          </p:cNvPicPr>
          <p:nvPr/>
        </p:nvPicPr>
        <p:blipFill rotWithShape="1">
          <a:blip r:embed="rId9" cstate="print">
            <a:alphaModFix/>
            <a:lum/>
          </a:blip>
          <a:stretch>
            <a:fillRect/>
          </a:stretch>
        </p:blipFill>
        <p:spPr>
          <a:xfrm>
            <a:off x="4357675" y="8291526"/>
            <a:ext cx="881074" cy="881074"/>
          </a:xfrm>
          <a:prstGeom prst="rect">
            <a:avLst/>
          </a:prstGeom>
        </p:spPr>
      </p:pic>
      <p:sp>
        <p:nvSpPr>
          <p:cNvPr id="30" name="직사각형 29"/>
          <p:cNvSpPr txBox="1"/>
          <p:nvPr/>
        </p:nvSpPr>
        <p:spPr>
          <a:xfrm>
            <a:off x="4577891" y="6693993"/>
            <a:ext cx="72008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ko-KR" altLang="en-US" sz="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환기 실시</a:t>
            </a:r>
          </a:p>
        </p:txBody>
      </p:sp>
      <p:sp>
        <p:nvSpPr>
          <p:cNvPr id="31" name="직사각형 30"/>
          <p:cNvSpPr txBox="1"/>
          <p:nvPr/>
        </p:nvSpPr>
        <p:spPr>
          <a:xfrm>
            <a:off x="5833839" y="6693993"/>
            <a:ext cx="72008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ko-KR" altLang="en-US" sz="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접지 실시</a:t>
            </a:r>
          </a:p>
        </p:txBody>
      </p:sp>
      <p:sp>
        <p:nvSpPr>
          <p:cNvPr id="32" name="직사각형 31"/>
          <p:cNvSpPr txBox="1"/>
          <p:nvPr/>
        </p:nvSpPr>
        <p:spPr>
          <a:xfrm>
            <a:off x="5617815" y="9139078"/>
            <a:ext cx="1044116" cy="2145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ko-KR" altLang="en-US" sz="800" b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불꽃비산 방지조치</a:t>
            </a:r>
          </a:p>
        </p:txBody>
      </p:sp>
      <p:sp>
        <p:nvSpPr>
          <p:cNvPr id="34" name="직사각형 33"/>
          <p:cNvSpPr txBox="1"/>
          <p:nvPr/>
        </p:nvSpPr>
        <p:spPr>
          <a:xfrm>
            <a:off x="4433875" y="9138639"/>
            <a:ext cx="1008112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ko-KR" altLang="en-US" sz="8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접지클램프</a:t>
            </a:r>
            <a:r>
              <a:rPr lang="ko-KR" altLang="en-US" sz="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 활용</a:t>
            </a:r>
          </a:p>
        </p:txBody>
      </p:sp>
      <p:sp>
        <p:nvSpPr>
          <p:cNvPr id="26" name="직사각형 31"/>
          <p:cNvSpPr txBox="1"/>
          <p:nvPr/>
        </p:nvSpPr>
        <p:spPr>
          <a:xfrm>
            <a:off x="4475368" y="7981710"/>
            <a:ext cx="925127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ko-KR" altLang="en-US" sz="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배관 </a:t>
            </a:r>
            <a:r>
              <a:rPr lang="ko-KR" altLang="en-US" sz="8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어스본딩</a:t>
            </a:r>
            <a:endParaRPr lang="ko-KR" altLang="en-US" sz="8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</a:endParaRPr>
          </a:p>
        </p:txBody>
      </p:sp>
      <p:sp>
        <p:nvSpPr>
          <p:cNvPr id="36" name="직사각형 31"/>
          <p:cNvSpPr txBox="1"/>
          <p:nvPr/>
        </p:nvSpPr>
        <p:spPr>
          <a:xfrm>
            <a:off x="5761831" y="7982149"/>
            <a:ext cx="745107" cy="2145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ko-KR" altLang="en-US" sz="800" b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제전복 착용</a:t>
            </a:r>
          </a:p>
        </p:txBody>
      </p:sp>
      <p:grpSp>
        <p:nvGrpSpPr>
          <p:cNvPr id="35" name="그룹 34"/>
          <p:cNvGrpSpPr/>
          <p:nvPr/>
        </p:nvGrpSpPr>
        <p:grpSpPr>
          <a:xfrm>
            <a:off x="2348880" y="2576735"/>
            <a:ext cx="1769487" cy="1554129"/>
            <a:chOff x="2663477" y="1546960"/>
            <a:chExt cx="3963974" cy="3695393"/>
          </a:xfrm>
        </p:grpSpPr>
        <p:grpSp>
          <p:nvGrpSpPr>
            <p:cNvPr id="40" name="그룹 39"/>
            <p:cNvGrpSpPr/>
            <p:nvPr/>
          </p:nvGrpSpPr>
          <p:grpSpPr>
            <a:xfrm>
              <a:off x="2679356" y="1546960"/>
              <a:ext cx="3679626" cy="3695393"/>
              <a:chOff x="2679356" y="2008165"/>
              <a:chExt cx="3679626" cy="3695393"/>
            </a:xfrm>
          </p:grpSpPr>
          <p:sp>
            <p:nvSpPr>
              <p:cNvPr id="45" name="타원 44"/>
              <p:cNvSpPr/>
              <p:nvPr/>
            </p:nvSpPr>
            <p:spPr>
              <a:xfrm>
                <a:off x="3886186" y="3224827"/>
                <a:ext cx="1219354" cy="1219354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glow" dir="t">
                  <a:rot lat="0" lon="0" rev="14100000"/>
                </a:lightRig>
              </a:scene3d>
              <a:sp3d prstMaterial="softEdge">
                <a:bevelT w="127000" prst="artDeco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46" name="막힌 원호 45"/>
              <p:cNvSpPr/>
              <p:nvPr/>
            </p:nvSpPr>
            <p:spPr>
              <a:xfrm>
                <a:off x="2679356" y="2008165"/>
                <a:ext cx="3613351" cy="3613351"/>
              </a:xfrm>
              <a:prstGeom prst="blockArc">
                <a:avLst>
                  <a:gd name="adj1" fmla="val 9043358"/>
                  <a:gd name="adj2" fmla="val 16193822"/>
                  <a:gd name="adj3" fmla="val 30681"/>
                </a:avLst>
              </a:prstGeom>
              <a:solidFill>
                <a:schemeClr val="accent6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glow" dir="t">
                  <a:rot lat="0" lon="0" rev="14100000"/>
                </a:lightRig>
              </a:scene3d>
              <a:sp3d prstMaterial="softEdge">
                <a:bevelT w="127000" prst="artDeco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47" name="막힌 원호 46"/>
              <p:cNvSpPr/>
              <p:nvPr/>
            </p:nvSpPr>
            <p:spPr>
              <a:xfrm rot="7200000">
                <a:off x="2745631" y="2008165"/>
                <a:ext cx="3613351" cy="3613351"/>
              </a:xfrm>
              <a:prstGeom prst="blockArc">
                <a:avLst>
                  <a:gd name="adj1" fmla="val 9043358"/>
                  <a:gd name="adj2" fmla="val 16193822"/>
                  <a:gd name="adj3" fmla="val 30681"/>
                </a:avLst>
              </a:prstGeom>
              <a:solidFill>
                <a:schemeClr val="accent1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glow" dir="t">
                  <a:rot lat="0" lon="0" rev="14100000"/>
                </a:lightRig>
              </a:scene3d>
              <a:sp3d prstMaterial="softEdge">
                <a:bevelT w="127000" prst="artDeco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48" name="막힌 원호 47"/>
              <p:cNvSpPr/>
              <p:nvPr/>
            </p:nvSpPr>
            <p:spPr>
              <a:xfrm rot="14400000">
                <a:off x="2689186" y="2090207"/>
                <a:ext cx="3613351" cy="3613351"/>
              </a:xfrm>
              <a:prstGeom prst="blockArc">
                <a:avLst>
                  <a:gd name="adj1" fmla="val 9043358"/>
                  <a:gd name="adj2" fmla="val 16193822"/>
                  <a:gd name="adj3" fmla="val 30681"/>
                </a:avLst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glow" dir="t">
                  <a:rot lat="0" lon="0" rev="14100000"/>
                </a:lightRig>
              </a:scene3d>
              <a:sp3d prstMaterial="softEdge">
                <a:bevelT w="127000" prst="artDeco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41" name="WordArt 4"/>
            <p:cNvSpPr>
              <a:spLocks noChangeArrowheads="1" noChangeShapeType="1" noTextEdit="1"/>
            </p:cNvSpPr>
            <p:nvPr/>
          </p:nvSpPr>
          <p:spPr bwMode="auto">
            <a:xfrm>
              <a:off x="2663477" y="2378552"/>
              <a:ext cx="1296143" cy="385070"/>
            </a:xfrm>
            <a:prstGeom prst="rect">
              <a:avLst/>
            </a:prstGeom>
          </p:spPr>
          <p:txBody>
            <a:bodyPr wrap="none" numCol="1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ko-KR" altLang="en-US" sz="3600" kern="10" dirty="0" smtClean="0">
                  <a:ln w="18415" cmpd="sng">
                    <a:noFill/>
                    <a:prstDash val="solid"/>
                  </a:ln>
                  <a:effectLst>
                    <a:glow rad="63500">
                      <a:schemeClr val="bg1"/>
                    </a:glow>
                  </a:effectLst>
                  <a:latin typeface="HY태백B" panose="02030600000101010101" pitchFamily="18" charset="-127"/>
                  <a:ea typeface="HY태백B" panose="02030600000101010101" pitchFamily="18" charset="-127"/>
                </a:rPr>
                <a:t>   위험물</a:t>
              </a:r>
              <a:endParaRPr lang="ko-KR" altLang="en-US" sz="3600" kern="10" dirty="0">
                <a:ln w="18415" cmpd="sng">
                  <a:noFill/>
                  <a:prstDash val="solid"/>
                </a:ln>
                <a:effectLst>
                  <a:glow rad="63500">
                    <a:schemeClr val="bg1"/>
                  </a:glow>
                </a:effectLst>
                <a:latin typeface="HY태백B" panose="02030600000101010101" pitchFamily="18" charset="-127"/>
                <a:ea typeface="HY태백B" panose="02030600000101010101" pitchFamily="18" charset="-127"/>
              </a:endParaRPr>
            </a:p>
          </p:txBody>
        </p:sp>
        <p:sp>
          <p:nvSpPr>
            <p:cNvPr id="42" name="WordArt 4"/>
            <p:cNvSpPr>
              <a:spLocks noChangeArrowheads="1" noChangeShapeType="1" noTextEdit="1"/>
            </p:cNvSpPr>
            <p:nvPr/>
          </p:nvSpPr>
          <p:spPr bwMode="auto">
            <a:xfrm>
              <a:off x="5148064" y="2378552"/>
              <a:ext cx="1479387" cy="385070"/>
            </a:xfrm>
            <a:prstGeom prst="rect">
              <a:avLst/>
            </a:prstGeom>
          </p:spPr>
          <p:txBody>
            <a:bodyPr wrap="none" numCol="1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ko-KR" altLang="en-US" sz="3600" kern="10" dirty="0" err="1" smtClean="0">
                  <a:ln w="18415" cmpd="sng">
                    <a:noFill/>
                    <a:prstDash val="solid"/>
                  </a:ln>
                  <a:effectLst>
                    <a:glow rad="63500">
                      <a:schemeClr val="bg1"/>
                    </a:glow>
                  </a:effectLst>
                  <a:latin typeface="HY태백B" panose="02030600000101010101" pitchFamily="18" charset="-127"/>
                  <a:ea typeface="HY태백B" panose="02030600000101010101" pitchFamily="18" charset="-127"/>
                </a:rPr>
                <a:t>점화원</a:t>
              </a:r>
              <a:r>
                <a:rPr lang="ko-KR" altLang="en-US" sz="3600" kern="10" dirty="0" smtClean="0">
                  <a:ln w="18415" cmpd="sng">
                    <a:noFill/>
                    <a:prstDash val="solid"/>
                  </a:ln>
                  <a:effectLst>
                    <a:glow rad="63500">
                      <a:schemeClr val="bg1"/>
                    </a:glow>
                  </a:effectLst>
                  <a:latin typeface="HY태백B" panose="02030600000101010101" pitchFamily="18" charset="-127"/>
                  <a:ea typeface="HY태백B" panose="02030600000101010101" pitchFamily="18" charset="-127"/>
                </a:rPr>
                <a:t>      </a:t>
              </a:r>
              <a:endParaRPr lang="ko-KR" altLang="en-US" sz="3600" kern="10" dirty="0">
                <a:ln w="18415" cmpd="sng">
                  <a:noFill/>
                  <a:prstDash val="solid"/>
                </a:ln>
                <a:effectLst>
                  <a:glow rad="63500">
                    <a:schemeClr val="bg1"/>
                  </a:glow>
                </a:effectLst>
                <a:latin typeface="HY태백B" panose="02030600000101010101" pitchFamily="18" charset="-127"/>
                <a:ea typeface="HY태백B" panose="02030600000101010101" pitchFamily="18" charset="-127"/>
              </a:endParaRPr>
            </a:p>
          </p:txBody>
        </p:sp>
        <p:sp>
          <p:nvSpPr>
            <p:cNvPr id="43" name="WordArt 4"/>
            <p:cNvSpPr>
              <a:spLocks noChangeArrowheads="1" noChangeShapeType="1" noTextEdit="1"/>
            </p:cNvSpPr>
            <p:nvPr/>
          </p:nvSpPr>
          <p:spPr bwMode="auto">
            <a:xfrm>
              <a:off x="3904234" y="4460097"/>
              <a:ext cx="1296143" cy="385070"/>
            </a:xfrm>
            <a:prstGeom prst="rect">
              <a:avLst/>
            </a:prstGeom>
          </p:spPr>
          <p:txBody>
            <a:bodyPr wrap="none" numCol="1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ko-KR" altLang="en-US" sz="3600" kern="10" dirty="0" smtClean="0">
                  <a:ln w="18415" cmpd="sng">
                    <a:noFill/>
                    <a:prstDash val="solid"/>
                  </a:ln>
                  <a:effectLst>
                    <a:glow rad="63500">
                      <a:schemeClr val="bg1"/>
                    </a:glow>
                  </a:effectLst>
                  <a:latin typeface="HY태백B" panose="02030600000101010101" pitchFamily="18" charset="-127"/>
                  <a:ea typeface="HY태백B" panose="02030600000101010101" pitchFamily="18" charset="-127"/>
                </a:rPr>
                <a:t>산소</a:t>
              </a:r>
              <a:r>
                <a:rPr lang="en-US" altLang="ko-KR" sz="3600" kern="10" dirty="0" smtClean="0">
                  <a:ln w="18415" cmpd="sng">
                    <a:noFill/>
                    <a:prstDash val="solid"/>
                  </a:ln>
                  <a:effectLst>
                    <a:glow rad="63500">
                      <a:schemeClr val="bg1"/>
                    </a:glow>
                  </a:effectLst>
                  <a:latin typeface="HY태백B" panose="02030600000101010101" pitchFamily="18" charset="-127"/>
                  <a:ea typeface="HY태백B" panose="02030600000101010101" pitchFamily="18" charset="-127"/>
                </a:rPr>
                <a:t>(</a:t>
              </a:r>
              <a:r>
                <a:rPr lang="ko-KR" altLang="en-US" sz="3600" kern="10" dirty="0" smtClean="0">
                  <a:ln w="18415" cmpd="sng">
                    <a:noFill/>
                    <a:prstDash val="solid"/>
                  </a:ln>
                  <a:effectLst>
                    <a:glow rad="63500">
                      <a:schemeClr val="bg1"/>
                    </a:glow>
                  </a:effectLst>
                  <a:latin typeface="HY태백B" panose="02030600000101010101" pitchFamily="18" charset="-127"/>
                  <a:ea typeface="HY태백B" panose="02030600000101010101" pitchFamily="18" charset="-127"/>
                </a:rPr>
                <a:t>공기</a:t>
              </a:r>
              <a:r>
                <a:rPr lang="en-US" altLang="ko-KR" sz="3600" kern="10" dirty="0" smtClean="0">
                  <a:ln w="18415" cmpd="sng">
                    <a:noFill/>
                    <a:prstDash val="solid"/>
                  </a:ln>
                  <a:effectLst>
                    <a:glow rad="63500">
                      <a:schemeClr val="bg1"/>
                    </a:glow>
                  </a:effectLst>
                  <a:latin typeface="HY태백B" panose="02030600000101010101" pitchFamily="18" charset="-127"/>
                  <a:ea typeface="HY태백B" panose="02030600000101010101" pitchFamily="18" charset="-127"/>
                </a:rPr>
                <a:t>)</a:t>
              </a:r>
              <a:endParaRPr lang="ko-KR" altLang="en-US" sz="3600" kern="10" dirty="0">
                <a:ln w="18415" cmpd="sng">
                  <a:noFill/>
                  <a:prstDash val="solid"/>
                </a:ln>
                <a:effectLst>
                  <a:glow rad="63500">
                    <a:schemeClr val="bg1"/>
                  </a:glow>
                </a:effectLst>
                <a:latin typeface="HY태백B" panose="02030600000101010101" pitchFamily="18" charset="-127"/>
                <a:ea typeface="HY태백B" panose="02030600000101010101" pitchFamily="18" charset="-127"/>
              </a:endParaRPr>
            </a:p>
          </p:txBody>
        </p:sp>
        <p:sp>
          <p:nvSpPr>
            <p:cNvPr id="44" name="WordArt 4"/>
            <p:cNvSpPr>
              <a:spLocks noChangeArrowheads="1" noChangeShapeType="1" noTextEdit="1"/>
            </p:cNvSpPr>
            <p:nvPr/>
          </p:nvSpPr>
          <p:spPr bwMode="auto">
            <a:xfrm>
              <a:off x="4012327" y="3161100"/>
              <a:ext cx="919714" cy="385070"/>
            </a:xfrm>
            <a:prstGeom prst="rect">
              <a:avLst/>
            </a:prstGeom>
          </p:spPr>
          <p:txBody>
            <a:bodyPr wrap="none" numCol="1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ko-KR" altLang="en-US" sz="3600" kern="10" dirty="0" smtClean="0">
                  <a:ln w="18415" cmpd="sng">
                    <a:noFill/>
                    <a:prstDash val="solid"/>
                  </a:ln>
                  <a:solidFill>
                    <a:schemeClr val="bg1"/>
                  </a:solidFill>
                  <a:effectLst>
                    <a:glow rad="254000">
                      <a:srgbClr val="FF0000"/>
                    </a:glow>
                  </a:effectLst>
                  <a:latin typeface="HY견고딕" panose="02030600000101010101" pitchFamily="18" charset="-127"/>
                  <a:ea typeface="HY견고딕" panose="02030600000101010101" pitchFamily="18" charset="-127"/>
                </a:rPr>
                <a:t>화재</a:t>
              </a:r>
              <a:endParaRPr lang="ko-KR" altLang="en-US" sz="3600" kern="10" dirty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glow rad="254000">
                    <a:srgbClr val="FF0000"/>
                  </a:glow>
                </a:effectLst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  <p:sp>
        <p:nvSpPr>
          <p:cNvPr id="50" name="직사각형 49"/>
          <p:cNvSpPr/>
          <p:nvPr/>
        </p:nvSpPr>
        <p:spPr>
          <a:xfrm>
            <a:off x="440668" y="2345760"/>
            <a:ext cx="1764196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200"/>
              </a:lnSpc>
            </a:pPr>
            <a:r>
              <a:rPr lang="ko-KR" altLang="en-US" sz="1400" b="1" dirty="0">
                <a:effectLst/>
                <a:latin typeface="+mn-ea"/>
              </a:rPr>
              <a:t>▪ </a:t>
            </a:r>
            <a:r>
              <a:rPr lang="ko-KR" altLang="en-US" sz="1400" b="1" dirty="0" smtClean="0">
                <a:effectLst/>
                <a:latin typeface="+mn-ea"/>
              </a:rPr>
              <a:t> 휘발유 </a:t>
            </a:r>
            <a:r>
              <a:rPr lang="ko-KR" altLang="en-US" sz="1400" b="1" dirty="0">
                <a:effectLst/>
                <a:latin typeface="+mn-ea"/>
              </a:rPr>
              <a:t>등 유류</a:t>
            </a:r>
          </a:p>
          <a:p>
            <a:pPr>
              <a:lnSpc>
                <a:spcPts val="2200"/>
              </a:lnSpc>
            </a:pPr>
            <a:r>
              <a:rPr lang="ko-KR" altLang="en-US" sz="1400" b="1" dirty="0" smtClean="0">
                <a:effectLst/>
                <a:latin typeface="+mn-ea"/>
              </a:rPr>
              <a:t>▪  </a:t>
            </a:r>
            <a:r>
              <a:rPr lang="en-US" altLang="ko-KR" sz="1400" b="1" dirty="0">
                <a:effectLst/>
                <a:latin typeface="+mn-ea"/>
              </a:rPr>
              <a:t>LPG, </a:t>
            </a:r>
            <a:r>
              <a:rPr lang="ko-KR" altLang="en-US" sz="1400" b="1" dirty="0">
                <a:effectLst/>
                <a:latin typeface="+mn-ea"/>
              </a:rPr>
              <a:t>도시가스</a:t>
            </a:r>
          </a:p>
          <a:p>
            <a:pPr>
              <a:lnSpc>
                <a:spcPts val="2200"/>
              </a:lnSpc>
            </a:pPr>
            <a:r>
              <a:rPr lang="ko-KR" altLang="en-US" sz="1400" b="1" dirty="0" smtClean="0">
                <a:effectLst/>
                <a:latin typeface="+mn-ea"/>
              </a:rPr>
              <a:t>▪  </a:t>
            </a:r>
            <a:r>
              <a:rPr lang="ko-KR" altLang="en-US" sz="1400" b="1" dirty="0" err="1">
                <a:effectLst/>
                <a:latin typeface="+mn-ea"/>
              </a:rPr>
              <a:t>신너</a:t>
            </a:r>
            <a:r>
              <a:rPr lang="ko-KR" altLang="en-US" sz="1400" b="1" dirty="0">
                <a:effectLst/>
                <a:latin typeface="+mn-ea"/>
              </a:rPr>
              <a:t> 등 유기용제</a:t>
            </a:r>
          </a:p>
          <a:p>
            <a:pPr>
              <a:lnSpc>
                <a:spcPts val="2200"/>
              </a:lnSpc>
            </a:pPr>
            <a:r>
              <a:rPr lang="ko-KR" altLang="en-US" sz="1400" b="1" dirty="0">
                <a:effectLst/>
                <a:latin typeface="+mn-ea"/>
              </a:rPr>
              <a:t>▪ </a:t>
            </a:r>
            <a:r>
              <a:rPr lang="ko-KR" altLang="en-US" sz="1400" b="1" dirty="0" smtClean="0">
                <a:effectLst/>
                <a:latin typeface="+mn-ea"/>
              </a:rPr>
              <a:t> 세척용제</a:t>
            </a:r>
            <a:endParaRPr lang="ko-KR" altLang="en-US" sz="1400" b="1" dirty="0">
              <a:effectLst/>
              <a:latin typeface="+mn-ea"/>
            </a:endParaRPr>
          </a:p>
          <a:p>
            <a:pPr>
              <a:lnSpc>
                <a:spcPts val="2200"/>
              </a:lnSpc>
            </a:pPr>
            <a:r>
              <a:rPr lang="ko-KR" altLang="en-US" sz="1400" b="1" dirty="0">
                <a:effectLst/>
                <a:latin typeface="+mn-ea"/>
              </a:rPr>
              <a:t>▪ </a:t>
            </a:r>
            <a:r>
              <a:rPr lang="ko-KR" altLang="en-US" sz="1400" b="1" dirty="0" smtClean="0">
                <a:effectLst/>
                <a:latin typeface="+mn-ea"/>
              </a:rPr>
              <a:t> 수소</a:t>
            </a:r>
            <a:r>
              <a:rPr lang="en-US" altLang="ko-KR" sz="1400" b="1" dirty="0">
                <a:effectLst/>
                <a:latin typeface="+mn-ea"/>
              </a:rPr>
              <a:t>, </a:t>
            </a:r>
            <a:r>
              <a:rPr lang="ko-KR" altLang="en-US" sz="1400" b="1" dirty="0">
                <a:effectLst/>
                <a:latin typeface="+mn-ea"/>
              </a:rPr>
              <a:t>아세틸렌</a:t>
            </a:r>
          </a:p>
          <a:p>
            <a:pPr>
              <a:lnSpc>
                <a:spcPts val="2200"/>
              </a:lnSpc>
            </a:pPr>
            <a:r>
              <a:rPr lang="ko-KR" altLang="en-US" sz="1400" b="1" dirty="0">
                <a:effectLst/>
                <a:latin typeface="+mn-ea"/>
              </a:rPr>
              <a:t>▪ </a:t>
            </a:r>
            <a:r>
              <a:rPr lang="ko-KR" altLang="en-US" sz="1400" b="1" dirty="0" smtClean="0">
                <a:effectLst/>
                <a:latin typeface="+mn-ea"/>
              </a:rPr>
              <a:t> </a:t>
            </a:r>
            <a:r>
              <a:rPr lang="ko-KR" altLang="en-US" sz="1400" b="1" dirty="0" err="1" smtClean="0">
                <a:effectLst/>
                <a:latin typeface="+mn-ea"/>
              </a:rPr>
              <a:t>알코올류</a:t>
            </a:r>
            <a:endParaRPr lang="ko-KR" altLang="en-US" sz="1400" b="1" dirty="0">
              <a:effectLst/>
              <a:latin typeface="+mn-ea"/>
            </a:endParaRPr>
          </a:p>
        </p:txBody>
      </p:sp>
      <p:sp>
        <p:nvSpPr>
          <p:cNvPr id="52" name="WordArt 4"/>
          <p:cNvSpPr>
            <a:spLocks noChangeArrowheads="1" noChangeShapeType="1" noTextEdit="1"/>
          </p:cNvSpPr>
          <p:nvPr/>
        </p:nvSpPr>
        <p:spPr bwMode="auto">
          <a:xfrm>
            <a:off x="453826" y="5001073"/>
            <a:ext cx="6134397" cy="239956"/>
          </a:xfrm>
          <a:prstGeom prst="rect">
            <a:avLst/>
          </a:prstGeom>
        </p:spPr>
        <p:txBody>
          <a:bodyPr wrap="none" numCol="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ko-KR" altLang="en-US" sz="3600" kern="10" dirty="0" err="1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glow rad="50800">
                    <a:srgbClr val="152437"/>
                  </a:glow>
                </a:effectLst>
                <a:latin typeface="HY울릉도B" pitchFamily="18" charset="-127"/>
                <a:ea typeface="HY울릉도B" pitchFamily="18" charset="-127"/>
              </a:rPr>
              <a:t>화재ㆍ폭발</a:t>
            </a:r>
            <a:r>
              <a:rPr lang="ko-KR" altLang="en-US" sz="3600" kern="10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glow rad="50800">
                    <a:srgbClr val="152437"/>
                  </a:glow>
                </a:effectLst>
                <a:latin typeface="HY울릉도B" pitchFamily="18" charset="-127"/>
                <a:ea typeface="HY울릉도B" pitchFamily="18" charset="-127"/>
              </a:rPr>
              <a:t> 사고를 예방하려면 위험물과 </a:t>
            </a:r>
            <a:r>
              <a:rPr lang="ko-KR" altLang="en-US" sz="3600" kern="10" dirty="0" err="1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glow rad="50800">
                    <a:srgbClr val="152437"/>
                  </a:glow>
                </a:effectLst>
                <a:latin typeface="HY울릉도B" pitchFamily="18" charset="-127"/>
                <a:ea typeface="HY울릉도B" pitchFamily="18" charset="-127"/>
              </a:rPr>
              <a:t>점화원을</a:t>
            </a:r>
            <a:r>
              <a:rPr lang="ko-KR" altLang="en-US" sz="3600" kern="10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glow rad="50800">
                    <a:srgbClr val="152437"/>
                  </a:glow>
                </a:effectLst>
                <a:latin typeface="HY울릉도B" pitchFamily="18" charset="-127"/>
                <a:ea typeface="HY울릉도B" pitchFamily="18" charset="-127"/>
              </a:rPr>
              <a:t> 제거해야 합니다</a:t>
            </a:r>
            <a:endParaRPr lang="ko-KR" altLang="en-US" sz="3600" kern="10" dirty="0">
              <a:ln w="18415" cmpd="sng">
                <a:noFill/>
                <a:prstDash val="solid"/>
              </a:ln>
              <a:solidFill>
                <a:schemeClr val="bg1"/>
              </a:solidFill>
              <a:effectLst>
                <a:glow rad="50800">
                  <a:srgbClr val="152437"/>
                </a:glow>
              </a:effectLst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9" name="모서리가 둥근 직사각형 58"/>
          <p:cNvSpPr/>
          <p:nvPr/>
        </p:nvSpPr>
        <p:spPr>
          <a:xfrm>
            <a:off x="260470" y="5673080"/>
            <a:ext cx="3806705" cy="3806553"/>
          </a:xfrm>
          <a:prstGeom prst="roundRect">
            <a:avLst>
              <a:gd name="adj" fmla="val 0"/>
            </a:avLst>
          </a:prstGeom>
          <a:solidFill>
            <a:schemeClr val="accent1">
              <a:lumMod val="20000"/>
              <a:lumOff val="8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359717" y="6544868"/>
            <a:ext cx="388994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Clr>
                <a:srgbClr val="000000"/>
              </a:buClr>
              <a:buFont typeface="Arial"/>
              <a:buNone/>
            </a:pPr>
            <a:r>
              <a:rPr lang="ko-KR" altLang="en-US" sz="1200" dirty="0" smtClean="0">
                <a:solidFill>
                  <a:srgbClr val="000000"/>
                </a:solidFill>
              </a:rPr>
              <a:t>● </a:t>
            </a:r>
            <a:r>
              <a:rPr lang="ko-KR" altLang="en-US" sz="1200" dirty="0" err="1" smtClean="0">
                <a:solidFill>
                  <a:srgbClr val="000000"/>
                </a:solidFill>
              </a:rPr>
              <a:t>유증기</a:t>
            </a:r>
            <a:r>
              <a:rPr lang="ko-KR" altLang="en-US" sz="1200" dirty="0" smtClean="0">
                <a:solidFill>
                  <a:srgbClr val="000000"/>
                </a:solidFill>
              </a:rPr>
              <a:t> </a:t>
            </a:r>
            <a:r>
              <a:rPr lang="ko-KR" altLang="en-US" sz="1200" dirty="0">
                <a:solidFill>
                  <a:srgbClr val="000000"/>
                </a:solidFill>
              </a:rPr>
              <a:t>등 인화성 물질이 존재하는 공간에서 </a:t>
            </a:r>
          </a:p>
          <a:p>
            <a:pPr>
              <a:lnSpc>
                <a:spcPct val="150000"/>
              </a:lnSpc>
              <a:buClr>
                <a:srgbClr val="000000"/>
              </a:buClr>
              <a:buFont typeface="Arial"/>
              <a:buNone/>
            </a:pPr>
            <a:r>
              <a:rPr lang="ko-KR" altLang="en-US" sz="1200" dirty="0">
                <a:solidFill>
                  <a:srgbClr val="000000"/>
                </a:solidFill>
              </a:rPr>
              <a:t>    작업하거나 인화성 물질 취급 시 </a:t>
            </a:r>
          </a:p>
          <a:p>
            <a:pPr>
              <a:lnSpc>
                <a:spcPct val="150000"/>
              </a:lnSpc>
              <a:buClr>
                <a:srgbClr val="000000"/>
              </a:buClr>
              <a:buFont typeface="Arial"/>
              <a:buNone/>
            </a:pPr>
            <a:r>
              <a:rPr lang="ko-KR" altLang="en-US" sz="1200" dirty="0" smtClean="0">
                <a:solidFill>
                  <a:srgbClr val="000000"/>
                </a:solidFill>
              </a:rPr>
              <a:t>  - </a:t>
            </a:r>
            <a:r>
              <a:rPr lang="ko-KR" altLang="en-US" sz="1200" dirty="0">
                <a:solidFill>
                  <a:srgbClr val="000000"/>
                </a:solidFill>
              </a:rPr>
              <a:t>용접 및 </a:t>
            </a:r>
            <a:r>
              <a:rPr lang="ko-KR" altLang="en-US" sz="1200" dirty="0" err="1">
                <a:solidFill>
                  <a:srgbClr val="000000"/>
                </a:solidFill>
              </a:rPr>
              <a:t>그라인딩</a:t>
            </a:r>
            <a:r>
              <a:rPr lang="ko-KR" altLang="en-US" sz="1200" dirty="0">
                <a:solidFill>
                  <a:srgbClr val="000000"/>
                </a:solidFill>
              </a:rPr>
              <a:t>  작업, </a:t>
            </a:r>
            <a:r>
              <a:rPr lang="ko-KR" altLang="en-US" sz="1200" dirty="0" err="1">
                <a:solidFill>
                  <a:srgbClr val="000000"/>
                </a:solidFill>
              </a:rPr>
              <a:t>비방폭형</a:t>
            </a:r>
            <a:r>
              <a:rPr lang="ko-KR" altLang="en-US" sz="1200" dirty="0">
                <a:solidFill>
                  <a:srgbClr val="000000"/>
                </a:solidFill>
              </a:rPr>
              <a:t> </a:t>
            </a:r>
            <a:r>
              <a:rPr lang="ko-KR" altLang="en-US" sz="1200" dirty="0" smtClean="0">
                <a:solidFill>
                  <a:srgbClr val="000000"/>
                </a:solidFill>
              </a:rPr>
              <a:t>전기기기</a:t>
            </a:r>
            <a:endParaRPr lang="en-US" altLang="ko-KR" sz="1200" dirty="0" smtClean="0">
              <a:solidFill>
                <a:srgbClr val="000000"/>
              </a:solidFill>
            </a:endParaRPr>
          </a:p>
          <a:p>
            <a:pPr>
              <a:lnSpc>
                <a:spcPct val="150000"/>
              </a:lnSpc>
              <a:buClr>
                <a:srgbClr val="000000"/>
              </a:buClr>
              <a:buFont typeface="Arial"/>
              <a:buNone/>
            </a:pPr>
            <a:r>
              <a:rPr lang="en-US" altLang="ko-KR" sz="1200" dirty="0">
                <a:solidFill>
                  <a:srgbClr val="000000"/>
                </a:solidFill>
              </a:rPr>
              <a:t> </a:t>
            </a:r>
            <a:r>
              <a:rPr lang="en-US" altLang="ko-KR" sz="1200" dirty="0" smtClean="0">
                <a:solidFill>
                  <a:srgbClr val="000000"/>
                </a:solidFill>
              </a:rPr>
              <a:t>   </a:t>
            </a:r>
            <a:r>
              <a:rPr lang="ko-KR" altLang="en-US" sz="1200" dirty="0" smtClean="0">
                <a:solidFill>
                  <a:srgbClr val="000000"/>
                </a:solidFill>
              </a:rPr>
              <a:t>(손전등</a:t>
            </a:r>
            <a:r>
              <a:rPr lang="ko-KR" altLang="en-US" sz="1200" dirty="0">
                <a:solidFill>
                  <a:srgbClr val="000000"/>
                </a:solidFill>
              </a:rPr>
              <a:t>, 전동공구 등)의 사용을 금지하고</a:t>
            </a:r>
            <a:r>
              <a:rPr lang="ko-KR" altLang="en-US" sz="1200" dirty="0" smtClean="0">
                <a:solidFill>
                  <a:srgbClr val="000000"/>
                </a:solidFill>
              </a:rPr>
              <a:t>,</a:t>
            </a:r>
          </a:p>
          <a:p>
            <a:pPr>
              <a:lnSpc>
                <a:spcPct val="150000"/>
              </a:lnSpc>
              <a:buClr>
                <a:srgbClr val="000000"/>
              </a:buClr>
              <a:buFont typeface="Arial"/>
              <a:buNone/>
            </a:pPr>
            <a:r>
              <a:rPr lang="ko-KR" altLang="en-US" sz="1200" dirty="0" smtClean="0">
                <a:solidFill>
                  <a:srgbClr val="000000"/>
                </a:solidFill>
              </a:rPr>
              <a:t>  - 제전화, </a:t>
            </a:r>
            <a:r>
              <a:rPr lang="ko-KR" altLang="en-US" sz="1200" dirty="0" err="1" smtClean="0">
                <a:solidFill>
                  <a:srgbClr val="000000"/>
                </a:solidFill>
              </a:rPr>
              <a:t>제전복</a:t>
            </a:r>
            <a:r>
              <a:rPr lang="ko-KR" altLang="en-US" sz="1200" dirty="0" smtClean="0">
                <a:solidFill>
                  <a:srgbClr val="000000"/>
                </a:solidFill>
              </a:rPr>
              <a:t> 착용으로 인체의 정전기를 없애고, </a:t>
            </a:r>
          </a:p>
          <a:p>
            <a:pPr>
              <a:lnSpc>
                <a:spcPct val="150000"/>
              </a:lnSpc>
              <a:buClr>
                <a:srgbClr val="000000"/>
              </a:buClr>
              <a:buFont typeface="Arial"/>
              <a:buNone/>
            </a:pPr>
            <a:r>
              <a:rPr lang="ko-KR" altLang="en-US" sz="1200" dirty="0" smtClean="0">
                <a:solidFill>
                  <a:srgbClr val="000000"/>
                </a:solidFill>
              </a:rPr>
              <a:t>  - </a:t>
            </a:r>
            <a:r>
              <a:rPr lang="ko-KR" altLang="en-US" sz="1200" dirty="0" err="1" smtClean="0">
                <a:solidFill>
                  <a:srgbClr val="000000"/>
                </a:solidFill>
              </a:rPr>
              <a:t>접지클램프</a:t>
            </a:r>
            <a:r>
              <a:rPr lang="ko-KR" altLang="en-US" sz="1200" dirty="0" smtClean="0">
                <a:solidFill>
                  <a:srgbClr val="000000"/>
                </a:solidFill>
              </a:rPr>
              <a:t> 사용 등 접지조치로 설비의 정전기도 </a:t>
            </a:r>
          </a:p>
          <a:p>
            <a:pPr>
              <a:lnSpc>
                <a:spcPct val="150000"/>
              </a:lnSpc>
              <a:buClr>
                <a:srgbClr val="000000"/>
              </a:buClr>
              <a:buFont typeface="Arial"/>
              <a:buNone/>
            </a:pPr>
            <a:r>
              <a:rPr lang="ko-KR" altLang="en-US" sz="1200" dirty="0" smtClean="0">
                <a:solidFill>
                  <a:srgbClr val="000000"/>
                </a:solidFill>
              </a:rPr>
              <a:t>    제거해야 합니다.</a:t>
            </a:r>
            <a:endParaRPr lang="ko-KR" altLang="en-US" sz="1200" dirty="0">
              <a:solidFill>
                <a:srgbClr val="000000"/>
              </a:solidFill>
            </a:endParaRPr>
          </a:p>
        </p:txBody>
      </p:sp>
      <p:sp>
        <p:nvSpPr>
          <p:cNvPr id="61" name="직사각형 60"/>
          <p:cNvSpPr/>
          <p:nvPr/>
        </p:nvSpPr>
        <p:spPr>
          <a:xfrm>
            <a:off x="-10691" y="0"/>
            <a:ext cx="6868691" cy="99256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2" name="WordArt 93"/>
          <p:cNvSpPr>
            <a:spLocks noChangeArrowheads="1" noChangeShapeType="1" noTextEdit="1"/>
          </p:cNvSpPr>
          <p:nvPr/>
        </p:nvSpPr>
        <p:spPr bwMode="auto">
          <a:xfrm>
            <a:off x="509071" y="219140"/>
            <a:ext cx="5800249" cy="483611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/>
              </a14:hiddenEffects>
            </a:ext>
          </a:extLst>
        </p:spPr>
        <p:txBody>
          <a:bodyPr wrap="none" lIns="91428" tIns="45714" rIns="91428" bIns="45714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ko-KR" altLang="en-US" sz="3600" b="1" kern="10" dirty="0" err="1" smtClean="0">
                <a:solidFill>
                  <a:schemeClr val="bg1"/>
                </a:solidFill>
                <a:effectLst>
                  <a:glow rad="127000">
                    <a:schemeClr val="accent2">
                      <a:lumMod val="50000"/>
                    </a:schemeClr>
                  </a:glow>
                </a:effectLst>
                <a:latin typeface="HY울릉도B" pitchFamily="18" charset="-127"/>
                <a:ea typeface="HY울릉도B" pitchFamily="18" charset="-127"/>
              </a:rPr>
              <a:t>화재ㆍ폭발</a:t>
            </a:r>
            <a:r>
              <a:rPr lang="ko-KR" altLang="en-US" sz="3600" b="1" kern="10" dirty="0" smtClean="0">
                <a:solidFill>
                  <a:schemeClr val="bg1"/>
                </a:solidFill>
                <a:effectLst>
                  <a:glow rad="127000">
                    <a:schemeClr val="accent2">
                      <a:lumMod val="50000"/>
                    </a:schemeClr>
                  </a:glow>
                </a:effectLst>
                <a:latin typeface="HY울릉도B" pitchFamily="18" charset="-127"/>
                <a:ea typeface="HY울릉도B" pitchFamily="18" charset="-127"/>
              </a:rPr>
              <a:t> 사고</a:t>
            </a:r>
            <a:r>
              <a:rPr lang="ko-KR" altLang="en-US" sz="3600" b="1" kern="10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glow rad="127000">
                    <a:schemeClr val="accent2">
                      <a:lumMod val="50000"/>
                    </a:schemeClr>
                  </a:glow>
                </a:effectLst>
                <a:latin typeface="HY울릉도B" pitchFamily="18" charset="-127"/>
                <a:ea typeface="HY울릉도B" pitchFamily="18" charset="-127"/>
              </a:rPr>
              <a:t> </a:t>
            </a:r>
            <a:r>
              <a:rPr lang="ko-KR" altLang="en-US" sz="3600" b="1" kern="10" dirty="0" smtClean="0">
                <a:effectLst>
                  <a:glow rad="63500">
                    <a:schemeClr val="bg1"/>
                  </a:glow>
                </a:effectLst>
                <a:latin typeface="HY울릉도B" pitchFamily="18" charset="-127"/>
                <a:ea typeface="HY울릉도B" pitchFamily="18" charset="-127"/>
              </a:rPr>
              <a:t>이렇게 예방하세요</a:t>
            </a:r>
            <a:endParaRPr lang="ko-KR" altLang="en-US" sz="3600" b="1" kern="10" dirty="0">
              <a:effectLst>
                <a:glow rad="63500">
                  <a:schemeClr val="bg1"/>
                </a:glow>
              </a:effectLst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18" name="모서리가 둥근 직사각형 17"/>
          <p:cNvSpPr/>
          <p:nvPr/>
        </p:nvSpPr>
        <p:spPr>
          <a:xfrm>
            <a:off x="234080" y="1295400"/>
            <a:ext cx="6505192" cy="506122"/>
          </a:xfrm>
          <a:prstGeom prst="roundRect">
            <a:avLst>
              <a:gd name="adj" fmla="val 11209"/>
            </a:avLst>
          </a:prstGeom>
          <a:solidFill>
            <a:schemeClr val="accent2">
              <a:lumMod val="20000"/>
              <a:lumOff val="80000"/>
              <a:alpha val="60000"/>
            </a:schemeClr>
          </a:solidFill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5" name="WordArt 4"/>
          <p:cNvSpPr>
            <a:spLocks noChangeArrowheads="1" noChangeShapeType="1" noTextEdit="1"/>
          </p:cNvSpPr>
          <p:nvPr/>
        </p:nvSpPr>
        <p:spPr bwMode="auto">
          <a:xfrm>
            <a:off x="453826" y="1431925"/>
            <a:ext cx="6134397" cy="239956"/>
          </a:xfrm>
          <a:prstGeom prst="rect">
            <a:avLst/>
          </a:prstGeom>
        </p:spPr>
        <p:txBody>
          <a:bodyPr wrap="none" numCol="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ko-KR" altLang="en-US" sz="3600" kern="10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glow rad="50800">
                    <a:schemeClr val="accent2">
                      <a:lumMod val="50000"/>
                    </a:schemeClr>
                  </a:glow>
                </a:effectLst>
                <a:latin typeface="HY울릉도B" pitchFamily="18" charset="-127"/>
                <a:ea typeface="HY울릉도B" pitchFamily="18" charset="-127"/>
              </a:rPr>
              <a:t>위험물이 혼합된 공기가 </a:t>
            </a:r>
            <a:r>
              <a:rPr lang="ko-KR" altLang="en-US" sz="3600" kern="10" dirty="0" err="1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glow rad="50800">
                    <a:schemeClr val="accent2">
                      <a:lumMod val="50000"/>
                    </a:schemeClr>
                  </a:glow>
                </a:effectLst>
                <a:latin typeface="HY울릉도B" pitchFamily="18" charset="-127"/>
                <a:ea typeface="HY울릉도B" pitchFamily="18" charset="-127"/>
              </a:rPr>
              <a:t>점화원과</a:t>
            </a:r>
            <a:r>
              <a:rPr lang="ko-KR" altLang="en-US" sz="3600" kern="10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glow rad="50800">
                    <a:schemeClr val="accent2">
                      <a:lumMod val="50000"/>
                    </a:schemeClr>
                  </a:glow>
                </a:effectLst>
                <a:latin typeface="HY울릉도B" pitchFamily="18" charset="-127"/>
                <a:ea typeface="HY울릉도B" pitchFamily="18" charset="-127"/>
              </a:rPr>
              <a:t> 접촉하는 순간 </a:t>
            </a:r>
            <a:r>
              <a:rPr lang="ko-KR" altLang="en-US" sz="3600" kern="10" dirty="0" err="1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glow rad="50800">
                    <a:schemeClr val="accent2">
                      <a:lumMod val="50000"/>
                    </a:schemeClr>
                  </a:glow>
                </a:effectLst>
                <a:latin typeface="HY울릉도B" pitchFamily="18" charset="-127"/>
                <a:ea typeface="HY울릉도B" pitchFamily="18" charset="-127"/>
              </a:rPr>
              <a:t>화재ㆍ폭발</a:t>
            </a:r>
            <a:r>
              <a:rPr lang="ko-KR" altLang="en-US" sz="3600" kern="10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glow rad="50800">
                    <a:schemeClr val="accent2">
                      <a:lumMod val="50000"/>
                    </a:schemeClr>
                  </a:glow>
                </a:effectLst>
                <a:latin typeface="HY울릉도B" pitchFamily="18" charset="-127"/>
                <a:ea typeface="HY울릉도B" pitchFamily="18" charset="-127"/>
              </a:rPr>
              <a:t> 발생</a:t>
            </a:r>
            <a:endParaRPr lang="ko-KR" altLang="en-US" sz="3600" kern="10" dirty="0">
              <a:ln w="18415" cmpd="sng">
                <a:noFill/>
                <a:prstDash val="solid"/>
              </a:ln>
              <a:solidFill>
                <a:schemeClr val="bg1"/>
              </a:solidFill>
              <a:effectLst>
                <a:glow rad="50800">
                  <a:schemeClr val="accent2">
                    <a:lumMod val="50000"/>
                  </a:schemeClr>
                </a:glow>
              </a:effectLst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56" name="직사각형 55"/>
          <p:cNvSpPr/>
          <p:nvPr/>
        </p:nvSpPr>
        <p:spPr>
          <a:xfrm>
            <a:off x="150540" y="1383852"/>
            <a:ext cx="148030" cy="3292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모서리가 둥근 직사각형 23"/>
          <p:cNvSpPr/>
          <p:nvPr/>
        </p:nvSpPr>
        <p:spPr>
          <a:xfrm>
            <a:off x="4401108" y="2009657"/>
            <a:ext cx="2163477" cy="2210516"/>
          </a:xfrm>
          <a:prstGeom prst="roundRect">
            <a:avLst/>
          </a:prstGeom>
          <a:blipFill>
            <a:blip r:embed="rId11" cstate="print"/>
            <a:stretch>
              <a:fillRect/>
            </a:stretch>
          </a:blipFill>
          <a:ln w="34925">
            <a:solidFill>
              <a:srgbClr val="FFFFFF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</a:effectLst>
          <a:scene3d>
            <a:camera prst="perspectiveFront" fov="2700000">
              <a:rot lat="19086000" lon="19067999" rev="3108000"/>
            </a:camera>
            <a:lightRig rig="threePt" dir="t">
              <a:rot lat="0" lon="0" rev="0"/>
            </a:lightRig>
          </a:scene3d>
          <a:sp3d extrusionH="38100" prstMaterial="clear">
            <a:bevelT w="260350" h="50800" prst="softRound"/>
            <a:bevelB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7" name="직사각형 76"/>
          <p:cNvSpPr/>
          <p:nvPr/>
        </p:nvSpPr>
        <p:spPr>
          <a:xfrm>
            <a:off x="359717" y="5667561"/>
            <a:ext cx="3889946" cy="8876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Clr>
                <a:srgbClr val="000000"/>
              </a:buClr>
              <a:buFont typeface="Arial"/>
              <a:buNone/>
            </a:pPr>
            <a:r>
              <a:rPr lang="ko-KR" altLang="en-US" sz="1200" dirty="0" smtClean="0">
                <a:solidFill>
                  <a:srgbClr val="000000"/>
                </a:solidFill>
              </a:rPr>
              <a:t>● </a:t>
            </a:r>
            <a:r>
              <a:rPr lang="ko-KR" altLang="en-US" sz="1200" dirty="0">
                <a:solidFill>
                  <a:srgbClr val="000000"/>
                </a:solidFill>
              </a:rPr>
              <a:t>실내 또는 밀폐공간 작업 시 창문을 열거나 강제 </a:t>
            </a:r>
          </a:p>
          <a:p>
            <a:pPr>
              <a:lnSpc>
                <a:spcPct val="150000"/>
              </a:lnSpc>
              <a:buClr>
                <a:srgbClr val="000000"/>
              </a:buClr>
              <a:buFont typeface="Arial"/>
              <a:buNone/>
            </a:pPr>
            <a:r>
              <a:rPr lang="ko-KR" altLang="en-US" sz="1200" dirty="0">
                <a:solidFill>
                  <a:srgbClr val="000000"/>
                </a:solidFill>
              </a:rPr>
              <a:t>    송풍 등 환기를 하여 </a:t>
            </a:r>
            <a:r>
              <a:rPr lang="ko-KR" altLang="en-US" sz="1200" dirty="0" err="1">
                <a:solidFill>
                  <a:srgbClr val="000000"/>
                </a:solidFill>
              </a:rPr>
              <a:t>유증기</a:t>
            </a:r>
            <a:r>
              <a:rPr lang="ko-KR" altLang="en-US" sz="1200" dirty="0">
                <a:solidFill>
                  <a:srgbClr val="000000"/>
                </a:solidFill>
              </a:rPr>
              <a:t> 등 인화성 가스를 </a:t>
            </a:r>
          </a:p>
          <a:p>
            <a:pPr>
              <a:lnSpc>
                <a:spcPct val="150000"/>
              </a:lnSpc>
              <a:buClr>
                <a:srgbClr val="000000"/>
              </a:buClr>
              <a:buFont typeface="Arial"/>
              <a:buNone/>
            </a:pPr>
            <a:r>
              <a:rPr lang="ko-KR" altLang="en-US" sz="1200" dirty="0">
                <a:solidFill>
                  <a:srgbClr val="000000"/>
                </a:solidFill>
              </a:rPr>
              <a:t>    제거하여야 합니다</a:t>
            </a:r>
            <a:r>
              <a:rPr lang="ko-KR" altLang="en-US" sz="1200" dirty="0" smtClean="0">
                <a:solidFill>
                  <a:srgbClr val="000000"/>
                </a:solidFill>
              </a:rPr>
              <a:t>.</a:t>
            </a:r>
            <a:endParaRPr lang="ko-KR" altLang="en-US" sz="1200" dirty="0">
              <a:solidFill>
                <a:srgbClr val="000000"/>
              </a:solidFill>
            </a:endParaRPr>
          </a:p>
        </p:txBody>
      </p:sp>
      <p:sp>
        <p:nvSpPr>
          <p:cNvPr id="78" name="직사각형 77"/>
          <p:cNvSpPr/>
          <p:nvPr/>
        </p:nvSpPr>
        <p:spPr>
          <a:xfrm>
            <a:off x="359717" y="8530170"/>
            <a:ext cx="3889946" cy="8876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Clr>
                <a:srgbClr val="000000"/>
              </a:buClr>
              <a:buFont typeface="Arial"/>
              <a:buNone/>
            </a:pPr>
            <a:r>
              <a:rPr lang="ko-KR" altLang="en-US" sz="1200" dirty="0" smtClean="0">
                <a:solidFill>
                  <a:srgbClr val="000000"/>
                </a:solidFill>
              </a:rPr>
              <a:t>● 배관이나 </a:t>
            </a:r>
            <a:r>
              <a:rPr lang="ko-KR" altLang="en-US" sz="1200" dirty="0">
                <a:solidFill>
                  <a:srgbClr val="000000"/>
                </a:solidFill>
              </a:rPr>
              <a:t>드럼통 등 용접작업 시 내부에 인화성 </a:t>
            </a:r>
          </a:p>
          <a:p>
            <a:pPr>
              <a:lnSpc>
                <a:spcPct val="150000"/>
              </a:lnSpc>
              <a:buClr>
                <a:srgbClr val="000000"/>
              </a:buClr>
              <a:buFont typeface="Arial"/>
              <a:buNone/>
            </a:pPr>
            <a:r>
              <a:rPr lang="ko-KR" altLang="en-US" sz="1200" dirty="0">
                <a:solidFill>
                  <a:srgbClr val="000000"/>
                </a:solidFill>
              </a:rPr>
              <a:t>    물질이 있는지 확인하여야 하고 주변에 불꽃이 </a:t>
            </a:r>
          </a:p>
          <a:p>
            <a:pPr>
              <a:lnSpc>
                <a:spcPct val="150000"/>
              </a:lnSpc>
              <a:buClr>
                <a:srgbClr val="000000"/>
              </a:buClr>
              <a:buFont typeface="Arial"/>
              <a:buNone/>
            </a:pPr>
            <a:r>
              <a:rPr lang="ko-KR" altLang="en-US" sz="1200" dirty="0">
                <a:solidFill>
                  <a:srgbClr val="000000"/>
                </a:solidFill>
              </a:rPr>
              <a:t>    날리지 않도록 조치하여야 합니다.</a:t>
            </a:r>
          </a:p>
        </p:txBody>
      </p:sp>
      <p:sp>
        <p:nvSpPr>
          <p:cNvPr id="49" name="직사각형 48"/>
          <p:cNvSpPr/>
          <p:nvPr/>
        </p:nvSpPr>
        <p:spPr>
          <a:xfrm>
            <a:off x="4617132" y="2345760"/>
            <a:ext cx="1879441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200"/>
              </a:lnSpc>
            </a:pPr>
            <a:r>
              <a:rPr lang="ko-KR" altLang="en-US" sz="1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n-ea"/>
                <a:ea typeface="+mn-ea"/>
              </a:rPr>
              <a:t>▪ </a:t>
            </a:r>
            <a:r>
              <a:rPr lang="ko-KR" altLang="en-US" sz="14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n-ea"/>
                <a:ea typeface="+mn-ea"/>
              </a:rPr>
              <a:t> 불꽃</a:t>
            </a:r>
            <a:r>
              <a:rPr lang="en-US" altLang="ko-KR" sz="1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n-ea"/>
                <a:ea typeface="+mn-ea"/>
              </a:rPr>
              <a:t>(</a:t>
            </a:r>
            <a:r>
              <a:rPr lang="ko-KR" altLang="en-US" sz="1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n-ea"/>
                <a:ea typeface="+mn-ea"/>
              </a:rPr>
              <a:t>화염</a:t>
            </a:r>
            <a:r>
              <a:rPr lang="en-US" altLang="ko-KR" sz="1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n-ea"/>
                <a:ea typeface="+mn-ea"/>
              </a:rPr>
              <a:t>)</a:t>
            </a:r>
          </a:p>
          <a:p>
            <a:pPr>
              <a:lnSpc>
                <a:spcPts val="2200"/>
              </a:lnSpc>
            </a:pPr>
            <a:r>
              <a:rPr lang="en-US" altLang="ko-KR" sz="1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n-ea"/>
                <a:ea typeface="+mn-ea"/>
              </a:rPr>
              <a:t>▪ </a:t>
            </a:r>
            <a:r>
              <a:rPr lang="en-US" altLang="ko-KR" sz="14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n-ea"/>
                <a:ea typeface="+mn-ea"/>
              </a:rPr>
              <a:t> </a:t>
            </a:r>
            <a:r>
              <a:rPr lang="ko-KR" altLang="en-US" sz="14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n-ea"/>
                <a:ea typeface="+mn-ea"/>
              </a:rPr>
              <a:t>정전기</a:t>
            </a:r>
            <a:endParaRPr lang="ko-KR" altLang="en-US" sz="14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+mn-ea"/>
              <a:ea typeface="+mn-ea"/>
            </a:endParaRPr>
          </a:p>
          <a:p>
            <a:pPr>
              <a:lnSpc>
                <a:spcPts val="2200"/>
              </a:lnSpc>
            </a:pPr>
            <a:r>
              <a:rPr lang="ko-KR" altLang="en-US" sz="14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n-ea"/>
                <a:ea typeface="+mn-ea"/>
              </a:rPr>
              <a:t>▪  </a:t>
            </a:r>
            <a:r>
              <a:rPr lang="ko-KR" altLang="en-US" sz="14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n-ea"/>
                <a:ea typeface="+mn-ea"/>
              </a:rPr>
              <a:t>전기스파크</a:t>
            </a:r>
            <a:endParaRPr lang="ko-KR" altLang="en-US" sz="14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+mn-ea"/>
              <a:ea typeface="+mn-ea"/>
            </a:endParaRPr>
          </a:p>
          <a:p>
            <a:pPr>
              <a:lnSpc>
                <a:spcPts val="2200"/>
              </a:lnSpc>
            </a:pPr>
            <a:r>
              <a:rPr lang="ko-KR" altLang="en-US" sz="14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n-ea"/>
                <a:ea typeface="+mn-ea"/>
              </a:rPr>
              <a:t>▪  </a:t>
            </a:r>
            <a:r>
              <a:rPr lang="ko-KR" altLang="en-US" sz="1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n-ea"/>
                <a:ea typeface="+mn-ea"/>
              </a:rPr>
              <a:t>충격 및 마찰</a:t>
            </a:r>
          </a:p>
          <a:p>
            <a:pPr>
              <a:lnSpc>
                <a:spcPts val="2200"/>
              </a:lnSpc>
            </a:pPr>
            <a:r>
              <a:rPr lang="ko-KR" altLang="en-US" sz="1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n-ea"/>
                <a:ea typeface="+mn-ea"/>
              </a:rPr>
              <a:t>▪ </a:t>
            </a:r>
            <a:r>
              <a:rPr lang="ko-KR" altLang="en-US" sz="14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n-ea"/>
                <a:ea typeface="+mn-ea"/>
              </a:rPr>
              <a:t> 뜨거운 </a:t>
            </a:r>
            <a:r>
              <a:rPr lang="ko-KR" altLang="en-US" sz="1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n-ea"/>
                <a:ea typeface="+mn-ea"/>
              </a:rPr>
              <a:t>표면</a:t>
            </a:r>
          </a:p>
          <a:p>
            <a:pPr>
              <a:lnSpc>
                <a:spcPts val="2200"/>
              </a:lnSpc>
            </a:pPr>
            <a:r>
              <a:rPr lang="ko-KR" altLang="en-US" sz="14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n-ea"/>
                <a:ea typeface="+mn-ea"/>
              </a:rPr>
              <a:t>▪ </a:t>
            </a:r>
            <a:r>
              <a:rPr lang="ko-KR" altLang="en-US" sz="14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n-ea"/>
                <a:ea typeface="+mn-ea"/>
              </a:rPr>
              <a:t> 담배불씨</a:t>
            </a:r>
            <a:endParaRPr lang="ko-KR" altLang="en-US" sz="14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+mn-ea"/>
              <a:ea typeface="+mn-ea"/>
            </a:endParaRPr>
          </a:p>
        </p:txBody>
      </p:sp>
      <p:pic>
        <p:nvPicPr>
          <p:cNvPr id="83" name="그림 82" descr="신ci.pn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5913276" y="9576665"/>
            <a:ext cx="828092" cy="289833"/>
          </a:xfrm>
          <a:prstGeom prst="rect">
            <a:avLst/>
          </a:prstGeom>
        </p:spPr>
      </p:pic>
      <p:sp>
        <p:nvSpPr>
          <p:cNvPr id="25" name="Rectangle 2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049" name="_x197649544" descr="EMB000004d804b7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0495" y="9598261"/>
            <a:ext cx="952241" cy="268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모서리가 둥근 직사각형 149"/>
          <p:cNvSpPr/>
          <p:nvPr/>
        </p:nvSpPr>
        <p:spPr>
          <a:xfrm>
            <a:off x="3515322" y="7310471"/>
            <a:ext cx="2678979" cy="378130"/>
          </a:xfrm>
          <a:prstGeom prst="roundRect">
            <a:avLst>
              <a:gd name="adj" fmla="val 0"/>
            </a:avLst>
          </a:prstGeom>
          <a:gradFill flip="none" rotWithShape="1">
            <a:gsLst>
              <a:gs pos="0">
                <a:schemeClr val="accent3"/>
              </a:gs>
              <a:gs pos="45000">
                <a:schemeClr val="accent2">
                  <a:lumMod val="20000"/>
                  <a:lumOff val="80000"/>
                  <a:alpha val="0"/>
                </a:schemeClr>
              </a:gs>
              <a:gs pos="0">
                <a:schemeClr val="accent1"/>
              </a:gs>
              <a:gs pos="0">
                <a:schemeClr val="accent3"/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9" name="모서리가 둥근 직사각형 148"/>
          <p:cNvSpPr/>
          <p:nvPr/>
        </p:nvSpPr>
        <p:spPr>
          <a:xfrm>
            <a:off x="330560" y="7310471"/>
            <a:ext cx="2678979" cy="378130"/>
          </a:xfrm>
          <a:prstGeom prst="roundRect">
            <a:avLst>
              <a:gd name="adj" fmla="val 0"/>
            </a:avLst>
          </a:prstGeom>
          <a:gradFill flip="none" rotWithShape="1">
            <a:gsLst>
              <a:gs pos="0">
                <a:schemeClr val="accent3"/>
              </a:gs>
              <a:gs pos="45000">
                <a:schemeClr val="accent2">
                  <a:lumMod val="20000"/>
                  <a:lumOff val="80000"/>
                  <a:alpha val="0"/>
                </a:schemeClr>
              </a:gs>
              <a:gs pos="0">
                <a:schemeClr val="accent1"/>
              </a:gs>
              <a:gs pos="0">
                <a:schemeClr val="accent3"/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8" name="모서리가 둥근 직사각형 147"/>
          <p:cNvSpPr/>
          <p:nvPr/>
        </p:nvSpPr>
        <p:spPr>
          <a:xfrm>
            <a:off x="3515322" y="4924306"/>
            <a:ext cx="2678979" cy="378130"/>
          </a:xfrm>
          <a:prstGeom prst="roundRect">
            <a:avLst>
              <a:gd name="adj" fmla="val 0"/>
            </a:avLst>
          </a:prstGeom>
          <a:gradFill flip="none" rotWithShape="1">
            <a:gsLst>
              <a:gs pos="0">
                <a:schemeClr val="accent3"/>
              </a:gs>
              <a:gs pos="45000">
                <a:schemeClr val="accent2">
                  <a:lumMod val="20000"/>
                  <a:lumOff val="80000"/>
                  <a:alpha val="0"/>
                </a:schemeClr>
              </a:gs>
              <a:gs pos="0">
                <a:schemeClr val="accent1"/>
              </a:gs>
              <a:gs pos="0">
                <a:schemeClr val="accent3"/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0" name="직사각형 139"/>
          <p:cNvSpPr/>
          <p:nvPr/>
        </p:nvSpPr>
        <p:spPr>
          <a:xfrm>
            <a:off x="-10691" y="956556"/>
            <a:ext cx="6868691" cy="936104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34000"/>
                </a:schemeClr>
              </a:gs>
              <a:gs pos="59000">
                <a:schemeClr val="accent2">
                  <a:lumMod val="20000"/>
                  <a:lumOff val="80000"/>
                  <a:alpha val="0"/>
                </a:schemeClr>
              </a:gs>
              <a:gs pos="0">
                <a:schemeClr val="accent1"/>
              </a:gs>
              <a:gs pos="0">
                <a:schemeClr val="accent2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1" name="직사각형 140"/>
          <p:cNvSpPr/>
          <p:nvPr/>
        </p:nvSpPr>
        <p:spPr>
          <a:xfrm>
            <a:off x="-10691" y="0"/>
            <a:ext cx="6868691" cy="99256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25" name="_x127610240" descr="EMB000004d804ad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9553" b="6958"/>
          <a:stretch/>
        </p:blipFill>
        <p:spPr bwMode="auto">
          <a:xfrm>
            <a:off x="3532453" y="1812268"/>
            <a:ext cx="2977537" cy="1673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3" name="Picture 6"/>
          <p:cNvPicPr>
            <a:picLocks noChangeAspect="1" noChangeArrowheads="1"/>
          </p:cNvPicPr>
          <p:nvPr/>
        </p:nvPicPr>
        <p:blipFill rotWithShape="1">
          <a:blip r:embed="rId5" cstate="print">
            <a:alphaModFix/>
            <a:lum/>
          </a:blip>
          <a:srcRect l="6030" t="7030" r="3910" b="5230"/>
          <a:stretch>
            <a:fillRect/>
          </a:stretch>
        </p:blipFill>
        <p:spPr>
          <a:xfrm>
            <a:off x="3838664" y="7730067"/>
            <a:ext cx="1822584" cy="12477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4" name="Picture 4"/>
          <p:cNvPicPr>
            <a:picLocks noChangeAspect="1" noChangeArrowheads="1"/>
          </p:cNvPicPr>
          <p:nvPr/>
        </p:nvPicPr>
        <p:blipFill rotWithShape="1">
          <a:blip r:embed="rId6" cstate="print">
            <a:alphaModFix/>
            <a:lum/>
          </a:blip>
          <a:srcRect/>
          <a:stretch>
            <a:fillRect/>
          </a:stretch>
        </p:blipFill>
        <p:spPr>
          <a:xfrm>
            <a:off x="450193" y="7688601"/>
            <a:ext cx="2186719" cy="12904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5" name="모서리가 둥근 직사각형 124"/>
          <p:cNvSpPr/>
          <p:nvPr/>
        </p:nvSpPr>
        <p:spPr>
          <a:xfrm>
            <a:off x="330560" y="6611960"/>
            <a:ext cx="3056981" cy="599698"/>
          </a:xfrm>
          <a:prstGeom prst="roundRect">
            <a:avLst>
              <a:gd name="adj" fmla="val 0"/>
            </a:avLst>
          </a:prstGeom>
          <a:noFill/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/>
            <a:r>
              <a:rPr lang="ko-KR" altLang="en-US" sz="1100" dirty="0" err="1">
                <a:solidFill>
                  <a:schemeClr val="tx1"/>
                </a:solidFill>
              </a:rPr>
              <a:t>신너를</a:t>
            </a:r>
            <a:r>
              <a:rPr lang="ko-KR" altLang="en-US" sz="1100" dirty="0">
                <a:solidFill>
                  <a:schemeClr val="tx1"/>
                </a:solidFill>
              </a:rPr>
              <a:t> 보관했던 </a:t>
            </a:r>
            <a:r>
              <a:rPr lang="ko-KR" altLang="en-US" sz="1100" dirty="0" err="1">
                <a:solidFill>
                  <a:schemeClr val="tx1"/>
                </a:solidFill>
              </a:rPr>
              <a:t>폐드럼을</a:t>
            </a:r>
            <a:r>
              <a:rPr lang="ko-KR" altLang="en-US" sz="1100" dirty="0">
                <a:solidFill>
                  <a:schemeClr val="tx1"/>
                </a:solidFill>
              </a:rPr>
              <a:t> 난로로 사용하기 위해 산소 </a:t>
            </a:r>
            <a:r>
              <a:rPr lang="ko-KR" altLang="en-US" sz="1100" dirty="0" err="1">
                <a:solidFill>
                  <a:schemeClr val="tx1"/>
                </a:solidFill>
              </a:rPr>
              <a:t>용접기로</a:t>
            </a:r>
            <a:r>
              <a:rPr lang="ko-KR" altLang="en-US" sz="1100" dirty="0">
                <a:solidFill>
                  <a:schemeClr val="tx1"/>
                </a:solidFill>
              </a:rPr>
              <a:t> 절단 작업 중  </a:t>
            </a:r>
            <a:r>
              <a:rPr lang="ko-KR" altLang="en-US" sz="1100" dirty="0" err="1" smtClean="0">
                <a:solidFill>
                  <a:schemeClr val="tx1"/>
                </a:solidFill>
              </a:rPr>
              <a:t>폐드럼</a:t>
            </a:r>
            <a:endParaRPr lang="en-US" altLang="ko-KR" sz="1100" dirty="0" smtClean="0">
              <a:solidFill>
                <a:schemeClr val="tx1"/>
              </a:solidFill>
            </a:endParaRPr>
          </a:p>
          <a:p>
            <a:pPr lvl="0"/>
            <a:r>
              <a:rPr lang="ko-KR" altLang="en-US" sz="1100" dirty="0" smtClean="0">
                <a:solidFill>
                  <a:schemeClr val="tx1"/>
                </a:solidFill>
              </a:rPr>
              <a:t>내부에 </a:t>
            </a:r>
            <a:r>
              <a:rPr lang="ko-KR" altLang="en-US" sz="1100" dirty="0">
                <a:solidFill>
                  <a:schemeClr val="tx1"/>
                </a:solidFill>
              </a:rPr>
              <a:t>잔류했던 </a:t>
            </a:r>
            <a:r>
              <a:rPr lang="ko-KR" altLang="en-US" sz="1100" dirty="0" err="1">
                <a:solidFill>
                  <a:schemeClr val="tx1"/>
                </a:solidFill>
              </a:rPr>
              <a:t>신너가</a:t>
            </a:r>
            <a:r>
              <a:rPr lang="ko-KR" altLang="en-US" sz="1100" dirty="0">
                <a:solidFill>
                  <a:schemeClr val="tx1"/>
                </a:solidFill>
              </a:rPr>
              <a:t> 폭발 </a:t>
            </a:r>
          </a:p>
        </p:txBody>
      </p:sp>
      <p:sp>
        <p:nvSpPr>
          <p:cNvPr id="126" name="모서리가 둥근 직사각형 125"/>
          <p:cNvSpPr/>
          <p:nvPr/>
        </p:nvSpPr>
        <p:spPr>
          <a:xfrm>
            <a:off x="3515322" y="6592786"/>
            <a:ext cx="3000396" cy="631459"/>
          </a:xfrm>
          <a:prstGeom prst="roundRect">
            <a:avLst>
              <a:gd name="adj" fmla="val 0"/>
            </a:avLst>
          </a:prstGeom>
          <a:noFill/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/>
            <a:r>
              <a:rPr lang="ko-KR" altLang="en-US" sz="1100" dirty="0">
                <a:solidFill>
                  <a:schemeClr val="tx1"/>
                </a:solidFill>
              </a:rPr>
              <a:t>작업자가 빗자루로 </a:t>
            </a:r>
            <a:r>
              <a:rPr lang="ko-KR" altLang="en-US" sz="1100" dirty="0" err="1">
                <a:solidFill>
                  <a:schemeClr val="tx1"/>
                </a:solidFill>
              </a:rPr>
              <a:t>집진기</a:t>
            </a:r>
            <a:r>
              <a:rPr lang="ko-KR" altLang="en-US" sz="1100" dirty="0">
                <a:solidFill>
                  <a:schemeClr val="tx1"/>
                </a:solidFill>
              </a:rPr>
              <a:t>(먼지를 흡입하는 장치) 내부를 청소 하던 중 정전기에 </a:t>
            </a:r>
            <a:r>
              <a:rPr lang="ko-KR" altLang="en-US" sz="1100" dirty="0" smtClean="0">
                <a:solidFill>
                  <a:schemeClr val="tx1"/>
                </a:solidFill>
              </a:rPr>
              <a:t>의한</a:t>
            </a:r>
            <a:endParaRPr lang="en-US" altLang="ko-KR" sz="1100" dirty="0" smtClean="0">
              <a:solidFill>
                <a:schemeClr val="tx1"/>
              </a:solidFill>
            </a:endParaRPr>
          </a:p>
          <a:p>
            <a:pPr lvl="0"/>
            <a:r>
              <a:rPr lang="ko-KR" altLang="en-US" sz="1100" dirty="0" err="1" smtClean="0">
                <a:solidFill>
                  <a:schemeClr val="tx1"/>
                </a:solidFill>
              </a:rPr>
              <a:t>스파크로</a:t>
            </a:r>
            <a:r>
              <a:rPr lang="ko-KR" altLang="en-US" sz="1100" dirty="0" smtClean="0">
                <a:solidFill>
                  <a:schemeClr val="tx1"/>
                </a:solidFill>
              </a:rPr>
              <a:t> </a:t>
            </a:r>
            <a:r>
              <a:rPr lang="ko-KR" altLang="en-US" sz="1100" dirty="0">
                <a:solidFill>
                  <a:schemeClr val="tx1"/>
                </a:solidFill>
              </a:rPr>
              <a:t>인해 </a:t>
            </a:r>
            <a:r>
              <a:rPr lang="ko-KR" altLang="en-US" sz="1100" dirty="0" err="1">
                <a:solidFill>
                  <a:schemeClr val="tx1"/>
                </a:solidFill>
              </a:rPr>
              <a:t>집진기가</a:t>
            </a:r>
            <a:r>
              <a:rPr lang="ko-KR" altLang="en-US" sz="1100" dirty="0">
                <a:solidFill>
                  <a:schemeClr val="tx1"/>
                </a:solidFill>
              </a:rPr>
              <a:t> 폭발</a:t>
            </a:r>
          </a:p>
        </p:txBody>
      </p:sp>
      <p:sp>
        <p:nvSpPr>
          <p:cNvPr id="127" name="모서리가 둥근 직사각형 126"/>
          <p:cNvSpPr/>
          <p:nvPr/>
        </p:nvSpPr>
        <p:spPr>
          <a:xfrm>
            <a:off x="3515322" y="8925330"/>
            <a:ext cx="3000396" cy="610500"/>
          </a:xfrm>
          <a:prstGeom prst="roundRect">
            <a:avLst>
              <a:gd name="adj" fmla="val 0"/>
            </a:avLst>
          </a:prstGeom>
          <a:noFill/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/>
            <a:r>
              <a:rPr lang="ko-KR" altLang="en-US" sz="1100" dirty="0">
                <a:solidFill>
                  <a:schemeClr val="tx1"/>
                </a:solidFill>
              </a:rPr>
              <a:t>위험물 저장탱크 상부에서 용접 및 드릴 </a:t>
            </a:r>
            <a:r>
              <a:rPr lang="ko-KR" altLang="en-US" sz="1100" dirty="0" err="1" smtClean="0">
                <a:solidFill>
                  <a:schemeClr val="tx1"/>
                </a:solidFill>
              </a:rPr>
              <a:t>작업중</a:t>
            </a:r>
            <a:r>
              <a:rPr lang="ko-KR" altLang="en-US" sz="1100" dirty="0" smtClean="0">
                <a:solidFill>
                  <a:schemeClr val="tx1"/>
                </a:solidFill>
              </a:rPr>
              <a:t> </a:t>
            </a:r>
            <a:r>
              <a:rPr lang="ko-KR" altLang="en-US" sz="1100" dirty="0">
                <a:solidFill>
                  <a:schemeClr val="tx1"/>
                </a:solidFill>
              </a:rPr>
              <a:t>용접 불티가 탱크 내부로 날려 탱크 </a:t>
            </a:r>
            <a:r>
              <a:rPr lang="ko-KR" altLang="en-US" sz="1100" dirty="0" smtClean="0">
                <a:solidFill>
                  <a:schemeClr val="tx1"/>
                </a:solidFill>
              </a:rPr>
              <a:t>내</a:t>
            </a:r>
            <a:endParaRPr lang="en-US" altLang="ko-KR" sz="1100" dirty="0" smtClean="0">
              <a:solidFill>
                <a:schemeClr val="tx1"/>
              </a:solidFill>
            </a:endParaRPr>
          </a:p>
          <a:p>
            <a:pPr lvl="0"/>
            <a:r>
              <a:rPr lang="ko-KR" altLang="en-US" sz="1100" dirty="0" err="1" smtClean="0">
                <a:solidFill>
                  <a:schemeClr val="tx1"/>
                </a:solidFill>
              </a:rPr>
              <a:t>유증기</a:t>
            </a:r>
            <a:r>
              <a:rPr lang="ko-KR" altLang="en-US" sz="1100" dirty="0" smtClean="0">
                <a:solidFill>
                  <a:schemeClr val="tx1"/>
                </a:solidFill>
              </a:rPr>
              <a:t> 폭발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128" name="모서리가 둥근 직사각형 127"/>
          <p:cNvSpPr/>
          <p:nvPr/>
        </p:nvSpPr>
        <p:spPr>
          <a:xfrm>
            <a:off x="330560" y="8919229"/>
            <a:ext cx="3000396" cy="616599"/>
          </a:xfrm>
          <a:prstGeom prst="roundRect">
            <a:avLst>
              <a:gd name="adj" fmla="val 0"/>
            </a:avLst>
          </a:prstGeom>
          <a:noFill/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/>
            <a:r>
              <a:rPr lang="ko-KR" altLang="en-US" sz="1100" dirty="0">
                <a:solidFill>
                  <a:schemeClr val="tx1"/>
                </a:solidFill>
              </a:rPr>
              <a:t>도장부스의 국소배기장치를 가동시키지 않고 문을 </a:t>
            </a:r>
            <a:r>
              <a:rPr lang="ko-KR" altLang="en-US" sz="1100" dirty="0" smtClean="0">
                <a:solidFill>
                  <a:schemeClr val="tx1"/>
                </a:solidFill>
              </a:rPr>
              <a:t>열어놓고 </a:t>
            </a:r>
            <a:r>
              <a:rPr lang="ko-KR" altLang="en-US" sz="1100" dirty="0">
                <a:solidFill>
                  <a:schemeClr val="tx1"/>
                </a:solidFill>
              </a:rPr>
              <a:t>작업 중 </a:t>
            </a:r>
            <a:r>
              <a:rPr lang="ko-KR" altLang="en-US" sz="1100" dirty="0" err="1" smtClean="0">
                <a:solidFill>
                  <a:schemeClr val="tx1"/>
                </a:solidFill>
              </a:rPr>
              <a:t>신너</a:t>
            </a:r>
            <a:r>
              <a:rPr lang="ko-KR" altLang="en-US" sz="1100" dirty="0" smtClean="0">
                <a:solidFill>
                  <a:schemeClr val="tx1"/>
                </a:solidFill>
              </a:rPr>
              <a:t> </a:t>
            </a:r>
            <a:r>
              <a:rPr lang="ko-KR" altLang="en-US" sz="1100" dirty="0" err="1" smtClean="0">
                <a:solidFill>
                  <a:schemeClr val="tx1"/>
                </a:solidFill>
              </a:rPr>
              <a:t>유증기가</a:t>
            </a:r>
            <a:r>
              <a:rPr lang="ko-KR" altLang="en-US" sz="1100" dirty="0" smtClean="0">
                <a:solidFill>
                  <a:schemeClr val="tx1"/>
                </a:solidFill>
              </a:rPr>
              <a:t> 정전기  </a:t>
            </a:r>
            <a:r>
              <a:rPr lang="ko-KR" altLang="en-US" sz="1100" dirty="0">
                <a:solidFill>
                  <a:schemeClr val="tx1"/>
                </a:solidFill>
              </a:rPr>
              <a:t>등에 </a:t>
            </a:r>
            <a:r>
              <a:rPr lang="ko-KR" altLang="en-US" sz="1100" dirty="0" smtClean="0">
                <a:solidFill>
                  <a:schemeClr val="tx1"/>
                </a:solidFill>
              </a:rPr>
              <a:t>점화되어 </a:t>
            </a:r>
            <a:r>
              <a:rPr lang="ko-KR" altLang="en-US" sz="1100" dirty="0">
                <a:solidFill>
                  <a:schemeClr val="tx1"/>
                </a:solidFill>
              </a:rPr>
              <a:t>폭발</a:t>
            </a:r>
          </a:p>
        </p:txBody>
      </p:sp>
      <p:pic>
        <p:nvPicPr>
          <p:cNvPr id="121" name="Picture 3"/>
          <p:cNvPicPr>
            <a:picLocks noChangeAspect="1" noChangeArrowheads="1"/>
          </p:cNvPicPr>
          <p:nvPr/>
        </p:nvPicPr>
        <p:blipFill rotWithShape="1">
          <a:blip r:embed="rId7" cstate="print">
            <a:alphaModFix/>
            <a:lum/>
          </a:blip>
          <a:srcRect/>
          <a:stretch>
            <a:fillRect/>
          </a:stretch>
        </p:blipFill>
        <p:spPr>
          <a:xfrm>
            <a:off x="476672" y="5277036"/>
            <a:ext cx="2276155" cy="13157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9" name="모서리가 둥근 직사각형 68"/>
          <p:cNvSpPr/>
          <p:nvPr/>
        </p:nvSpPr>
        <p:spPr>
          <a:xfrm>
            <a:off x="234080" y="4290132"/>
            <a:ext cx="6505192" cy="458910"/>
          </a:xfrm>
          <a:prstGeom prst="roundRect">
            <a:avLst>
              <a:gd name="adj" fmla="val 11209"/>
            </a:avLst>
          </a:prstGeom>
          <a:solidFill>
            <a:schemeClr val="accent3">
              <a:lumMod val="20000"/>
              <a:lumOff val="80000"/>
              <a:alpha val="47000"/>
            </a:schemeClr>
          </a:solidFill>
          <a:ln w="127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0" name="직사각형 69"/>
          <p:cNvSpPr/>
          <p:nvPr/>
        </p:nvSpPr>
        <p:spPr>
          <a:xfrm>
            <a:off x="150540" y="4354978"/>
            <a:ext cx="148030" cy="32921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WordArt 4"/>
          <p:cNvSpPr>
            <a:spLocks noChangeArrowheads="1" noChangeShapeType="1" noTextEdit="1"/>
          </p:cNvSpPr>
          <p:nvPr/>
        </p:nvSpPr>
        <p:spPr bwMode="auto">
          <a:xfrm>
            <a:off x="453826" y="4400550"/>
            <a:ext cx="6134397" cy="244958"/>
          </a:xfrm>
          <a:prstGeom prst="rect">
            <a:avLst/>
          </a:prstGeom>
        </p:spPr>
        <p:txBody>
          <a:bodyPr wrap="none" numCol="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ko-KR" altLang="en-US" sz="3600" kern="10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glow rad="50800">
                    <a:srgbClr val="2E3917"/>
                  </a:glow>
                </a:effectLst>
                <a:latin typeface="HY울릉도B" pitchFamily="18" charset="-127"/>
                <a:ea typeface="HY울릉도B" pitchFamily="18" charset="-127"/>
              </a:rPr>
              <a:t>우리 주변에서 </a:t>
            </a:r>
            <a:r>
              <a:rPr lang="ko-KR" altLang="en-US" sz="3600" kern="10" dirty="0" err="1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glow rad="50800">
                    <a:srgbClr val="2E3917"/>
                  </a:glow>
                </a:effectLst>
                <a:latin typeface="HY울릉도B" pitchFamily="18" charset="-127"/>
                <a:ea typeface="HY울릉도B" pitchFamily="18" charset="-127"/>
              </a:rPr>
              <a:t>화재ㆍ폭발</a:t>
            </a:r>
            <a:r>
              <a:rPr lang="ko-KR" altLang="en-US" sz="3600" kern="10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glow rad="50800">
                    <a:srgbClr val="2E3917"/>
                  </a:glow>
                </a:effectLst>
                <a:latin typeface="HY울릉도B" pitchFamily="18" charset="-127"/>
                <a:ea typeface="HY울릉도B" pitchFamily="18" charset="-127"/>
              </a:rPr>
              <a:t> 사고사례                                     </a:t>
            </a:r>
            <a:endParaRPr lang="ko-KR" altLang="en-US" sz="3600" kern="10" dirty="0">
              <a:ln w="18415" cmpd="sng">
                <a:noFill/>
                <a:prstDash val="solid"/>
              </a:ln>
              <a:solidFill>
                <a:schemeClr val="bg1"/>
              </a:solidFill>
              <a:effectLst>
                <a:glow rad="50800">
                  <a:srgbClr val="2E3917"/>
                </a:glow>
              </a:effectLst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62" name="WordArt 93"/>
          <p:cNvSpPr>
            <a:spLocks noChangeArrowheads="1" noChangeShapeType="1" noTextEdit="1"/>
          </p:cNvSpPr>
          <p:nvPr/>
        </p:nvSpPr>
        <p:spPr bwMode="auto">
          <a:xfrm>
            <a:off x="509071" y="249238"/>
            <a:ext cx="5800249" cy="483611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/>
              </a14:hiddenEffects>
            </a:ext>
          </a:extLst>
        </p:spPr>
        <p:txBody>
          <a:bodyPr wrap="none" lIns="91428" tIns="45714" rIns="91428" bIns="45714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ko-KR" altLang="en-US" sz="3600" b="1" kern="10" dirty="0" smtClean="0">
                <a:effectLst>
                  <a:glow rad="63500">
                    <a:schemeClr val="bg1"/>
                  </a:glow>
                </a:effectLst>
                <a:latin typeface="HY울릉도B" pitchFamily="18" charset="-127"/>
                <a:ea typeface="HY울릉도B" pitchFamily="18" charset="-127"/>
              </a:rPr>
              <a:t>유해위험물질 </a:t>
            </a:r>
            <a:r>
              <a:rPr lang="ko-KR" altLang="en-US" sz="3600" b="1" kern="10" dirty="0" err="1" smtClean="0">
                <a:solidFill>
                  <a:schemeClr val="bg1"/>
                </a:solidFill>
                <a:effectLst>
                  <a:glow rad="127000">
                    <a:schemeClr val="accent2">
                      <a:lumMod val="50000"/>
                    </a:schemeClr>
                  </a:glow>
                </a:effectLst>
                <a:latin typeface="HY울릉도B" pitchFamily="18" charset="-127"/>
                <a:ea typeface="HY울릉도B" pitchFamily="18" charset="-127"/>
              </a:rPr>
              <a:t>화재ㆍ폭발</a:t>
            </a:r>
            <a:r>
              <a:rPr lang="ko-KR" altLang="en-US" sz="3600" b="1" kern="10" dirty="0" smtClean="0">
                <a:solidFill>
                  <a:schemeClr val="bg1"/>
                </a:solidFill>
                <a:effectLst>
                  <a:glow rad="127000">
                    <a:schemeClr val="accent2">
                      <a:lumMod val="50000"/>
                    </a:schemeClr>
                  </a:glow>
                </a:effectLst>
                <a:latin typeface="HY울릉도B" pitchFamily="18" charset="-127"/>
                <a:ea typeface="HY울릉도B" pitchFamily="18" charset="-127"/>
              </a:rPr>
              <a:t> 사고</a:t>
            </a:r>
            <a:r>
              <a:rPr lang="en-US" altLang="ko-KR" sz="3600" b="1" kern="10" dirty="0" smtClean="0">
                <a:solidFill>
                  <a:schemeClr val="bg1"/>
                </a:solidFill>
                <a:effectLst>
                  <a:glow rad="127000">
                    <a:schemeClr val="accent2">
                      <a:lumMod val="50000"/>
                    </a:schemeClr>
                  </a:glow>
                </a:effectLst>
                <a:latin typeface="HY울릉도B" pitchFamily="18" charset="-127"/>
                <a:ea typeface="HY울릉도B" pitchFamily="18" charset="-127"/>
              </a:rPr>
              <a:t>!       </a:t>
            </a:r>
            <a:endParaRPr lang="ko-KR" altLang="en-US" sz="3600" b="1" kern="10" dirty="0">
              <a:effectLst>
                <a:glow rad="63500">
                  <a:schemeClr val="bg1"/>
                </a:glow>
              </a:effectLst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60" name="WordArt 4"/>
          <p:cNvSpPr>
            <a:spLocks noChangeArrowheads="1" noChangeShapeType="1" noTextEdit="1"/>
          </p:cNvSpPr>
          <p:nvPr/>
        </p:nvSpPr>
        <p:spPr bwMode="auto">
          <a:xfrm>
            <a:off x="417364" y="1125972"/>
            <a:ext cx="3875273" cy="231415"/>
          </a:xfrm>
          <a:prstGeom prst="rect">
            <a:avLst/>
          </a:prstGeom>
        </p:spPr>
        <p:txBody>
          <a:bodyPr wrap="none" numCol="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ko-KR" altLang="en-US" sz="3600" kern="10" dirty="0" smtClean="0">
                <a:ln w="18415" cmpd="sng">
                  <a:noFill/>
                  <a:prstDash val="solid"/>
                </a:ln>
                <a:effectLst>
                  <a:glow rad="76200">
                    <a:schemeClr val="bg1"/>
                  </a:glow>
                </a:effectLst>
                <a:latin typeface="HY산B" panose="02030600000101010101" pitchFamily="18" charset="-127"/>
                <a:ea typeface="HY산B" panose="02030600000101010101" pitchFamily="18" charset="-127"/>
              </a:rPr>
              <a:t>사업주의 무관심과 작업자의 부주의  </a:t>
            </a:r>
            <a:endParaRPr lang="ko-KR" altLang="en-US" sz="3600" kern="10" dirty="0">
              <a:ln w="18415" cmpd="sng">
                <a:noFill/>
                <a:prstDash val="solid"/>
              </a:ln>
              <a:effectLst>
                <a:glow rad="76200">
                  <a:schemeClr val="bg1"/>
                </a:glow>
              </a:effectLst>
              <a:latin typeface="HY산B" panose="02030600000101010101" pitchFamily="18" charset="-127"/>
              <a:ea typeface="HY산B" panose="02030600000101010101" pitchFamily="18" charset="-127"/>
            </a:endParaRPr>
          </a:p>
        </p:txBody>
      </p:sp>
      <p:sp>
        <p:nvSpPr>
          <p:cNvPr id="64" name="WordArt 4"/>
          <p:cNvSpPr>
            <a:spLocks noChangeArrowheads="1" noChangeShapeType="1" noTextEdit="1"/>
          </p:cNvSpPr>
          <p:nvPr/>
        </p:nvSpPr>
        <p:spPr bwMode="auto">
          <a:xfrm>
            <a:off x="422076" y="1456358"/>
            <a:ext cx="6134397" cy="271536"/>
          </a:xfrm>
          <a:prstGeom prst="rect">
            <a:avLst/>
          </a:prstGeom>
        </p:spPr>
        <p:txBody>
          <a:bodyPr wrap="none" numCol="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ko-KR" altLang="en-US" sz="3600" kern="10" dirty="0" smtClean="0">
                <a:ln w="18415" cmpd="sng">
                  <a:noFill/>
                  <a:prstDash val="solid"/>
                </a:ln>
                <a:effectLst>
                  <a:glow rad="76200">
                    <a:schemeClr val="bg1"/>
                  </a:glow>
                </a:effectLst>
                <a:latin typeface="HY산B" panose="02030600000101010101" pitchFamily="18" charset="-127"/>
                <a:ea typeface="HY산B" panose="02030600000101010101" pitchFamily="18" charset="-127"/>
              </a:rPr>
              <a:t>언제</a:t>
            </a:r>
            <a:r>
              <a:rPr lang="en-US" altLang="ko-KR" sz="3600" kern="10" dirty="0" smtClean="0">
                <a:ln w="18415" cmpd="sng">
                  <a:noFill/>
                  <a:prstDash val="solid"/>
                </a:ln>
                <a:effectLst>
                  <a:glow rad="76200">
                    <a:schemeClr val="bg1"/>
                  </a:glow>
                </a:effectLst>
                <a:latin typeface="HY산B" panose="02030600000101010101" pitchFamily="18" charset="-127"/>
                <a:ea typeface="HY산B" panose="02030600000101010101" pitchFamily="18" charset="-127"/>
              </a:rPr>
              <a:t>, </a:t>
            </a:r>
            <a:r>
              <a:rPr lang="ko-KR" altLang="en-US" sz="3600" kern="10" dirty="0" smtClean="0">
                <a:ln w="18415" cmpd="sng">
                  <a:noFill/>
                  <a:prstDash val="solid"/>
                </a:ln>
                <a:effectLst>
                  <a:glow rad="76200">
                    <a:schemeClr val="bg1"/>
                  </a:glow>
                </a:effectLst>
                <a:latin typeface="HY산B" panose="02030600000101010101" pitchFamily="18" charset="-127"/>
                <a:ea typeface="HY산B" panose="02030600000101010101" pitchFamily="18" charset="-127"/>
              </a:rPr>
              <a:t>어디서든 일어날 수 있습니다                   </a:t>
            </a:r>
            <a:endParaRPr lang="ko-KR" altLang="en-US" sz="3600" kern="10" dirty="0">
              <a:ln w="18415" cmpd="sng">
                <a:noFill/>
                <a:prstDash val="solid"/>
              </a:ln>
              <a:effectLst>
                <a:glow rad="76200">
                  <a:schemeClr val="bg1"/>
                </a:glow>
              </a:effectLst>
              <a:latin typeface="HY산B" panose="02030600000101010101" pitchFamily="18" charset="-127"/>
              <a:ea typeface="HY산B" panose="02030600000101010101" pitchFamily="18" charset="-127"/>
            </a:endParaRPr>
          </a:p>
        </p:txBody>
      </p:sp>
      <p:sp>
        <p:nvSpPr>
          <p:cNvPr id="79" name="모서리가 둥근 직사각형 78"/>
          <p:cNvSpPr/>
          <p:nvPr/>
        </p:nvSpPr>
        <p:spPr>
          <a:xfrm>
            <a:off x="330560" y="4924306"/>
            <a:ext cx="2678979" cy="378130"/>
          </a:xfrm>
          <a:prstGeom prst="roundRect">
            <a:avLst>
              <a:gd name="adj" fmla="val 0"/>
            </a:avLst>
          </a:prstGeom>
          <a:gradFill flip="none" rotWithShape="1">
            <a:gsLst>
              <a:gs pos="0">
                <a:schemeClr val="accent3"/>
              </a:gs>
              <a:gs pos="45000">
                <a:schemeClr val="accent2">
                  <a:lumMod val="20000"/>
                  <a:lumOff val="80000"/>
                  <a:alpha val="0"/>
                </a:schemeClr>
              </a:gs>
              <a:gs pos="0">
                <a:schemeClr val="accent1"/>
              </a:gs>
              <a:gs pos="0">
                <a:schemeClr val="accent3"/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0" name="WordArt 4"/>
          <p:cNvSpPr>
            <a:spLocks noChangeArrowheads="1" noChangeShapeType="1" noTextEdit="1"/>
          </p:cNvSpPr>
          <p:nvPr/>
        </p:nvSpPr>
        <p:spPr bwMode="auto">
          <a:xfrm>
            <a:off x="411122" y="5016217"/>
            <a:ext cx="2523885" cy="194309"/>
          </a:xfrm>
          <a:prstGeom prst="rect">
            <a:avLst/>
          </a:prstGeom>
        </p:spPr>
        <p:txBody>
          <a:bodyPr wrap="none" numCol="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ko-KR" altLang="en-US" sz="3600" kern="10" dirty="0" smtClean="0">
                <a:ln w="18415" cmpd="sng">
                  <a:noFill/>
                  <a:prstDash val="solid"/>
                </a:ln>
                <a:effectLst>
                  <a:glow rad="63500">
                    <a:schemeClr val="bg1"/>
                  </a:glow>
                </a:effectLst>
                <a:latin typeface="HY울릉도B" pitchFamily="18" charset="-127"/>
                <a:ea typeface="HY울릉도B" pitchFamily="18" charset="-127"/>
              </a:rPr>
              <a:t>빈 드럼 절단작업 중 폭발        </a:t>
            </a:r>
            <a:endParaRPr lang="ko-KR" altLang="en-US" sz="3600" kern="10" dirty="0">
              <a:ln w="18415" cmpd="sng">
                <a:noFill/>
                <a:prstDash val="solid"/>
              </a:ln>
              <a:effectLst>
                <a:glow rad="63500">
                  <a:schemeClr val="bg1"/>
                </a:glow>
              </a:effectLst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108" name="WordArt 4"/>
          <p:cNvSpPr>
            <a:spLocks noChangeArrowheads="1" noChangeShapeType="1" noTextEdit="1"/>
          </p:cNvSpPr>
          <p:nvPr/>
        </p:nvSpPr>
        <p:spPr bwMode="auto">
          <a:xfrm>
            <a:off x="3596131" y="5016217"/>
            <a:ext cx="2523885" cy="194309"/>
          </a:xfrm>
          <a:prstGeom prst="rect">
            <a:avLst/>
          </a:prstGeom>
        </p:spPr>
        <p:txBody>
          <a:bodyPr wrap="none" numCol="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ko-KR" altLang="en-US" sz="3600" kern="10" dirty="0" err="1" smtClean="0">
                <a:ln w="18415" cmpd="sng">
                  <a:noFill/>
                  <a:prstDash val="solid"/>
                </a:ln>
                <a:effectLst>
                  <a:glow rad="63500">
                    <a:schemeClr val="bg1"/>
                  </a:glow>
                </a:effectLst>
                <a:latin typeface="HY울릉도B" pitchFamily="18" charset="-127"/>
                <a:ea typeface="HY울릉도B" pitchFamily="18" charset="-127"/>
              </a:rPr>
              <a:t>집진기</a:t>
            </a:r>
            <a:r>
              <a:rPr lang="ko-KR" altLang="en-US" sz="3600" kern="10" dirty="0" smtClean="0">
                <a:ln w="18415" cmpd="sng">
                  <a:noFill/>
                  <a:prstDash val="solid"/>
                </a:ln>
                <a:effectLst>
                  <a:glow rad="63500">
                    <a:schemeClr val="bg1"/>
                  </a:glow>
                </a:effectLst>
                <a:latin typeface="HY울릉도B" pitchFamily="18" charset="-127"/>
                <a:ea typeface="HY울릉도B" pitchFamily="18" charset="-127"/>
              </a:rPr>
              <a:t> 청소 중 폭발               </a:t>
            </a:r>
            <a:endParaRPr lang="ko-KR" altLang="en-US" sz="3600" kern="10" dirty="0">
              <a:ln w="18415" cmpd="sng">
                <a:noFill/>
                <a:prstDash val="solid"/>
              </a:ln>
              <a:effectLst>
                <a:glow rad="63500">
                  <a:schemeClr val="bg1"/>
                </a:glow>
              </a:effectLst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114" name="WordArt 4"/>
          <p:cNvSpPr>
            <a:spLocks noChangeArrowheads="1" noChangeShapeType="1" noTextEdit="1"/>
          </p:cNvSpPr>
          <p:nvPr/>
        </p:nvSpPr>
        <p:spPr bwMode="auto">
          <a:xfrm>
            <a:off x="411122" y="7409884"/>
            <a:ext cx="2523885" cy="194309"/>
          </a:xfrm>
          <a:prstGeom prst="rect">
            <a:avLst/>
          </a:prstGeom>
        </p:spPr>
        <p:txBody>
          <a:bodyPr wrap="none" numCol="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ko-KR" altLang="en-US" sz="3600" kern="10" dirty="0" smtClean="0">
                <a:ln w="18415" cmpd="sng">
                  <a:noFill/>
                  <a:prstDash val="solid"/>
                </a:ln>
                <a:effectLst>
                  <a:glow rad="63500">
                    <a:schemeClr val="bg1"/>
                  </a:glow>
                </a:effectLst>
                <a:latin typeface="HY울릉도B" pitchFamily="18" charset="-127"/>
                <a:ea typeface="HY울릉도B" pitchFamily="18" charset="-127"/>
              </a:rPr>
              <a:t>자동차 도장부스 </a:t>
            </a:r>
            <a:r>
              <a:rPr lang="ko-KR" altLang="en-US" sz="3600" kern="10" dirty="0" err="1" smtClean="0">
                <a:ln w="18415" cmpd="sng">
                  <a:noFill/>
                  <a:prstDash val="solid"/>
                </a:ln>
                <a:effectLst>
                  <a:glow rad="63500">
                    <a:schemeClr val="bg1"/>
                  </a:glow>
                </a:effectLst>
                <a:latin typeface="HY울릉도B" pitchFamily="18" charset="-127"/>
                <a:ea typeface="HY울릉도B" pitchFamily="18" charset="-127"/>
              </a:rPr>
              <a:t>화재ㆍ폭발</a:t>
            </a:r>
            <a:r>
              <a:rPr lang="ko-KR" altLang="en-US" sz="3600" kern="10" dirty="0" smtClean="0">
                <a:ln w="18415" cmpd="sng">
                  <a:noFill/>
                  <a:prstDash val="solid"/>
                </a:ln>
                <a:effectLst>
                  <a:glow rad="63500">
                    <a:schemeClr val="bg1"/>
                  </a:glow>
                </a:effectLst>
                <a:latin typeface="HY울릉도B" pitchFamily="18" charset="-127"/>
                <a:ea typeface="HY울릉도B" pitchFamily="18" charset="-127"/>
              </a:rPr>
              <a:t>       </a:t>
            </a:r>
            <a:endParaRPr lang="ko-KR" altLang="en-US" sz="3600" kern="10" dirty="0">
              <a:ln w="18415" cmpd="sng">
                <a:noFill/>
                <a:prstDash val="solid"/>
              </a:ln>
              <a:effectLst>
                <a:glow rad="63500">
                  <a:schemeClr val="bg1"/>
                </a:glow>
              </a:effectLst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120" name="WordArt 4"/>
          <p:cNvSpPr>
            <a:spLocks noChangeArrowheads="1" noChangeShapeType="1" noTextEdit="1"/>
          </p:cNvSpPr>
          <p:nvPr/>
        </p:nvSpPr>
        <p:spPr bwMode="auto">
          <a:xfrm>
            <a:off x="3596131" y="7409884"/>
            <a:ext cx="2523885" cy="194309"/>
          </a:xfrm>
          <a:prstGeom prst="rect">
            <a:avLst/>
          </a:prstGeom>
        </p:spPr>
        <p:txBody>
          <a:bodyPr wrap="none" numCol="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ko-KR" altLang="en-US" sz="3600" kern="10" dirty="0" smtClean="0">
                <a:ln w="18415" cmpd="sng">
                  <a:noFill/>
                  <a:prstDash val="solid"/>
                </a:ln>
                <a:effectLst>
                  <a:glow rad="63500">
                    <a:schemeClr val="bg1"/>
                  </a:glow>
                </a:effectLst>
                <a:latin typeface="HY울릉도B" pitchFamily="18" charset="-127"/>
                <a:ea typeface="HY울릉도B" pitchFamily="18" charset="-127"/>
              </a:rPr>
              <a:t>저장탱크 용접작업 중 폭발     </a:t>
            </a:r>
            <a:endParaRPr lang="ko-KR" altLang="en-US" sz="3600" kern="10" dirty="0">
              <a:ln w="18415" cmpd="sng">
                <a:noFill/>
                <a:prstDash val="solid"/>
              </a:ln>
              <a:effectLst>
                <a:glow rad="63500">
                  <a:schemeClr val="bg1"/>
                </a:glow>
              </a:effectLst>
              <a:latin typeface="HY울릉도B" pitchFamily="18" charset="-127"/>
              <a:ea typeface="HY울릉도B" pitchFamily="18" charset="-127"/>
            </a:endParaRPr>
          </a:p>
        </p:txBody>
      </p:sp>
      <p:pic>
        <p:nvPicPr>
          <p:cNvPr id="122" name="Picture 5"/>
          <p:cNvPicPr>
            <a:picLocks noChangeAspect="1" noChangeArrowheads="1"/>
          </p:cNvPicPr>
          <p:nvPr/>
        </p:nvPicPr>
        <p:blipFill rotWithShape="1">
          <a:blip r:embed="rId8" cstate="print">
            <a:alphaModFix/>
            <a:lum/>
          </a:blip>
          <a:srcRect/>
          <a:stretch>
            <a:fillRect/>
          </a:stretch>
        </p:blipFill>
        <p:spPr>
          <a:xfrm>
            <a:off x="4005065" y="5277036"/>
            <a:ext cx="1616536" cy="13512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9" name="_x122480072" descr="EMB0000132c3a9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70696" y="1797410"/>
            <a:ext cx="2965715" cy="16884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0" name="모서리가 둥근 직사각형 129"/>
          <p:cNvSpPr/>
          <p:nvPr/>
        </p:nvSpPr>
        <p:spPr>
          <a:xfrm>
            <a:off x="358873" y="3485827"/>
            <a:ext cx="2977537" cy="713554"/>
          </a:xfrm>
          <a:prstGeom prst="roundRect">
            <a:avLst>
              <a:gd name="adj" fmla="val 0"/>
            </a:avLst>
          </a:prstGeom>
          <a:solidFill>
            <a:schemeClr val="accent2">
              <a:lumMod val="20000"/>
              <a:lumOff val="80000"/>
              <a:alpha val="3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just"/>
            <a:r>
              <a:rPr lang="ko-KR" altLang="en-US" sz="1100" dirty="0" smtClean="0">
                <a:solidFill>
                  <a:schemeClr val="tx1"/>
                </a:solidFill>
              </a:rPr>
              <a:t>경기도 </a:t>
            </a:r>
            <a:r>
              <a:rPr lang="ko-KR" altLang="en-US" sz="1100" dirty="0">
                <a:solidFill>
                  <a:schemeClr val="tx1"/>
                </a:solidFill>
              </a:rPr>
              <a:t>안산소재 폴리우레탄 접착제 </a:t>
            </a:r>
            <a:endParaRPr lang="en-US" altLang="ko-KR" sz="1100" dirty="0" smtClean="0">
              <a:solidFill>
                <a:schemeClr val="tx1"/>
              </a:solidFill>
            </a:endParaRPr>
          </a:p>
          <a:p>
            <a:pPr lvl="0" algn="just"/>
            <a:r>
              <a:rPr lang="ko-KR" altLang="en-US" sz="1100" dirty="0" smtClean="0">
                <a:solidFill>
                  <a:schemeClr val="tx1"/>
                </a:solidFill>
              </a:rPr>
              <a:t>제조공장에서 </a:t>
            </a:r>
            <a:r>
              <a:rPr lang="ko-KR" altLang="en-US" sz="1100" dirty="0">
                <a:solidFill>
                  <a:schemeClr val="tx1"/>
                </a:solidFill>
              </a:rPr>
              <a:t>반응기 반응폭주로 </a:t>
            </a:r>
            <a:r>
              <a:rPr lang="ko-KR" altLang="en-US" sz="1100" dirty="0" smtClean="0">
                <a:solidFill>
                  <a:schemeClr val="tx1"/>
                </a:solidFill>
              </a:rPr>
              <a:t>발생된</a:t>
            </a:r>
            <a:endParaRPr lang="en-US" altLang="ko-KR" sz="1100" dirty="0" smtClean="0">
              <a:solidFill>
                <a:schemeClr val="tx1"/>
              </a:solidFill>
            </a:endParaRPr>
          </a:p>
          <a:p>
            <a:pPr lvl="0" algn="just"/>
            <a:r>
              <a:rPr lang="ko-KR" altLang="en-US" sz="1100" dirty="0" err="1" smtClean="0">
                <a:solidFill>
                  <a:schemeClr val="tx1"/>
                </a:solidFill>
              </a:rPr>
              <a:t>유증기</a:t>
            </a:r>
            <a:r>
              <a:rPr lang="ko-KR" altLang="en-US" sz="1100" dirty="0" smtClean="0">
                <a:solidFill>
                  <a:schemeClr val="tx1"/>
                </a:solidFill>
              </a:rPr>
              <a:t> 폭발사고</a:t>
            </a:r>
            <a:r>
              <a:rPr lang="en-US" altLang="ko-KR" sz="1100" dirty="0" smtClean="0">
                <a:solidFill>
                  <a:schemeClr val="tx1"/>
                </a:solidFill>
              </a:rPr>
              <a:t>(</a:t>
            </a:r>
            <a:r>
              <a:rPr lang="ko-KR" altLang="en-US" sz="1100" dirty="0" smtClean="0">
                <a:solidFill>
                  <a:schemeClr val="tx1"/>
                </a:solidFill>
              </a:rPr>
              <a:t>사망 </a:t>
            </a:r>
            <a:r>
              <a:rPr lang="en-US" altLang="ko-KR" sz="1100" dirty="0" smtClean="0">
                <a:solidFill>
                  <a:schemeClr val="tx1"/>
                </a:solidFill>
              </a:rPr>
              <a:t>1</a:t>
            </a:r>
            <a:r>
              <a:rPr lang="ko-KR" altLang="en-US" sz="1100" dirty="0" smtClean="0">
                <a:solidFill>
                  <a:schemeClr val="tx1"/>
                </a:solidFill>
              </a:rPr>
              <a:t>명</a:t>
            </a:r>
            <a:r>
              <a:rPr lang="en-US" altLang="ko-KR" sz="1100" dirty="0" smtClean="0">
                <a:solidFill>
                  <a:schemeClr val="tx1"/>
                </a:solidFill>
              </a:rPr>
              <a:t>, </a:t>
            </a:r>
            <a:r>
              <a:rPr lang="ko-KR" altLang="en-US" sz="1100" dirty="0" smtClean="0">
                <a:solidFill>
                  <a:schemeClr val="tx1"/>
                </a:solidFill>
              </a:rPr>
              <a:t>부상 </a:t>
            </a:r>
            <a:r>
              <a:rPr lang="en-US" altLang="ko-KR" sz="1100" dirty="0" smtClean="0">
                <a:solidFill>
                  <a:schemeClr val="tx1"/>
                </a:solidFill>
              </a:rPr>
              <a:t>2</a:t>
            </a:r>
            <a:r>
              <a:rPr lang="ko-KR" altLang="en-US" sz="1100" dirty="0" smtClean="0">
                <a:solidFill>
                  <a:schemeClr val="tx1"/>
                </a:solidFill>
              </a:rPr>
              <a:t>명</a:t>
            </a:r>
            <a:r>
              <a:rPr lang="en-US" altLang="ko-KR" sz="1100" dirty="0" smtClean="0">
                <a:solidFill>
                  <a:schemeClr val="tx1"/>
                </a:solidFill>
              </a:rPr>
              <a:t>)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132" name="WordArt 4"/>
          <p:cNvSpPr>
            <a:spLocks noChangeArrowheads="1" noChangeShapeType="1" noTextEdit="1"/>
          </p:cNvSpPr>
          <p:nvPr/>
        </p:nvSpPr>
        <p:spPr bwMode="auto">
          <a:xfrm>
            <a:off x="515616" y="3235412"/>
            <a:ext cx="2675875" cy="157174"/>
          </a:xfrm>
          <a:prstGeom prst="rect">
            <a:avLst/>
          </a:prstGeom>
        </p:spPr>
        <p:txBody>
          <a:bodyPr wrap="none" numCol="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ko-KR" sz="3600" kern="10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/>
                <a:latin typeface="HY울릉도B" pitchFamily="18" charset="-127"/>
                <a:ea typeface="HY울릉도B" pitchFamily="18" charset="-127"/>
              </a:rPr>
              <a:t>&lt;'14.4.15. </a:t>
            </a:r>
            <a:r>
              <a:rPr lang="ko-KR" altLang="en-US" sz="3600" kern="10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/>
                <a:latin typeface="HY울릉도B" pitchFamily="18" charset="-127"/>
                <a:ea typeface="HY울릉도B" pitchFamily="18" charset="-127"/>
              </a:rPr>
              <a:t>폴리우레탄 접착제 공장 폭발</a:t>
            </a:r>
            <a:r>
              <a:rPr lang="en-US" altLang="ko-KR" sz="3600" kern="10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/>
                <a:latin typeface="HY울릉도B" pitchFamily="18" charset="-127"/>
                <a:ea typeface="HY울릉도B" pitchFamily="18" charset="-127"/>
              </a:rPr>
              <a:t>&gt;</a:t>
            </a:r>
            <a:endParaRPr lang="ko-KR" altLang="en-US" sz="3600" kern="10" dirty="0">
              <a:ln w="18415" cmpd="sng">
                <a:noFill/>
                <a:prstDash val="solid"/>
              </a:ln>
              <a:solidFill>
                <a:schemeClr val="bg1"/>
              </a:solidFill>
              <a:effectLst/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134" name="모서리가 둥근 직사각형 133"/>
          <p:cNvSpPr/>
          <p:nvPr/>
        </p:nvSpPr>
        <p:spPr>
          <a:xfrm>
            <a:off x="3532453" y="3485827"/>
            <a:ext cx="2977537" cy="713554"/>
          </a:xfrm>
          <a:prstGeom prst="roundRect">
            <a:avLst>
              <a:gd name="adj" fmla="val 0"/>
            </a:avLst>
          </a:prstGeom>
          <a:solidFill>
            <a:schemeClr val="accent2">
              <a:lumMod val="20000"/>
              <a:lumOff val="80000"/>
              <a:alpha val="3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just"/>
            <a:r>
              <a:rPr lang="ko-KR" altLang="en-US" sz="1100" dirty="0" smtClean="0">
                <a:solidFill>
                  <a:schemeClr val="tx1"/>
                </a:solidFill>
              </a:rPr>
              <a:t>경기도 안성시 반도체부품 제조공장에서</a:t>
            </a:r>
            <a:endParaRPr lang="en-US" altLang="ko-KR" sz="1100" dirty="0" smtClean="0">
              <a:solidFill>
                <a:schemeClr val="tx1"/>
              </a:solidFill>
            </a:endParaRPr>
          </a:p>
          <a:p>
            <a:pPr lvl="0" algn="just"/>
            <a:r>
              <a:rPr lang="ko-KR" altLang="en-US" sz="1100" dirty="0" smtClean="0">
                <a:solidFill>
                  <a:schemeClr val="tx1"/>
                </a:solidFill>
              </a:rPr>
              <a:t>화학물질의 화학반응에 의해 화재가 발생한 사고</a:t>
            </a:r>
            <a:r>
              <a:rPr lang="en-US" altLang="ko-KR" sz="1100" dirty="0" smtClean="0">
                <a:solidFill>
                  <a:schemeClr val="tx1"/>
                </a:solidFill>
              </a:rPr>
              <a:t>(</a:t>
            </a:r>
            <a:r>
              <a:rPr lang="ko-KR" altLang="en-US" sz="1100" dirty="0" smtClean="0">
                <a:solidFill>
                  <a:schemeClr val="tx1"/>
                </a:solidFill>
              </a:rPr>
              <a:t>재산피해 </a:t>
            </a:r>
            <a:r>
              <a:rPr lang="en-US" altLang="ko-KR" sz="1100" dirty="0" smtClean="0">
                <a:solidFill>
                  <a:schemeClr val="tx1"/>
                </a:solidFill>
              </a:rPr>
              <a:t>3</a:t>
            </a:r>
            <a:r>
              <a:rPr lang="ko-KR" altLang="en-US" sz="1100" dirty="0" smtClean="0">
                <a:solidFill>
                  <a:schemeClr val="tx1"/>
                </a:solidFill>
              </a:rPr>
              <a:t>층 전소</a:t>
            </a:r>
            <a:r>
              <a:rPr lang="en-US" altLang="ko-KR" sz="1100" dirty="0" smtClean="0">
                <a:solidFill>
                  <a:schemeClr val="tx1"/>
                </a:solidFill>
              </a:rPr>
              <a:t>)</a:t>
            </a:r>
            <a:endParaRPr lang="ko-KR" altLang="en-US" sz="1100" dirty="0">
              <a:solidFill>
                <a:schemeClr val="tx1"/>
              </a:solidFill>
            </a:endParaRPr>
          </a:p>
        </p:txBody>
      </p:sp>
      <p:sp>
        <p:nvSpPr>
          <p:cNvPr id="135" name="WordArt 4"/>
          <p:cNvSpPr>
            <a:spLocks noChangeArrowheads="1" noChangeShapeType="1" noTextEdit="1"/>
          </p:cNvSpPr>
          <p:nvPr/>
        </p:nvSpPr>
        <p:spPr bwMode="auto">
          <a:xfrm>
            <a:off x="3689196" y="3235412"/>
            <a:ext cx="2675875" cy="157174"/>
          </a:xfrm>
          <a:prstGeom prst="rect">
            <a:avLst/>
          </a:prstGeom>
        </p:spPr>
        <p:txBody>
          <a:bodyPr wrap="none" numCol="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ko-KR" sz="3600" kern="10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/>
                <a:latin typeface="HY울릉도B" pitchFamily="18" charset="-127"/>
                <a:ea typeface="HY울릉도B" pitchFamily="18" charset="-127"/>
              </a:rPr>
              <a:t>   &lt;'14.3.9.</a:t>
            </a:r>
            <a:r>
              <a:rPr lang="ko-KR" altLang="en-US" sz="3600" kern="10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/>
                <a:latin typeface="HY울릉도B" pitchFamily="18" charset="-127"/>
                <a:ea typeface="HY울릉도B" pitchFamily="18" charset="-127"/>
              </a:rPr>
              <a:t>반도체부품 제조공장 화재</a:t>
            </a:r>
            <a:r>
              <a:rPr lang="en-US" altLang="ko-KR" sz="3600" kern="10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/>
                <a:latin typeface="HY울릉도B" pitchFamily="18" charset="-127"/>
                <a:ea typeface="HY울릉도B" pitchFamily="18" charset="-127"/>
              </a:rPr>
              <a:t>&gt;   </a:t>
            </a:r>
            <a:endParaRPr lang="ko-KR" altLang="en-US" sz="3600" kern="10" dirty="0">
              <a:ln w="18415" cmpd="sng">
                <a:noFill/>
                <a:prstDash val="solid"/>
              </a:ln>
              <a:solidFill>
                <a:schemeClr val="bg1"/>
              </a:solidFill>
              <a:effectLst/>
              <a:latin typeface="HY울릉도B" pitchFamily="18" charset="-127"/>
              <a:ea typeface="HY울릉도B" pitchFamily="18" charset="-127"/>
            </a:endParaRPr>
          </a:p>
        </p:txBody>
      </p:sp>
      <p:sp>
        <p:nvSpPr>
          <p:cNvPr id="21" name="Rectangle 2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45" name="그림 144" descr="신ci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913276" y="9576665"/>
            <a:ext cx="828092" cy="289833"/>
          </a:xfrm>
          <a:prstGeom prst="rect">
            <a:avLst/>
          </a:prstGeom>
        </p:spPr>
      </p:pic>
      <p:pic>
        <p:nvPicPr>
          <p:cNvPr id="146" name="_x197649544" descr="EMB000004d804b7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0495" y="9598261"/>
            <a:ext cx="952241" cy="268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99598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Hancom Office">
  <a:themeElements>
    <a:clrScheme name="Hancom Office">
      <a:dk1>
        <a:sysClr val="windowText" lastClr="000000"/>
      </a:dk1>
      <a:lt1>
        <a:sysClr val="window" lastClr="FFFFFF"/>
      </a:lt1>
      <a:dk2>
        <a:srgbClr val="1C3D62"/>
      </a:dk2>
      <a:lt2>
        <a:srgbClr val="E3DCC1"/>
      </a:lt2>
      <a:accent1>
        <a:srgbClr val="315F97"/>
      </a:accent1>
      <a:accent2>
        <a:srgbClr val="C75252"/>
      </a:accent2>
      <a:accent3>
        <a:srgbClr val="E9AE2B"/>
      </a:accent3>
      <a:accent4>
        <a:srgbClr val="699B37"/>
      </a:accent4>
      <a:accent5>
        <a:srgbClr val="358791"/>
      </a:accent5>
      <a:accent6>
        <a:srgbClr val="CA56A7"/>
      </a:accent6>
      <a:hlink>
        <a:srgbClr val="0000FF"/>
      </a:hlink>
      <a:folHlink>
        <a:srgbClr val="800080"/>
      </a:folHlink>
    </a:clrScheme>
    <a:fontScheme name="Hancom Office">
      <a:majorFont>
        <a:latin typeface="함초롬돋움"/>
        <a:ea typeface="함초롬돋움"/>
        <a:cs typeface=""/>
      </a:majorFont>
      <a:minorFont>
        <a:latin typeface="함초롬돋움"/>
        <a:ea typeface="함초롬돋움"/>
        <a:cs typeface=""/>
      </a:minorFont>
    </a:fontScheme>
    <a:fmtScheme name="Hancom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189</TotalTime>
  <Words>327</Words>
  <Application>Microsoft Office PowerPoint</Application>
  <PresentationFormat>A4 용지(210x297mm)</PresentationFormat>
  <Paragraphs>68</Paragraphs>
  <Slides>2</Slides>
  <Notes>2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3" baseType="lpstr">
      <vt:lpstr>Office 테마</vt:lpstr>
      <vt:lpstr>슬라이드 1</vt:lpstr>
      <vt:lpstr>슬라이드 2</vt:lpstr>
    </vt:vector>
  </TitlesOfParts>
  <LinksUpToDate>false</LinksUpToDate>
  <SharedDoc>false</SharedDoc>
  <HyperlinkBase/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Master</dc:creator>
  <cp:lastModifiedBy>LG</cp:lastModifiedBy>
  <cp:revision>170</cp:revision>
  <cp:lastPrinted>2014-11-19T10:05:52Z</cp:lastPrinted>
  <dcterms:created xsi:type="dcterms:W3CDTF">2012-09-07T01:15:55Z</dcterms:created>
  <dcterms:modified xsi:type="dcterms:W3CDTF">2014-11-27T01:28:50Z</dcterms:modified>
</cp:coreProperties>
</file>