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4" r:id="rId2"/>
  </p:sldMasterIdLst>
  <p:notesMasterIdLst>
    <p:notesMasterId r:id="rId183"/>
  </p:notesMasterIdLst>
  <p:sldIdLst>
    <p:sldId id="265" r:id="rId3"/>
    <p:sldId id="262" r:id="rId4"/>
    <p:sldId id="263" r:id="rId5"/>
    <p:sldId id="264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410" r:id="rId15"/>
    <p:sldId id="275" r:id="rId16"/>
    <p:sldId id="276" r:id="rId17"/>
    <p:sldId id="277" r:id="rId18"/>
    <p:sldId id="411" r:id="rId19"/>
    <p:sldId id="412" r:id="rId20"/>
    <p:sldId id="413" r:id="rId21"/>
    <p:sldId id="414" r:id="rId22"/>
    <p:sldId id="415" r:id="rId23"/>
    <p:sldId id="416" r:id="rId24"/>
    <p:sldId id="417" r:id="rId25"/>
    <p:sldId id="418" r:id="rId26"/>
    <p:sldId id="419" r:id="rId27"/>
    <p:sldId id="420" r:id="rId28"/>
    <p:sldId id="278" r:id="rId29"/>
    <p:sldId id="279" r:id="rId30"/>
    <p:sldId id="280" r:id="rId31"/>
    <p:sldId id="421" r:id="rId32"/>
    <p:sldId id="423" r:id="rId33"/>
    <p:sldId id="424" r:id="rId34"/>
    <p:sldId id="425" r:id="rId35"/>
    <p:sldId id="426" r:id="rId36"/>
    <p:sldId id="281" r:id="rId37"/>
    <p:sldId id="282" r:id="rId38"/>
    <p:sldId id="283" r:id="rId39"/>
    <p:sldId id="428" r:id="rId40"/>
    <p:sldId id="284" r:id="rId41"/>
    <p:sldId id="285" r:id="rId42"/>
    <p:sldId id="429" r:id="rId43"/>
    <p:sldId id="286" r:id="rId44"/>
    <p:sldId id="287" r:id="rId45"/>
    <p:sldId id="288" r:id="rId46"/>
    <p:sldId id="431" r:id="rId47"/>
    <p:sldId id="290" r:id="rId48"/>
    <p:sldId id="291" r:id="rId49"/>
    <p:sldId id="292" r:id="rId50"/>
    <p:sldId id="293" r:id="rId51"/>
    <p:sldId id="294" r:id="rId52"/>
    <p:sldId id="295" r:id="rId53"/>
    <p:sldId id="296" r:id="rId54"/>
    <p:sldId id="297" r:id="rId55"/>
    <p:sldId id="298" r:id="rId56"/>
    <p:sldId id="299" r:id="rId57"/>
    <p:sldId id="433" r:id="rId58"/>
    <p:sldId id="434" r:id="rId59"/>
    <p:sldId id="435" r:id="rId60"/>
    <p:sldId id="436" r:id="rId61"/>
    <p:sldId id="300" r:id="rId62"/>
    <p:sldId id="301" r:id="rId63"/>
    <p:sldId id="302" r:id="rId64"/>
    <p:sldId id="303" r:id="rId65"/>
    <p:sldId id="304" r:id="rId66"/>
    <p:sldId id="305" r:id="rId67"/>
    <p:sldId id="306" r:id="rId68"/>
    <p:sldId id="307" r:id="rId69"/>
    <p:sldId id="308" r:id="rId70"/>
    <p:sldId id="309" r:id="rId71"/>
    <p:sldId id="310" r:id="rId72"/>
    <p:sldId id="312" r:id="rId73"/>
    <p:sldId id="313" r:id="rId74"/>
    <p:sldId id="314" r:id="rId75"/>
    <p:sldId id="315" r:id="rId76"/>
    <p:sldId id="316" r:id="rId77"/>
    <p:sldId id="318" r:id="rId78"/>
    <p:sldId id="319" r:id="rId79"/>
    <p:sldId id="437" r:id="rId80"/>
    <p:sldId id="438" r:id="rId81"/>
    <p:sldId id="439" r:id="rId82"/>
    <p:sldId id="440" r:id="rId83"/>
    <p:sldId id="441" r:id="rId84"/>
    <p:sldId id="442" r:id="rId85"/>
    <p:sldId id="443" r:id="rId86"/>
    <p:sldId id="444" r:id="rId87"/>
    <p:sldId id="445" r:id="rId88"/>
    <p:sldId id="446" r:id="rId89"/>
    <p:sldId id="447" r:id="rId90"/>
    <p:sldId id="448" r:id="rId91"/>
    <p:sldId id="449" r:id="rId92"/>
    <p:sldId id="450" r:id="rId93"/>
    <p:sldId id="451" r:id="rId94"/>
    <p:sldId id="452" r:id="rId95"/>
    <p:sldId id="453" r:id="rId96"/>
    <p:sldId id="454" r:id="rId97"/>
    <p:sldId id="455" r:id="rId98"/>
    <p:sldId id="456" r:id="rId99"/>
    <p:sldId id="457" r:id="rId100"/>
    <p:sldId id="458" r:id="rId101"/>
    <p:sldId id="459" r:id="rId102"/>
    <p:sldId id="460" r:id="rId103"/>
    <p:sldId id="462" r:id="rId104"/>
    <p:sldId id="463" r:id="rId105"/>
    <p:sldId id="464" r:id="rId106"/>
    <p:sldId id="465" r:id="rId107"/>
    <p:sldId id="466" r:id="rId108"/>
    <p:sldId id="467" r:id="rId109"/>
    <p:sldId id="468" r:id="rId110"/>
    <p:sldId id="469" r:id="rId111"/>
    <p:sldId id="470" r:id="rId112"/>
    <p:sldId id="471" r:id="rId113"/>
    <p:sldId id="472" r:id="rId114"/>
    <p:sldId id="473" r:id="rId115"/>
    <p:sldId id="474" r:id="rId116"/>
    <p:sldId id="476" r:id="rId117"/>
    <p:sldId id="477" r:id="rId118"/>
    <p:sldId id="478" r:id="rId119"/>
    <p:sldId id="479" r:id="rId120"/>
    <p:sldId id="480" r:id="rId121"/>
    <p:sldId id="481" r:id="rId122"/>
    <p:sldId id="482" r:id="rId123"/>
    <p:sldId id="483" r:id="rId124"/>
    <p:sldId id="484" r:id="rId125"/>
    <p:sldId id="485" r:id="rId126"/>
    <p:sldId id="486" r:id="rId127"/>
    <p:sldId id="487" r:id="rId128"/>
    <p:sldId id="488" r:id="rId129"/>
    <p:sldId id="489" r:id="rId130"/>
    <p:sldId id="490" r:id="rId131"/>
    <p:sldId id="491" r:id="rId132"/>
    <p:sldId id="492" r:id="rId133"/>
    <p:sldId id="493" r:id="rId134"/>
    <p:sldId id="495" r:id="rId135"/>
    <p:sldId id="496" r:id="rId136"/>
    <p:sldId id="497" r:id="rId137"/>
    <p:sldId id="498" r:id="rId138"/>
    <p:sldId id="499" r:id="rId139"/>
    <p:sldId id="500" r:id="rId140"/>
    <p:sldId id="501" r:id="rId141"/>
    <p:sldId id="502" r:id="rId142"/>
    <p:sldId id="503" r:id="rId143"/>
    <p:sldId id="505" r:id="rId144"/>
    <p:sldId id="506" r:id="rId145"/>
    <p:sldId id="508" r:id="rId146"/>
    <p:sldId id="509" r:id="rId147"/>
    <p:sldId id="511" r:id="rId148"/>
    <p:sldId id="512" r:id="rId149"/>
    <p:sldId id="514" r:id="rId150"/>
    <p:sldId id="515" r:id="rId151"/>
    <p:sldId id="517" r:id="rId152"/>
    <p:sldId id="518" r:id="rId153"/>
    <p:sldId id="520" r:id="rId154"/>
    <p:sldId id="521" r:id="rId155"/>
    <p:sldId id="523" r:id="rId156"/>
    <p:sldId id="524" r:id="rId157"/>
    <p:sldId id="526" r:id="rId158"/>
    <p:sldId id="527" r:id="rId159"/>
    <p:sldId id="528" r:id="rId160"/>
    <p:sldId id="529" r:id="rId161"/>
    <p:sldId id="530" r:id="rId162"/>
    <p:sldId id="531" r:id="rId163"/>
    <p:sldId id="532" r:id="rId164"/>
    <p:sldId id="533" r:id="rId165"/>
    <p:sldId id="534" r:id="rId166"/>
    <p:sldId id="535" r:id="rId167"/>
    <p:sldId id="536" r:id="rId168"/>
    <p:sldId id="537" r:id="rId169"/>
    <p:sldId id="538" r:id="rId170"/>
    <p:sldId id="539" r:id="rId171"/>
    <p:sldId id="540" r:id="rId172"/>
    <p:sldId id="541" r:id="rId173"/>
    <p:sldId id="542" r:id="rId174"/>
    <p:sldId id="543" r:id="rId175"/>
    <p:sldId id="544" r:id="rId176"/>
    <p:sldId id="545" r:id="rId177"/>
    <p:sldId id="546" r:id="rId178"/>
    <p:sldId id="547" r:id="rId179"/>
    <p:sldId id="548" r:id="rId180"/>
    <p:sldId id="549" r:id="rId181"/>
    <p:sldId id="551" r:id="rId182"/>
  </p:sldIdLst>
  <p:sldSz cx="12190413" cy="6859588"/>
  <p:notesSz cx="6807200" cy="9939338"/>
  <p:defaultTextStyle>
    <a:defPPr>
      <a:defRPr lang="ko-KR"/>
    </a:defPPr>
    <a:lvl1pPr marL="0" algn="l" defTabSz="1088502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251" algn="l" defTabSz="1088502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502" algn="l" defTabSz="1088502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753" algn="l" defTabSz="1088502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004" algn="l" defTabSz="1088502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254" algn="l" defTabSz="1088502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505" algn="l" defTabSz="1088502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09756" algn="l" defTabSz="1088502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007" algn="l" defTabSz="1088502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9732"/>
    <a:srgbClr val="7B884C"/>
    <a:srgbClr val="9E6E43"/>
    <a:srgbClr val="FBD4A0"/>
    <a:srgbClr val="F28F00"/>
    <a:srgbClr val="E4DBCE"/>
    <a:srgbClr val="B1956E"/>
    <a:srgbClr val="FFF2CD"/>
    <a:srgbClr val="FFFFFF"/>
    <a:srgbClr val="E5F0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48" autoAdjust="0"/>
    <p:restoredTop sz="97680" autoAdjust="0"/>
  </p:normalViewPr>
  <p:slideViewPr>
    <p:cSldViewPr>
      <p:cViewPr>
        <p:scale>
          <a:sx n="100" d="100"/>
          <a:sy n="100" d="100"/>
        </p:scale>
        <p:origin x="-210" y="264"/>
      </p:cViewPr>
      <p:guideLst>
        <p:guide orient="horz" pos="2161"/>
        <p:guide pos="329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34" y="-96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slide" Target="slides/slide136.xml"/><Relationship Id="rId154" Type="http://schemas.openxmlformats.org/officeDocument/2006/relationships/slide" Target="slides/slide152.xml"/><Relationship Id="rId159" Type="http://schemas.openxmlformats.org/officeDocument/2006/relationships/slide" Target="slides/slide157.xml"/><Relationship Id="rId175" Type="http://schemas.openxmlformats.org/officeDocument/2006/relationships/slide" Target="slides/slide173.xml"/><Relationship Id="rId170" Type="http://schemas.openxmlformats.org/officeDocument/2006/relationships/slide" Target="slides/slide168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144" Type="http://schemas.openxmlformats.org/officeDocument/2006/relationships/slide" Target="slides/slide142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60" Type="http://schemas.openxmlformats.org/officeDocument/2006/relationships/slide" Target="slides/slide158.xml"/><Relationship Id="rId165" Type="http://schemas.openxmlformats.org/officeDocument/2006/relationships/slide" Target="slides/slide163.xml"/><Relationship Id="rId181" Type="http://schemas.openxmlformats.org/officeDocument/2006/relationships/slide" Target="slides/slide179.xml"/><Relationship Id="rId186" Type="http://schemas.openxmlformats.org/officeDocument/2006/relationships/theme" Target="theme/theme1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slide" Target="slides/slide13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50" Type="http://schemas.openxmlformats.org/officeDocument/2006/relationships/slide" Target="slides/slide148.xml"/><Relationship Id="rId155" Type="http://schemas.openxmlformats.org/officeDocument/2006/relationships/slide" Target="slides/slide153.xml"/><Relationship Id="rId171" Type="http://schemas.openxmlformats.org/officeDocument/2006/relationships/slide" Target="slides/slide169.xml"/><Relationship Id="rId176" Type="http://schemas.openxmlformats.org/officeDocument/2006/relationships/slide" Target="slides/slide174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61" Type="http://schemas.openxmlformats.org/officeDocument/2006/relationships/slide" Target="slides/slide159.xml"/><Relationship Id="rId166" Type="http://schemas.openxmlformats.org/officeDocument/2006/relationships/slide" Target="slides/slide164.xml"/><Relationship Id="rId182" Type="http://schemas.openxmlformats.org/officeDocument/2006/relationships/slide" Target="slides/slide180.xml"/><Relationship Id="rId18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51" Type="http://schemas.openxmlformats.org/officeDocument/2006/relationships/slide" Target="slides/slide149.xml"/><Relationship Id="rId156" Type="http://schemas.openxmlformats.org/officeDocument/2006/relationships/slide" Target="slides/slide154.xml"/><Relationship Id="rId177" Type="http://schemas.openxmlformats.org/officeDocument/2006/relationships/slide" Target="slides/slide175.xml"/><Relationship Id="rId172" Type="http://schemas.openxmlformats.org/officeDocument/2006/relationships/slide" Target="slides/slide170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167" Type="http://schemas.openxmlformats.org/officeDocument/2006/relationships/slide" Target="slides/slide16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162" Type="http://schemas.openxmlformats.org/officeDocument/2006/relationships/slide" Target="slides/slide160.xml"/><Relationship Id="rId18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157" Type="http://schemas.openxmlformats.org/officeDocument/2006/relationships/slide" Target="slides/slide155.xml"/><Relationship Id="rId178" Type="http://schemas.openxmlformats.org/officeDocument/2006/relationships/slide" Target="slides/slide176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slide" Target="slides/slide150.xml"/><Relationship Id="rId173" Type="http://schemas.openxmlformats.org/officeDocument/2006/relationships/slide" Target="slides/slide17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168" Type="http://schemas.openxmlformats.org/officeDocument/2006/relationships/slide" Target="slides/slide16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163" Type="http://schemas.openxmlformats.org/officeDocument/2006/relationships/slide" Target="slides/slide161.xml"/><Relationship Id="rId184" Type="http://schemas.openxmlformats.org/officeDocument/2006/relationships/presProps" Target="presProps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slide" Target="slides/slide135.xml"/><Relationship Id="rId158" Type="http://schemas.openxmlformats.org/officeDocument/2006/relationships/slide" Target="slides/slide15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53" Type="http://schemas.openxmlformats.org/officeDocument/2006/relationships/slide" Target="slides/slide151.xml"/><Relationship Id="rId174" Type="http://schemas.openxmlformats.org/officeDocument/2006/relationships/slide" Target="slides/slide172.xml"/><Relationship Id="rId179" Type="http://schemas.openxmlformats.org/officeDocument/2006/relationships/slide" Target="slides/slide177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164" Type="http://schemas.openxmlformats.org/officeDocument/2006/relationships/slide" Target="slides/slide162.xml"/><Relationship Id="rId169" Type="http://schemas.openxmlformats.org/officeDocument/2006/relationships/slide" Target="slides/slide167.xml"/><Relationship Id="rId18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80" Type="http://schemas.openxmlformats.org/officeDocument/2006/relationships/slide" Target="slides/slide17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D8B8B-C14C-460D-BD51-68CBB6AE063C}" type="datetimeFigureOut">
              <a:rPr lang="ko-KR" altLang="en-US" smtClean="0"/>
              <a:pPr/>
              <a:t>2017-08-21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19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44907-D9DB-4BFE-9851-7D9987CD390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3528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88502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4251" algn="l" defTabSz="1088502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88502" algn="l" defTabSz="1088502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32753" algn="l" defTabSz="1088502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77004" algn="l" defTabSz="1088502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21254" algn="l" defTabSz="1088502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5505" algn="l" defTabSz="1088502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09756" algn="l" defTabSz="1088502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4007" algn="l" defTabSz="1088502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99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100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102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103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105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110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111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113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116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118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119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122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123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125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126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128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129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53DA-2892-4DA8-86A4-0A99B0C73A4D}" type="slidenum">
              <a:rPr lang="ko-KR" altLang="en-US" smtClean="0">
                <a:solidFill>
                  <a:prstClr val="black"/>
                </a:solidFill>
              </a:rPr>
              <a:pPr/>
              <a:t>130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20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8212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0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2736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0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4006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0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0749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-0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32233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0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1143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0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2628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0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0893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0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141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09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7090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10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03364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11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948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12.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4270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3139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1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7340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310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5723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3228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1913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71347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0790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74647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49074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68306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3221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41967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90421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2322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7280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99223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22124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85674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7838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2879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91763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8608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79951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310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35373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4474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22129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1704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사용자 지정 레이아웃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9462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3122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281" y="2130919"/>
            <a:ext cx="10361851" cy="147036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562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37279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363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2959" y="4407921"/>
            <a:ext cx="10361851" cy="1362390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2959" y="2907387"/>
            <a:ext cx="10361851" cy="1500534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5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5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7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0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2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5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7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0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60610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21" y="1600571"/>
            <a:ext cx="5384099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6793" y="1600571"/>
            <a:ext cx="5384099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4087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21" y="1535469"/>
            <a:ext cx="5386216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51" indent="0">
              <a:buNone/>
              <a:defRPr sz="2400" b="1"/>
            </a:lvl2pPr>
            <a:lvl3pPr marL="1088502" indent="0">
              <a:buNone/>
              <a:defRPr sz="2100" b="1"/>
            </a:lvl3pPr>
            <a:lvl4pPr marL="1632753" indent="0">
              <a:buNone/>
              <a:defRPr sz="1900" b="1"/>
            </a:lvl4pPr>
            <a:lvl5pPr marL="2177004" indent="0">
              <a:buNone/>
              <a:defRPr sz="1900" b="1"/>
            </a:lvl5pPr>
            <a:lvl6pPr marL="2721254" indent="0">
              <a:buNone/>
              <a:defRPr sz="1900" b="1"/>
            </a:lvl6pPr>
            <a:lvl7pPr marL="3265505" indent="0">
              <a:buNone/>
              <a:defRPr sz="1900" b="1"/>
            </a:lvl7pPr>
            <a:lvl8pPr marL="3809756" indent="0">
              <a:buNone/>
              <a:defRPr sz="1900" b="1"/>
            </a:lvl8pPr>
            <a:lvl9pPr marL="4354007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521" y="2175379"/>
            <a:ext cx="5386216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2561" y="1535469"/>
            <a:ext cx="5388332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51" indent="0">
              <a:buNone/>
              <a:defRPr sz="2400" b="1"/>
            </a:lvl2pPr>
            <a:lvl3pPr marL="1088502" indent="0">
              <a:buNone/>
              <a:defRPr sz="2100" b="1"/>
            </a:lvl3pPr>
            <a:lvl4pPr marL="1632753" indent="0">
              <a:buNone/>
              <a:defRPr sz="1900" b="1"/>
            </a:lvl4pPr>
            <a:lvl5pPr marL="2177004" indent="0">
              <a:buNone/>
              <a:defRPr sz="1900" b="1"/>
            </a:lvl5pPr>
            <a:lvl6pPr marL="2721254" indent="0">
              <a:buNone/>
              <a:defRPr sz="1900" b="1"/>
            </a:lvl6pPr>
            <a:lvl7pPr marL="3265505" indent="0">
              <a:buNone/>
              <a:defRPr sz="1900" b="1"/>
            </a:lvl7pPr>
            <a:lvl8pPr marL="3809756" indent="0">
              <a:buNone/>
              <a:defRPr sz="1900" b="1"/>
            </a:lvl8pPr>
            <a:lvl9pPr marL="4354007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2561" y="2175379"/>
            <a:ext cx="5388332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10079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74106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9355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21" y="273113"/>
            <a:ext cx="4010562" cy="116231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521" y="1435433"/>
            <a:ext cx="4010562" cy="4692149"/>
          </a:xfrm>
        </p:spPr>
        <p:txBody>
          <a:bodyPr/>
          <a:lstStyle>
            <a:lvl1pPr marL="0" indent="0">
              <a:buNone/>
              <a:defRPr sz="1700"/>
            </a:lvl1pPr>
            <a:lvl2pPr marL="544251" indent="0">
              <a:buNone/>
              <a:defRPr sz="1400"/>
            </a:lvl2pPr>
            <a:lvl3pPr marL="1088502" indent="0">
              <a:buNone/>
              <a:defRPr sz="1200"/>
            </a:lvl3pPr>
            <a:lvl4pPr marL="1632753" indent="0">
              <a:buNone/>
              <a:defRPr sz="1100"/>
            </a:lvl4pPr>
            <a:lvl5pPr marL="2177004" indent="0">
              <a:buNone/>
              <a:defRPr sz="1100"/>
            </a:lvl5pPr>
            <a:lvl6pPr marL="2721254" indent="0">
              <a:buNone/>
              <a:defRPr sz="1100"/>
            </a:lvl6pPr>
            <a:lvl7pPr marL="3265505" indent="0">
              <a:buNone/>
              <a:defRPr sz="1100"/>
            </a:lvl7pPr>
            <a:lvl8pPr marL="3809756" indent="0">
              <a:buNone/>
              <a:defRPr sz="1100"/>
            </a:lvl8pPr>
            <a:lvl9pPr marL="4354007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19387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6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406" y="612917"/>
            <a:ext cx="7314248" cy="4115753"/>
          </a:xfrm>
        </p:spPr>
        <p:txBody>
          <a:bodyPr/>
          <a:lstStyle>
            <a:lvl1pPr marL="0" indent="0">
              <a:buNone/>
              <a:defRPr sz="3800"/>
            </a:lvl1pPr>
            <a:lvl2pPr marL="544251" indent="0">
              <a:buNone/>
              <a:defRPr sz="3300"/>
            </a:lvl2pPr>
            <a:lvl3pPr marL="1088502" indent="0">
              <a:buNone/>
              <a:defRPr sz="2900"/>
            </a:lvl3pPr>
            <a:lvl4pPr marL="1632753" indent="0">
              <a:buNone/>
              <a:defRPr sz="2400"/>
            </a:lvl4pPr>
            <a:lvl5pPr marL="2177004" indent="0">
              <a:buNone/>
              <a:defRPr sz="2400"/>
            </a:lvl5pPr>
            <a:lvl6pPr marL="2721254" indent="0">
              <a:buNone/>
              <a:defRPr sz="2400"/>
            </a:lvl6pPr>
            <a:lvl7pPr marL="3265505" indent="0">
              <a:buNone/>
              <a:defRPr sz="2400"/>
            </a:lvl7pPr>
            <a:lvl8pPr marL="3809756" indent="0">
              <a:buNone/>
              <a:defRPr sz="2400"/>
            </a:lvl8pPr>
            <a:lvl9pPr marL="4354007" indent="0">
              <a:buNone/>
              <a:defRPr sz="24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406" y="5368581"/>
            <a:ext cx="7314248" cy="805048"/>
          </a:xfrm>
        </p:spPr>
        <p:txBody>
          <a:bodyPr/>
          <a:lstStyle>
            <a:lvl1pPr marL="0" indent="0">
              <a:buNone/>
              <a:defRPr sz="1700"/>
            </a:lvl1pPr>
            <a:lvl2pPr marL="544251" indent="0">
              <a:buNone/>
              <a:defRPr sz="1400"/>
            </a:lvl2pPr>
            <a:lvl3pPr marL="1088502" indent="0">
              <a:buNone/>
              <a:defRPr sz="1200"/>
            </a:lvl3pPr>
            <a:lvl4pPr marL="1632753" indent="0">
              <a:buNone/>
              <a:defRPr sz="1100"/>
            </a:lvl4pPr>
            <a:lvl5pPr marL="2177004" indent="0">
              <a:buNone/>
              <a:defRPr sz="1100"/>
            </a:lvl5pPr>
            <a:lvl6pPr marL="2721254" indent="0">
              <a:buNone/>
              <a:defRPr sz="1100"/>
            </a:lvl6pPr>
            <a:lvl7pPr marL="3265505" indent="0">
              <a:buNone/>
              <a:defRPr sz="1100"/>
            </a:lvl7pPr>
            <a:lvl8pPr marL="3809756" indent="0">
              <a:buNone/>
              <a:defRPr sz="1100"/>
            </a:lvl8pPr>
            <a:lvl9pPr marL="4354007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644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144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21" y="274702"/>
            <a:ext cx="8025355" cy="58528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0694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42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478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49" r:id="rId2"/>
    <p:sldLayoutId id="2147483662" r:id="rId3"/>
    <p:sldLayoutId id="2147483663" r:id="rId4"/>
    <p:sldLayoutId id="2147483655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78" r:id="rId19"/>
    <p:sldLayoutId id="2147483679" r:id="rId20"/>
    <p:sldLayoutId id="2147483680" r:id="rId21"/>
    <p:sldLayoutId id="2147483681" r:id="rId22"/>
    <p:sldLayoutId id="2147483683" r:id="rId23"/>
    <p:sldLayoutId id="2147483682" r:id="rId24"/>
    <p:sldLayoutId id="2147483684" r:id="rId25"/>
    <p:sldLayoutId id="2147483685" r:id="rId26"/>
    <p:sldLayoutId id="2147483686" r:id="rId27"/>
    <p:sldLayoutId id="2147483687" r:id="rId28"/>
    <p:sldLayoutId id="2147483688" r:id="rId29"/>
    <p:sldLayoutId id="2147483689" r:id="rId30"/>
    <p:sldLayoutId id="2147483690" r:id="rId31"/>
    <p:sldLayoutId id="2147483691" r:id="rId32"/>
    <p:sldLayoutId id="2147483692" r:id="rId33"/>
    <p:sldLayoutId id="2147483693" r:id="rId34"/>
    <p:sldLayoutId id="2147483694" r:id="rId35"/>
    <p:sldLayoutId id="2147483695" r:id="rId36"/>
    <p:sldLayoutId id="2147483696" r:id="rId37"/>
    <p:sldLayoutId id="2147483697" r:id="rId38"/>
    <p:sldLayoutId id="2147483698" r:id="rId39"/>
    <p:sldLayoutId id="2147483699" r:id="rId40"/>
    <p:sldLayoutId id="2147483700" r:id="rId41"/>
    <p:sldLayoutId id="2147483701" r:id="rId42"/>
    <p:sldLayoutId id="2147483702" r:id="rId43"/>
    <p:sldLayoutId id="2147483703" r:id="rId44"/>
  </p:sldLayoutIdLst>
  <p:txStyles>
    <p:titleStyle>
      <a:lvl1pPr algn="ctr" defTabSz="1088502" rtl="0" eaLnBrk="1" latinLnBrk="1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88" indent="-408188" algn="l" defTabSz="1088502" rtl="0" eaLnBrk="1" latinLnBrk="1" hangingPunct="1">
        <a:spcBef>
          <a:spcPct val="20000"/>
        </a:spcBef>
        <a:buFont typeface="Arial" panose="020B0604020202020204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408" indent="-340157" algn="l" defTabSz="1088502" rtl="0" eaLnBrk="1" latinLnBrk="1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627" indent="-272125" algn="l" defTabSz="1088502" rtl="0" eaLnBrk="1" latinLnBrk="1" hangingPunct="1">
        <a:spcBef>
          <a:spcPct val="200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878" indent="-272125" algn="l" defTabSz="1088502" rtl="0" eaLnBrk="1" latinLnBrk="1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129" indent="-272125" algn="l" defTabSz="1088502" rtl="0" eaLnBrk="1" latinLnBrk="1" hangingPunct="1">
        <a:spcBef>
          <a:spcPct val="20000"/>
        </a:spcBef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380" indent="-272125" algn="l" defTabSz="1088502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631" indent="-272125" algn="l" defTabSz="1088502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882" indent="-272125" algn="l" defTabSz="1088502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132" indent="-272125" algn="l" defTabSz="1088502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51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02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753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004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254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505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756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007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521" y="274701"/>
            <a:ext cx="10971372" cy="1143265"/>
          </a:xfrm>
          <a:prstGeom prst="rect">
            <a:avLst/>
          </a:prstGeom>
        </p:spPr>
        <p:txBody>
          <a:bodyPr vert="horz" lIns="108850" tIns="54425" rIns="108850" bIns="54425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21" y="1600571"/>
            <a:ext cx="10971372" cy="4527011"/>
          </a:xfrm>
          <a:prstGeom prst="rect">
            <a:avLst/>
          </a:prstGeom>
        </p:spPr>
        <p:txBody>
          <a:bodyPr vert="horz" lIns="108850" tIns="54425" rIns="108850" bIns="54425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08850" tIns="54425" rIns="108850" bIns="5442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EA8D1-AAD0-4196-B3F3-9EEF8189052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2017-08-21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058" y="6357822"/>
            <a:ext cx="3860297" cy="365210"/>
          </a:xfrm>
          <a:prstGeom prst="rect">
            <a:avLst/>
          </a:prstGeom>
        </p:spPr>
        <p:txBody>
          <a:bodyPr vert="horz" lIns="108850" tIns="54425" rIns="108850" bIns="5442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6463" y="6357822"/>
            <a:ext cx="2844430" cy="365210"/>
          </a:xfrm>
          <a:prstGeom prst="rect">
            <a:avLst/>
          </a:prstGeom>
        </p:spPr>
        <p:txBody>
          <a:bodyPr vert="horz" lIns="108850" tIns="54425" rIns="108850" bIns="5442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C00FA-B487-44F1-896C-DCE55171B54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601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ctr" defTabSz="1088502" rtl="0" eaLnBrk="1" latinLnBrk="1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88" indent="-408188" algn="l" defTabSz="1088502" rtl="0" eaLnBrk="1" latinLnBrk="1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408" indent="-340157" algn="l" defTabSz="1088502" rtl="0" eaLnBrk="1" latinLnBrk="1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627" indent="-272125" algn="l" defTabSz="1088502" rtl="0" eaLnBrk="1" latinLnBrk="1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878" indent="-272125" algn="l" defTabSz="1088502" rtl="0" eaLnBrk="1" latinLnBrk="1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129" indent="-272125" algn="l" defTabSz="1088502" rtl="0" eaLnBrk="1" latinLnBrk="1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380" indent="-272125" algn="l" defTabSz="1088502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631" indent="-272125" algn="l" defTabSz="1088502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882" indent="-272125" algn="l" defTabSz="1088502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132" indent="-272125" algn="l" defTabSz="1088502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51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02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753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004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254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505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756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007" algn="l" defTabSz="1088502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0.png"/><Relationship Id="rId4" Type="http://schemas.openxmlformats.org/officeDocument/2006/relationships/image" Target="../media/image7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2.png"/><Relationship Id="rId4" Type="http://schemas.openxmlformats.org/officeDocument/2006/relationships/image" Target="../media/image7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8.xml"/><Relationship Id="rId6" Type="http://schemas.microsoft.com/office/2007/relationships/hdphoto" Target="../media/hdphoto1.wdp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8.xml"/><Relationship Id="rId5" Type="http://schemas.microsoft.com/office/2007/relationships/hdphoto" Target="../media/hdphoto1.wdp"/><Relationship Id="rId4" Type="http://schemas.openxmlformats.org/officeDocument/2006/relationships/image" Target="../media/image10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10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0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0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9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0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9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0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9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46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46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41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46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46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46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46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20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46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47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46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46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52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46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57.png"/><Relationship Id="rId5" Type="http://schemas.openxmlformats.org/officeDocument/2006/relationships/image" Target="../media/image156.png"/><Relationship Id="rId4" Type="http://schemas.openxmlformats.org/officeDocument/2006/relationships/image" Target="../media/image155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118.png"/><Relationship Id="rId4" Type="http://schemas.openxmlformats.org/officeDocument/2006/relationships/image" Target="../media/image113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60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61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164.png"/><Relationship Id="rId4" Type="http://schemas.openxmlformats.org/officeDocument/2006/relationships/image" Target="../media/image163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46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eg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46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png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68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171.png"/><Relationship Id="rId4" Type="http://schemas.openxmlformats.org/officeDocument/2006/relationships/image" Target="../media/image170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173.png"/><Relationship Id="rId4" Type="http://schemas.openxmlformats.org/officeDocument/2006/relationships/image" Target="../media/image172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75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77.pn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1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png"/><Relationship Id="rId13" Type="http://schemas.openxmlformats.org/officeDocument/2006/relationships/image" Target="../media/image188.png"/><Relationship Id="rId18" Type="http://schemas.openxmlformats.org/officeDocument/2006/relationships/image" Target="../media/image193.png"/><Relationship Id="rId3" Type="http://schemas.openxmlformats.org/officeDocument/2006/relationships/image" Target="../media/image178.jpeg"/><Relationship Id="rId21" Type="http://schemas.openxmlformats.org/officeDocument/2006/relationships/image" Target="../media/image196.png"/><Relationship Id="rId7" Type="http://schemas.openxmlformats.org/officeDocument/2006/relationships/image" Target="../media/image182.png"/><Relationship Id="rId12" Type="http://schemas.openxmlformats.org/officeDocument/2006/relationships/image" Target="../media/image187.png"/><Relationship Id="rId17" Type="http://schemas.openxmlformats.org/officeDocument/2006/relationships/image" Target="../media/image192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91.png"/><Relationship Id="rId20" Type="http://schemas.openxmlformats.org/officeDocument/2006/relationships/image" Target="../media/image195.pn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81.png"/><Relationship Id="rId11" Type="http://schemas.openxmlformats.org/officeDocument/2006/relationships/image" Target="../media/image186.png"/><Relationship Id="rId5" Type="http://schemas.openxmlformats.org/officeDocument/2006/relationships/image" Target="../media/image180.png"/><Relationship Id="rId15" Type="http://schemas.openxmlformats.org/officeDocument/2006/relationships/image" Target="../media/image190.png"/><Relationship Id="rId10" Type="http://schemas.openxmlformats.org/officeDocument/2006/relationships/image" Target="../media/image185.png"/><Relationship Id="rId19" Type="http://schemas.openxmlformats.org/officeDocument/2006/relationships/image" Target="../media/image194.png"/><Relationship Id="rId4" Type="http://schemas.openxmlformats.org/officeDocument/2006/relationships/image" Target="../media/image179.png"/><Relationship Id="rId9" Type="http://schemas.openxmlformats.org/officeDocument/2006/relationships/image" Target="../media/image184.png"/><Relationship Id="rId14" Type="http://schemas.openxmlformats.org/officeDocument/2006/relationships/image" Target="../media/image189.pn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pn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98.pn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200.png"/><Relationship Id="rId4" Type="http://schemas.openxmlformats.org/officeDocument/2006/relationships/image" Target="../media/image199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203.png"/><Relationship Id="rId5" Type="http://schemas.openxmlformats.org/officeDocument/2006/relationships/image" Target="../media/image202.png"/><Relationship Id="rId4" Type="http://schemas.openxmlformats.org/officeDocument/2006/relationships/image" Target="../media/image201.pn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4.pn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46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205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06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07.pn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26.pn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09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9.png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6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11.png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12.png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jpg"/><Relationship Id="rId1" Type="http://schemas.openxmlformats.org/officeDocument/2006/relationships/slideLayout" Target="../slideLayouts/slideLayout45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46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png"/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46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46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7.png"/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46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46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png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46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46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png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46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46.xml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png"/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46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46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5.png"/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46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46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png"/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46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8.jpeg"/><Relationship Id="rId1" Type="http://schemas.openxmlformats.org/officeDocument/2006/relationships/slideLayout" Target="../slideLayouts/slideLayout46.xml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png"/><Relationship Id="rId2" Type="http://schemas.openxmlformats.org/officeDocument/2006/relationships/image" Target="../media/image228.jpeg"/><Relationship Id="rId1" Type="http://schemas.openxmlformats.org/officeDocument/2006/relationships/slideLayout" Target="../slideLayouts/slideLayout46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jpeg"/><Relationship Id="rId1" Type="http://schemas.openxmlformats.org/officeDocument/2006/relationships/slideLayout" Target="../slideLayouts/slideLayout46.xml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1.png"/><Relationship Id="rId2" Type="http://schemas.openxmlformats.org/officeDocument/2006/relationships/image" Target="../media/image230.jpeg"/><Relationship Id="rId1" Type="http://schemas.openxmlformats.org/officeDocument/2006/relationships/slideLayout" Target="../slideLayouts/slideLayout46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jpeg"/><Relationship Id="rId1" Type="http://schemas.openxmlformats.org/officeDocument/2006/relationships/slideLayout" Target="../slideLayouts/slideLayout46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3.png"/><Relationship Id="rId2" Type="http://schemas.openxmlformats.org/officeDocument/2006/relationships/image" Target="../media/image232.jpeg"/><Relationship Id="rId1" Type="http://schemas.openxmlformats.org/officeDocument/2006/relationships/slideLayout" Target="../slideLayouts/slideLayout46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4.jpeg"/><Relationship Id="rId1" Type="http://schemas.openxmlformats.org/officeDocument/2006/relationships/slideLayout" Target="../slideLayouts/slideLayout46.xml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5.png"/><Relationship Id="rId2" Type="http://schemas.openxmlformats.org/officeDocument/2006/relationships/image" Target="../media/image234.jpeg"/><Relationship Id="rId1" Type="http://schemas.openxmlformats.org/officeDocument/2006/relationships/slideLayout" Target="../slideLayouts/slideLayout46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6.jpeg"/><Relationship Id="rId1" Type="http://schemas.openxmlformats.org/officeDocument/2006/relationships/slideLayout" Target="../slideLayouts/slideLayout46.xml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7.png"/><Relationship Id="rId2" Type="http://schemas.openxmlformats.org/officeDocument/2006/relationships/image" Target="../media/image236.jpeg"/><Relationship Id="rId1" Type="http://schemas.openxmlformats.org/officeDocument/2006/relationships/slideLayout" Target="../slideLayouts/slideLayout46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jpg"/><Relationship Id="rId1" Type="http://schemas.openxmlformats.org/officeDocument/2006/relationships/slideLayout" Target="../slideLayouts/slideLayout46.xml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png"/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46.xml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42.png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pn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46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42.png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6.png"/><Relationship Id="rId2" Type="http://schemas.openxmlformats.org/officeDocument/2006/relationships/image" Target="../media/image245.jpeg"/><Relationship Id="rId1" Type="http://schemas.openxmlformats.org/officeDocument/2006/relationships/slideLayout" Target="../slideLayouts/slideLayout46.xml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45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42.png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7.png"/><Relationship Id="rId2" Type="http://schemas.openxmlformats.org/officeDocument/2006/relationships/image" Target="../media/image245.jpeg"/><Relationship Id="rId1" Type="http://schemas.openxmlformats.org/officeDocument/2006/relationships/slideLayout" Target="../slideLayouts/slideLayout46.xml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45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42.png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9.png"/><Relationship Id="rId2" Type="http://schemas.openxmlformats.org/officeDocument/2006/relationships/image" Target="../media/image248.jpeg"/><Relationship Id="rId1" Type="http://schemas.openxmlformats.org/officeDocument/2006/relationships/slideLayout" Target="../slideLayouts/slideLayout46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48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42.png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46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42.png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2.png"/><Relationship Id="rId2" Type="http://schemas.openxmlformats.org/officeDocument/2006/relationships/image" Target="../media/image251.jpeg"/><Relationship Id="rId1" Type="http://schemas.openxmlformats.org/officeDocument/2006/relationships/slideLayout" Target="../slideLayouts/slideLayout46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51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42.png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4.png"/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46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42.png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5.jpeg"/><Relationship Id="rId1" Type="http://schemas.openxmlformats.org/officeDocument/2006/relationships/slideLayout" Target="../slideLayouts/slideLayout46.xml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7.png"/><Relationship Id="rId2" Type="http://schemas.openxmlformats.org/officeDocument/2006/relationships/image" Target="../media/image256.jpg"/><Relationship Id="rId1" Type="http://schemas.openxmlformats.org/officeDocument/2006/relationships/slideLayout" Target="../slideLayouts/slideLayout46.xml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9.png"/><Relationship Id="rId2" Type="http://schemas.openxmlformats.org/officeDocument/2006/relationships/image" Target="../media/image258.jpg"/><Relationship Id="rId1" Type="http://schemas.openxmlformats.org/officeDocument/2006/relationships/slideLayout" Target="../slideLayouts/slideLayout46.xml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1.png"/><Relationship Id="rId2" Type="http://schemas.openxmlformats.org/officeDocument/2006/relationships/image" Target="../media/image260.jp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62.png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jpeg"/><Relationship Id="rId1" Type="http://schemas.openxmlformats.org/officeDocument/2006/relationships/slideLayout" Target="../slideLayouts/slideLayout46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jpeg"/><Relationship Id="rId1" Type="http://schemas.openxmlformats.org/officeDocument/2006/relationships/slideLayout" Target="../slideLayouts/slideLayout46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46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" y="367"/>
            <a:ext cx="12188953" cy="685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82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" y="1587"/>
            <a:ext cx="1218895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48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042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810330" y="2133650"/>
            <a:ext cx="6858048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o-KR" altLang="en-US" sz="1800" dirty="0"/>
          </a:p>
          <a:p>
            <a:pPr>
              <a:lnSpc>
                <a:spcPct val="150000"/>
              </a:lnSpc>
            </a:pP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재해발생 위험이 높은 건설공사에서 근로자의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안전과 보건을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확보하기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위해 착공 전에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안전보건관리계획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등을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작성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검토하고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공사 중에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그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이행을 준수토록 하기 위해 일정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규모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이상의 건설현장은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유해∙위험방지계획서를 작성하여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공단에 제출하고 심사와 이행여부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확인을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받아야 합니다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altLang="ko-KR" sz="1600" b="1" dirty="0" smtClean="0">
                <a:solidFill>
                  <a:srgbClr val="B1956E"/>
                </a:solidFill>
              </a:rPr>
              <a:t>「</a:t>
            </a:r>
            <a:r>
              <a:rPr lang="ko-KR" altLang="en-US" sz="1600" b="1" dirty="0">
                <a:solidFill>
                  <a:srgbClr val="B1956E"/>
                </a:solidFill>
              </a:rPr>
              <a:t>산업안전보건법」 </a:t>
            </a:r>
            <a:r>
              <a:rPr lang="ko-KR" altLang="en-US" sz="1600" b="1" dirty="0" smtClean="0">
                <a:solidFill>
                  <a:srgbClr val="B1956E"/>
                </a:solidFill>
              </a:rPr>
              <a:t>제</a:t>
            </a:r>
            <a:r>
              <a:rPr lang="en-US" altLang="ko-KR" sz="1600" b="1" dirty="0" smtClean="0">
                <a:solidFill>
                  <a:srgbClr val="B1956E"/>
                </a:solidFill>
              </a:rPr>
              <a:t>48</a:t>
            </a:r>
            <a:r>
              <a:rPr lang="ko-KR" altLang="en-US" sz="1600" b="1" dirty="0" smtClean="0">
                <a:solidFill>
                  <a:srgbClr val="B1956E"/>
                </a:solidFill>
              </a:rPr>
              <a:t>조</a:t>
            </a:r>
            <a:endParaRPr lang="en-US" altLang="ko-KR" sz="1600" b="1" dirty="0">
              <a:solidFill>
                <a:srgbClr val="B1956E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2918" y="1958137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C:\Users\Administrator\Desktop\스톰\나침반수정\건설업-수정\이미지\건3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4810" y="4899744"/>
            <a:ext cx="8013700" cy="1384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48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3214886" y="1341562"/>
            <a:ext cx="3312368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유해</a:t>
            </a:r>
            <a:r>
              <a:rPr lang="ko-KR" altLang="en-US" sz="1700" b="1" spc="-300" dirty="0" smtClean="0">
                <a:solidFill>
                  <a:srgbClr val="B1956E"/>
                </a:solidFill>
                <a:latin typeface="맑은 고딕"/>
                <a:ea typeface="맑은 고딕"/>
              </a:rPr>
              <a:t>∙ 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위험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방지계획서</a:t>
            </a:r>
            <a:endParaRPr lang="ko-KR" altLang="en-US" sz="1700" b="1" dirty="0">
              <a:solidFill>
                <a:srgbClr val="B1956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제출 대상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5" name="Rectangle 22"/>
          <p:cNvSpPr/>
          <p:nvPr/>
        </p:nvSpPr>
        <p:spPr>
          <a:xfrm>
            <a:off x="4666446" y="1356952"/>
            <a:ext cx="6582556" cy="4670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지상높이가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31m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이상인 건축물 또는 인공구조물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연면적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30,000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㎡ 이상인 건축물 또는 연면적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5,000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㎡ 이상의 문화 및 집회시설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전시장 및 동물원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∙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식물원은 제외한다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판매시설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운수시설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고속철도의 역사 및 </a:t>
            </a:r>
            <a:r>
              <a:rPr lang="ko-KR" altLang="en-US" sz="1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집배송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80000">
              <a:lnSpc>
                <a:spcPts val="2100"/>
              </a:lnSpc>
              <a:buClr>
                <a:srgbClr val="B1956E"/>
              </a:buClr>
            </a:pP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시설은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제외한다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종교시설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의료시설 중 종합병원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숙박시설 중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관광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80000">
              <a:lnSpc>
                <a:spcPts val="2100"/>
              </a:lnSpc>
              <a:buClr>
                <a:srgbClr val="B1956E"/>
              </a:buClr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숙박시설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지하도상가 또는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냉동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냉장창고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시설의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건설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개조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80000">
              <a:lnSpc>
                <a:spcPts val="2100"/>
              </a:lnSpc>
              <a:buClr>
                <a:srgbClr val="B1956E"/>
              </a:buClr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또는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해체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이하 “</a:t>
            </a:r>
            <a:r>
              <a:rPr lang="ko-KR" alt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건설등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”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공사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80000">
              <a:lnSpc>
                <a:spcPts val="2100"/>
              </a:lnSpc>
              <a:buClr>
                <a:srgbClr val="B1956E"/>
              </a:buClr>
            </a:pP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연면적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5,000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㎡ 이상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냉동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냉장창고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시설의 설비공사 및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단열공사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  <a:buClr>
                <a:srgbClr val="B1956E"/>
              </a:buClr>
              <a:buSzPct val="100000"/>
            </a:pP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최대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지간길이가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50m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이상인 교량 건설 등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공사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터널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 등의 공사</a:t>
            </a:r>
          </a:p>
          <a:p>
            <a:pPr>
              <a:lnSpc>
                <a:spcPts val="2100"/>
              </a:lnSpc>
              <a:buClr>
                <a:srgbClr val="B1956E"/>
              </a:buClr>
              <a:buSzPct val="60000"/>
              <a:buFont typeface="Wingdings" pitchFamily="2" charset="2"/>
              <a:buChar char="§"/>
            </a:pP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다목적댐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발전용 댐 및 저수용량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천만톤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이상의 용수 전용 댐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지방상수도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전용 댐 건설 등의 공사</a:t>
            </a:r>
          </a:p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깊이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10m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이상인 굴착공사</a:t>
            </a:r>
          </a:p>
        </p:txBody>
      </p:sp>
    </p:spTree>
    <p:extLst>
      <p:ext uri="{BB962C8B-B14F-4D97-AF65-F5344CB8AC3E}">
        <p14:creationId xmlns:p14="http://schemas.microsoft.com/office/powerpoint/2010/main" val="278634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1"/>
          <p:cNvSpPr/>
          <p:nvPr/>
        </p:nvSpPr>
        <p:spPr>
          <a:xfrm>
            <a:off x="3214886" y="1144918"/>
            <a:ext cx="3312368" cy="1258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o-KR" altLang="en-US" sz="1800" dirty="0" smtClean="0">
              <a:solidFill>
                <a:srgbClr val="B1956E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유해</a:t>
            </a:r>
            <a:r>
              <a:rPr lang="ko-KR" altLang="en-US" sz="1700" b="1" spc="-300" dirty="0" smtClean="0">
                <a:solidFill>
                  <a:srgbClr val="B1956E"/>
                </a:solidFill>
              </a:rPr>
              <a:t>∙ 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위험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방지계획서</a:t>
            </a:r>
            <a:endParaRPr lang="ko-KR" altLang="en-US" sz="1700" b="1" dirty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작성 및 제출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1" name="Rectangle 22"/>
          <p:cNvSpPr/>
          <p:nvPr/>
        </p:nvSpPr>
        <p:spPr>
          <a:xfrm>
            <a:off x="4666446" y="1447770"/>
            <a:ext cx="6439680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위험방지계획서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작성 대상공사를 착공하려고 하는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사업주는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  <a:buClr>
                <a:srgbClr val="B1956E"/>
              </a:buClr>
              <a:buSzPct val="60000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자격을 갖춘 자의 의견을 들은 후 동 계획서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시행규칙 별지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  <a:buClr>
                <a:srgbClr val="B1956E"/>
              </a:buClr>
              <a:buSzPct val="60000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26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호 서식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를 작성하여 공사착공 전날까지 공단에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</a:t>
            </a:r>
            <a:endParaRPr lang="ko-KR" altLang="en-US" sz="1600" b="1" dirty="0"/>
          </a:p>
        </p:txBody>
      </p:sp>
      <p:sp>
        <p:nvSpPr>
          <p:cNvPr id="36" name="Rectangle 22"/>
          <p:cNvSpPr/>
          <p:nvPr/>
        </p:nvSpPr>
        <p:spPr>
          <a:xfrm>
            <a:off x="4799062" y="3950980"/>
            <a:ext cx="633670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100"/>
              </a:lnSpc>
              <a:buClr>
                <a:srgbClr val="B1956E"/>
              </a:buCl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자체심사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확인업체는 자체심사를 거쳐 공사착공 전날까지 자체심사서 시행규칙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별지 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26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호의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서식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를 공단에 제출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902" y="3967308"/>
            <a:ext cx="1164668" cy="2051872"/>
          </a:xfrm>
          <a:prstGeom prst="rect">
            <a:avLst/>
          </a:prstGeom>
        </p:spPr>
      </p:pic>
      <p:sp>
        <p:nvSpPr>
          <p:cNvPr id="20" name="한쪽 모서리가 잘린 사각형 19"/>
          <p:cNvSpPr/>
          <p:nvPr/>
        </p:nvSpPr>
        <p:spPr>
          <a:xfrm>
            <a:off x="4921023" y="2692632"/>
            <a:ext cx="6084676" cy="1097202"/>
          </a:xfrm>
          <a:prstGeom prst="snip1Rect">
            <a:avLst>
              <a:gd name="adj" fmla="val 6085"/>
            </a:avLst>
          </a:prstGeom>
          <a:solidFill>
            <a:srgbClr val="E5F0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Rectangle 22"/>
          <p:cNvSpPr/>
          <p:nvPr/>
        </p:nvSpPr>
        <p:spPr>
          <a:xfrm>
            <a:off x="5128353" y="2721091"/>
            <a:ext cx="5753199" cy="104028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0000"/>
              </a:lnSpc>
              <a:buClr>
                <a:schemeClr val="accent4">
                  <a:lumMod val="75000"/>
                </a:schemeClr>
              </a:buClr>
              <a:buSzPct val="70000"/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•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건설안전분야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산업안전지도사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  <a:buClr>
                <a:schemeClr val="accent4">
                  <a:lumMod val="75000"/>
                </a:schemeClr>
              </a:buClr>
              <a:buSzPct val="70000"/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건설안전기술사 또는 토목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건축분야 기술사</a:t>
            </a:r>
          </a:p>
          <a:p>
            <a:pPr>
              <a:lnSpc>
                <a:spcPct val="110000"/>
              </a:lnSpc>
              <a:buClr>
                <a:schemeClr val="accent4">
                  <a:lumMod val="75000"/>
                </a:schemeClr>
              </a:buClr>
              <a:buSzPct val="70000"/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•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건설안전산업기사 이상으로서 건설안전 관련 실무경력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기사는</a:t>
            </a:r>
            <a:r>
              <a:rPr lang="en-US" altLang="ko-KR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</a:t>
            </a:r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</a:p>
          <a:p>
            <a:pPr>
              <a:lnSpc>
                <a:spcPct val="110000"/>
              </a:lnSpc>
              <a:buClr>
                <a:schemeClr val="accent4">
                  <a:lumMod val="75000"/>
                </a:schemeClr>
              </a:buClr>
              <a:buSzPct val="70000"/>
            </a:pPr>
            <a:r>
              <a:rPr lang="en-US" altLang="ko-KR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이상인자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4920673" y="2377034"/>
            <a:ext cx="2357454" cy="350865"/>
            <a:chOff x="308728" y="3429794"/>
            <a:chExt cx="2357454" cy="350865"/>
          </a:xfrm>
        </p:grpSpPr>
        <p:pic>
          <p:nvPicPr>
            <p:cNvPr id="1026" name="Picture 2" descr="C:\Users\Administrator\Desktop\스톰\나침반수정\80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08728" y="3429794"/>
              <a:ext cx="2327016" cy="324000"/>
            </a:xfrm>
            <a:prstGeom prst="rect">
              <a:avLst/>
            </a:prstGeom>
            <a:noFill/>
          </p:spPr>
        </p:pic>
        <p:sp>
          <p:nvSpPr>
            <p:cNvPr id="24" name="Rectangle 21"/>
            <p:cNvSpPr/>
            <p:nvPr/>
          </p:nvSpPr>
          <p:spPr>
            <a:xfrm>
              <a:off x="365024" y="3429794"/>
              <a:ext cx="2301158" cy="3508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일정한 자격을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+mj-ea"/>
                  <a:ea typeface="+mj-ea"/>
                </a:rPr>
                <a:t>갖춘자</a:t>
              </a:r>
              <a:endParaRPr lang="ko-KR" altLang="en-US" sz="1400" b="1" dirty="0" smtClean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4880760" y="4653930"/>
            <a:ext cx="6085026" cy="1408305"/>
            <a:chOff x="4880760" y="4501934"/>
            <a:chExt cx="6085026" cy="1408305"/>
          </a:xfrm>
        </p:grpSpPr>
        <p:sp>
          <p:nvSpPr>
            <p:cNvPr id="34" name="한쪽 모서리가 잘린 사각형 33"/>
            <p:cNvSpPr/>
            <p:nvPr/>
          </p:nvSpPr>
          <p:spPr>
            <a:xfrm>
              <a:off x="4881110" y="4817532"/>
              <a:ext cx="6084676" cy="1092707"/>
            </a:xfrm>
            <a:prstGeom prst="snip1Rect">
              <a:avLst>
                <a:gd name="adj" fmla="val 6085"/>
              </a:avLst>
            </a:prstGeom>
            <a:solidFill>
              <a:srgbClr val="E5F0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Rectangle 22"/>
            <p:cNvSpPr/>
            <p:nvPr/>
          </p:nvSpPr>
          <p:spPr>
            <a:xfrm>
              <a:off x="5088440" y="4860429"/>
              <a:ext cx="5864550" cy="104028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accent4">
                    <a:lumMod val="75000"/>
                  </a:schemeClr>
                </a:buClr>
                <a:buSzPct val="70000"/>
              </a:pP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•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건설안전분야 </a:t>
              </a:r>
              <a:r>
                <a:rPr lang="ko-KR" altLang="en-US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산업안전지도사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•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건설안전기술사</a:t>
              </a:r>
            </a:p>
            <a:p>
              <a:pPr>
                <a:lnSpc>
                  <a:spcPct val="110000"/>
                </a:lnSpc>
                <a:buClr>
                  <a:schemeClr val="accent4">
                    <a:lumMod val="75000"/>
                  </a:schemeClr>
                </a:buClr>
                <a:buSzPct val="70000"/>
              </a:pP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•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건설안전기사</a:t>
              </a:r>
              <a:r>
                <a:rPr lang="en-US" altLang="ko-KR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건설안전 실무경력 </a:t>
              </a:r>
              <a:r>
                <a:rPr lang="en-US" altLang="ko-KR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3</a:t>
              </a:r>
              <a:r>
                <a:rPr lang="ko-KR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년 이상 산업안전기사 포함</a:t>
              </a:r>
              <a:r>
                <a:rPr lang="en-US" altLang="ko-KR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로서 공단에서 실시 </a:t>
              </a:r>
              <a:endPara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  <a:buClr>
                  <a:schemeClr val="accent4">
                    <a:lumMod val="75000"/>
                  </a:schemeClr>
                </a:buClr>
                <a:buSzPct val="70000"/>
              </a:pP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하는 유해</a:t>
              </a:r>
              <a:r>
                <a:rPr lang="ko-KR" altLang="en-US" sz="140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∙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위험방지계획서 심사전문화 교육과정을 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28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시간 이상 </a:t>
              </a:r>
              <a:endPara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  <a:buClr>
                  <a:schemeClr val="accent4">
                    <a:lumMod val="75000"/>
                  </a:schemeClr>
                </a:buClr>
                <a:buSzPct val="70000"/>
              </a:pP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이수한 자 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38" name="그룹 29"/>
            <p:cNvGrpSpPr/>
            <p:nvPr/>
          </p:nvGrpSpPr>
          <p:grpSpPr>
            <a:xfrm>
              <a:off x="4880760" y="4501934"/>
              <a:ext cx="2857520" cy="350865"/>
              <a:chOff x="308728" y="3429794"/>
              <a:chExt cx="2857520" cy="350865"/>
            </a:xfrm>
          </p:grpSpPr>
          <p:pic>
            <p:nvPicPr>
              <p:cNvPr id="39" name="Picture 2" descr="C:\Users\Administrator\Desktop\스톰\나침반수정\80.png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308728" y="3429794"/>
                <a:ext cx="2857520" cy="324000"/>
              </a:xfrm>
              <a:prstGeom prst="rect">
                <a:avLst/>
              </a:prstGeom>
              <a:noFill/>
            </p:spPr>
          </p:pic>
          <p:sp>
            <p:nvSpPr>
              <p:cNvPr id="40" name="Rectangle 21"/>
              <p:cNvSpPr/>
              <p:nvPr/>
            </p:nvSpPr>
            <p:spPr>
              <a:xfrm>
                <a:off x="365024" y="3429794"/>
                <a:ext cx="2515472" cy="3508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자체심사자 기준</a:t>
                </a:r>
                <a:r>
                  <a:rPr lang="en-US" altLang="ko-KR" sz="12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(1</a:t>
                </a:r>
                <a:r>
                  <a:rPr lang="ko-KR" altLang="en-US" sz="12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인 이상 참여</a:t>
                </a:r>
                <a:r>
                  <a:rPr lang="en-US" altLang="ko-KR" sz="12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)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5143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535" y="3089245"/>
            <a:ext cx="5328592" cy="3004845"/>
          </a:xfrm>
          <a:prstGeom prst="rect">
            <a:avLst/>
          </a:prstGeom>
        </p:spPr>
      </p:pic>
      <p:sp>
        <p:nvSpPr>
          <p:cNvPr id="7" name="Rectangle 22"/>
          <p:cNvSpPr/>
          <p:nvPr/>
        </p:nvSpPr>
        <p:spPr>
          <a:xfrm>
            <a:off x="4943078" y="1544396"/>
            <a:ext cx="6336704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다음의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일정규모 공사는 위에서 정한 일정한 자격을 갖춘 자의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의견을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들은 후 동 계획서를 작성하여 다음의 기준에 맞는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지도사에게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유해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위험방지계획서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평가를 받고 공사 착공 전날까지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시행규칙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별지 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26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호의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서식과 첨부 서류를 공단에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제출할 경우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공단의 심사로 갈음 가능</a:t>
            </a:r>
          </a:p>
        </p:txBody>
      </p:sp>
      <p:sp>
        <p:nvSpPr>
          <p:cNvPr id="8" name="Rectangle 21"/>
          <p:cNvSpPr/>
          <p:nvPr/>
        </p:nvSpPr>
        <p:spPr>
          <a:xfrm>
            <a:off x="3214886" y="1230488"/>
            <a:ext cx="3312368" cy="1258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o-KR" altLang="en-US" sz="1800" dirty="0">
              <a:solidFill>
                <a:srgbClr val="E4DBCE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유해</a:t>
            </a:r>
            <a:r>
              <a:rPr lang="ko-KR" altLang="en-US" sz="1700" b="1" spc="-300" dirty="0" smtClean="0">
                <a:solidFill>
                  <a:srgbClr val="E4DBCE"/>
                </a:solidFill>
              </a:rPr>
              <a:t>∙ </a:t>
            </a: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위험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방지계획서</a:t>
            </a:r>
            <a:endParaRPr lang="ko-KR" altLang="en-US" sz="1700" b="1" dirty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작성 및 제출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36527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557586"/>
            <a:ext cx="1641545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심사 및 절차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5" name="Rectangle 22"/>
          <p:cNvSpPr/>
          <p:nvPr/>
        </p:nvSpPr>
        <p:spPr>
          <a:xfrm>
            <a:off x="4809322" y="1989634"/>
            <a:ext cx="6357982" cy="65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2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적정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근로자의 안전과 보건을 위하여 필요한 조치가 구체적으로 확보되었다고 인정될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때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908748" y="1555463"/>
            <a:ext cx="734719" cy="387798"/>
            <a:chOff x="4908748" y="1616423"/>
            <a:chExt cx="734719" cy="387798"/>
          </a:xfrm>
        </p:grpSpPr>
        <p:sp>
          <p:nvSpPr>
            <p:cNvPr id="6" name="대각선 방향의 모서리가 둥근 사각형 5"/>
            <p:cNvSpPr/>
            <p:nvPr/>
          </p:nvSpPr>
          <p:spPr>
            <a:xfrm>
              <a:off x="4908748" y="1639729"/>
              <a:ext cx="734719" cy="341187"/>
            </a:xfrm>
            <a:prstGeom prst="round2DiagRect">
              <a:avLst/>
            </a:prstGeom>
            <a:solidFill>
              <a:srgbClr val="B195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" name="Rectangle 22"/>
            <p:cNvSpPr/>
            <p:nvPr/>
          </p:nvSpPr>
          <p:spPr>
            <a:xfrm>
              <a:off x="4932194" y="1616423"/>
              <a:ext cx="687827" cy="3877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</a:rPr>
                <a:t>심사</a:t>
              </a:r>
              <a:endParaRPr lang="en-US" altLang="ko-KR" sz="1600" b="1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5643466" y="1591758"/>
            <a:ext cx="56363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spc="-150" dirty="0">
                <a:solidFill>
                  <a:srgbClr val="B1956E"/>
                </a:solidFill>
              </a:rPr>
              <a:t>공단은 동 계획서 접수일로부터 </a:t>
            </a:r>
            <a:r>
              <a:rPr lang="en-US" altLang="ko-KR" sz="1600" b="1" spc="-150" dirty="0">
                <a:solidFill>
                  <a:srgbClr val="B1956E"/>
                </a:solidFill>
              </a:rPr>
              <a:t>15</a:t>
            </a:r>
            <a:r>
              <a:rPr lang="ko-KR" altLang="en-US" sz="1600" b="1" spc="-150" dirty="0">
                <a:solidFill>
                  <a:srgbClr val="B1956E"/>
                </a:solidFill>
              </a:rPr>
              <a:t>일 이내에 심사하여 결과 통보</a:t>
            </a:r>
            <a:endParaRPr lang="en-US" altLang="ko-KR" sz="1600" b="1" spc="-150" dirty="0">
              <a:solidFill>
                <a:srgbClr val="B1956E"/>
              </a:solidFill>
            </a:endParaRPr>
          </a:p>
        </p:txBody>
      </p:sp>
      <p:sp>
        <p:nvSpPr>
          <p:cNvPr id="16" name="Rectangle 22"/>
          <p:cNvSpPr/>
          <p:nvPr/>
        </p:nvSpPr>
        <p:spPr>
          <a:xfrm>
            <a:off x="4809322" y="2633447"/>
            <a:ext cx="6192688" cy="65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2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조건부 적정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근로자의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안전과 보건을 확보하기 위하여 일부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개선이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필요하다고 인정될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때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2"/>
          <p:cNvSpPr/>
          <p:nvPr/>
        </p:nvSpPr>
        <p:spPr>
          <a:xfrm>
            <a:off x="4809322" y="3277260"/>
            <a:ext cx="6192688" cy="65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2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부적정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공사착공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 중대한 위험발생의 우려가 있거나 계획에 근본적 결함이 있다고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인정될 때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83" y="4192753"/>
            <a:ext cx="6127463" cy="2001350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5015086" y="3913143"/>
            <a:ext cx="6092825" cy="3323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20000"/>
              </a:lnSpc>
            </a:pPr>
            <a:r>
              <a:rPr lang="ko-KR" altLang="en-US" sz="1300" b="1" spc="-150" dirty="0" smtClean="0">
                <a:solidFill>
                  <a:srgbClr val="B1956E"/>
                </a:solidFill>
              </a:rPr>
              <a:t> </a:t>
            </a:r>
            <a:r>
              <a:rPr lang="ko-KR" altLang="en-US" sz="1300" b="1" spc="-150" dirty="0" err="1" smtClean="0">
                <a:solidFill>
                  <a:srgbClr val="B1956E"/>
                </a:solidFill>
              </a:rPr>
              <a:t>부적정</a:t>
            </a:r>
            <a:r>
              <a:rPr lang="ko-KR" altLang="en-US" sz="1300" b="1" spc="-150" dirty="0" smtClean="0">
                <a:solidFill>
                  <a:srgbClr val="B1956E"/>
                </a:solidFill>
              </a:rPr>
              <a:t> 판정을 한 경우 </a:t>
            </a:r>
            <a:endParaRPr lang="en-US" altLang="ko-KR" sz="1300" b="1" spc="-150" dirty="0">
              <a:solidFill>
                <a:srgbClr val="B1956E"/>
              </a:solidFill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086" y="3997558"/>
            <a:ext cx="84071" cy="80308"/>
          </a:xfrm>
          <a:prstGeom prst="rect">
            <a:avLst/>
          </a:prstGeom>
        </p:spPr>
      </p:pic>
      <p:pic>
        <p:nvPicPr>
          <p:cNvPr id="2050" name="Picture 2" descr="C:\Users\Administrator\Desktop\나침반수정\건설업-수정\이미지\건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94876" y="2001034"/>
            <a:ext cx="842152" cy="7380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062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/>
          <p:cNvSpPr/>
          <p:nvPr/>
        </p:nvSpPr>
        <p:spPr>
          <a:xfrm>
            <a:off x="3214886" y="1557586"/>
            <a:ext cx="1641545" cy="40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확인 및 절차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0" name="Rectangle 22"/>
          <p:cNvSpPr/>
          <p:nvPr/>
        </p:nvSpPr>
        <p:spPr>
          <a:xfrm>
            <a:off x="4799062" y="3921140"/>
            <a:ext cx="61926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공사 중 사망재해 발생 시 공단이 확인 실시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사망재해 중 다음 재해는 제외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4908748" y="1566933"/>
            <a:ext cx="734719" cy="387798"/>
            <a:chOff x="4908748" y="1544073"/>
            <a:chExt cx="734719" cy="387798"/>
          </a:xfrm>
        </p:grpSpPr>
        <p:sp>
          <p:nvSpPr>
            <p:cNvPr id="12" name="대각선 방향의 모서리가 둥근 사각형 11"/>
            <p:cNvSpPr/>
            <p:nvPr/>
          </p:nvSpPr>
          <p:spPr>
            <a:xfrm>
              <a:off x="4908748" y="1567379"/>
              <a:ext cx="734719" cy="341187"/>
            </a:xfrm>
            <a:prstGeom prst="round2DiagRect">
              <a:avLst/>
            </a:prstGeom>
            <a:solidFill>
              <a:srgbClr val="B195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Rectangle 22"/>
            <p:cNvSpPr/>
            <p:nvPr/>
          </p:nvSpPr>
          <p:spPr>
            <a:xfrm>
              <a:off x="4932194" y="1544073"/>
              <a:ext cx="687827" cy="3877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</a:rPr>
                <a:t>확인</a:t>
              </a:r>
              <a:endParaRPr lang="en-US" altLang="ko-KR" sz="1600" b="1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5643466" y="1591758"/>
            <a:ext cx="56363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spc="-150" dirty="0" smtClean="0">
                <a:solidFill>
                  <a:srgbClr val="B1956E"/>
                </a:solidFill>
              </a:rPr>
              <a:t>건설공사 중 </a:t>
            </a:r>
            <a:r>
              <a:rPr lang="en-US" altLang="ko-KR" sz="1600" b="1" spc="-150" dirty="0" smtClean="0">
                <a:solidFill>
                  <a:srgbClr val="B1956E"/>
                </a:solidFill>
              </a:rPr>
              <a:t>6</a:t>
            </a:r>
            <a:r>
              <a:rPr lang="ko-KR" altLang="en-US" sz="1600" b="1" spc="-150" dirty="0" smtClean="0">
                <a:solidFill>
                  <a:srgbClr val="B1956E"/>
                </a:solidFill>
              </a:rPr>
              <a:t>개월 이내마다 공단 확인 실시</a:t>
            </a:r>
            <a:endParaRPr lang="en-US" altLang="ko-KR" sz="1600" b="1" spc="-150" dirty="0">
              <a:solidFill>
                <a:srgbClr val="B1956E"/>
              </a:solidFill>
            </a:endParaRPr>
          </a:p>
        </p:txBody>
      </p:sp>
      <p:sp>
        <p:nvSpPr>
          <p:cNvPr id="16" name="Rectangle 22"/>
          <p:cNvSpPr/>
          <p:nvPr/>
        </p:nvSpPr>
        <p:spPr>
          <a:xfrm>
            <a:off x="4955639" y="2136552"/>
            <a:ext cx="622869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o-KR" altLang="en-US" sz="1600" dirty="0" smtClean="0"/>
          </a:p>
          <a:p>
            <a:pPr>
              <a:spcBef>
                <a:spcPts val="400"/>
              </a:spcBef>
            </a:pPr>
            <a:r>
              <a:rPr lang="ko-KR" altLang="en-US" sz="1400" b="1" dirty="0" smtClean="0">
                <a:solidFill>
                  <a:srgbClr val="B1956E"/>
                </a:solidFill>
              </a:rPr>
              <a:t>➊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유해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위험방지계획서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내용과 실제공사 내용 부합 여부 </a:t>
            </a:r>
          </a:p>
          <a:p>
            <a:pPr>
              <a:spcBef>
                <a:spcPts val="400"/>
              </a:spcBef>
            </a:pPr>
            <a:r>
              <a:rPr lang="ko-KR" altLang="en-US" sz="1400" b="1" dirty="0">
                <a:solidFill>
                  <a:srgbClr val="B1956E"/>
                </a:solidFill>
              </a:rPr>
              <a:t>➋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유해∙위험방지계획서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변경내용의 적정성 여부 </a:t>
            </a:r>
          </a:p>
          <a:p>
            <a:pPr>
              <a:spcBef>
                <a:spcPts val="400"/>
              </a:spcBef>
            </a:pPr>
            <a:r>
              <a:rPr lang="ko-KR" altLang="en-US" sz="1400" b="1" dirty="0">
                <a:solidFill>
                  <a:srgbClr val="B1956E"/>
                </a:solidFill>
              </a:rPr>
              <a:t>➌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추가적인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유해∙위험요인의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존재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여부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22"/>
          <p:cNvSpPr/>
          <p:nvPr/>
        </p:nvSpPr>
        <p:spPr>
          <a:xfrm>
            <a:off x="4847106" y="3463553"/>
            <a:ext cx="65345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spc="-150" dirty="0" smtClean="0">
                <a:solidFill>
                  <a:srgbClr val="B1956E"/>
                </a:solidFill>
              </a:rPr>
              <a:t>자체심사 </a:t>
            </a:r>
            <a:r>
              <a:rPr lang="ko-KR" altLang="en-US" sz="1600" b="1" spc="-150" dirty="0">
                <a:solidFill>
                  <a:srgbClr val="B1956E"/>
                </a:solidFill>
              </a:rPr>
              <a:t>및 확인업체는 해당 공사 준공 시까지 </a:t>
            </a:r>
            <a:r>
              <a:rPr lang="en-US" altLang="ko-KR" sz="1600" b="1" spc="-150" dirty="0">
                <a:solidFill>
                  <a:srgbClr val="B1956E"/>
                </a:solidFill>
              </a:rPr>
              <a:t>6</a:t>
            </a:r>
            <a:r>
              <a:rPr lang="ko-KR" altLang="en-US" sz="1600" b="1" spc="-150" dirty="0" smtClean="0">
                <a:solidFill>
                  <a:srgbClr val="B1956E"/>
                </a:solidFill>
              </a:rPr>
              <a:t>개월 이내마다 자체확인 실시</a:t>
            </a:r>
            <a:endParaRPr lang="ko-KR" altLang="en-US" sz="1600" b="1" spc="-150" dirty="0">
              <a:solidFill>
                <a:srgbClr val="B1956E"/>
              </a:solidFill>
            </a:endParaRPr>
          </a:p>
        </p:txBody>
      </p:sp>
      <p:sp>
        <p:nvSpPr>
          <p:cNvPr id="18" name="Rectangle 22"/>
          <p:cNvSpPr/>
          <p:nvPr/>
        </p:nvSpPr>
        <p:spPr>
          <a:xfrm>
            <a:off x="4799062" y="2045133"/>
            <a:ext cx="61926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확인사항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22"/>
          <p:cNvSpPr/>
          <p:nvPr/>
        </p:nvSpPr>
        <p:spPr>
          <a:xfrm>
            <a:off x="4955638" y="4556939"/>
            <a:ext cx="635454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ko-KR" altLang="en-US" sz="1400" b="1" dirty="0" smtClean="0">
                <a:solidFill>
                  <a:srgbClr val="B1956E"/>
                </a:solidFill>
              </a:rPr>
              <a:t>➊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고혈압 등 개인지병에 의한 경우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400" b="1" dirty="0">
                <a:solidFill>
                  <a:srgbClr val="B1956E"/>
                </a:solidFill>
              </a:rPr>
              <a:t>➋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방화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폭행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「도로교통법」에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 도로에서 발생한 교통사고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천재지변에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의한 불가항력적인 재해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자 과실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진폐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기타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야유회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체육행사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취침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휴식 등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중 사업주의 법 위반으로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인한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것이 아닌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재해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074" name="Picture 2" descr="C:\Users\Administrator\Desktop\나침반수정\건설업-수정\이미지\건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524" y="2072472"/>
            <a:ext cx="1689360" cy="19288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20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3214886" y="1557586"/>
            <a:ext cx="1641545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확인 및 절차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5" name="Rectangle 22"/>
          <p:cNvSpPr/>
          <p:nvPr/>
        </p:nvSpPr>
        <p:spPr>
          <a:xfrm>
            <a:off x="4847107" y="1591441"/>
            <a:ext cx="6228692" cy="11469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ko-KR" altLang="en-US" sz="1600" b="1" dirty="0" err="1">
                <a:solidFill>
                  <a:srgbClr val="B1956E"/>
                </a:solidFill>
              </a:rPr>
              <a:t>지도사</a:t>
            </a:r>
            <a:r>
              <a:rPr lang="ko-KR" altLang="en-US" sz="1600" b="1" dirty="0">
                <a:solidFill>
                  <a:srgbClr val="B1956E"/>
                </a:solidFill>
              </a:rPr>
              <a:t> 평가결과서 제출로 공단의 심사를 갈음한 현장은 사업주가 </a:t>
            </a:r>
            <a:endParaRPr lang="en-US" altLang="ko-KR" sz="1600" b="1" dirty="0" smtClean="0">
              <a:solidFill>
                <a:srgbClr val="B1956E"/>
              </a:solidFill>
            </a:endParaRPr>
          </a:p>
          <a:p>
            <a:pPr>
              <a:lnSpc>
                <a:spcPts val="2100"/>
              </a:lnSpc>
            </a:pPr>
            <a:r>
              <a:rPr lang="ko-KR" altLang="en-US" sz="1600" b="1" dirty="0" err="1" smtClean="0">
                <a:solidFill>
                  <a:srgbClr val="B1956E"/>
                </a:solidFill>
              </a:rPr>
              <a:t>지도사</a:t>
            </a:r>
            <a:r>
              <a:rPr lang="ko-KR" altLang="en-US" sz="1600" b="1" dirty="0" smtClean="0">
                <a:solidFill>
                  <a:srgbClr val="B1956E"/>
                </a:solidFill>
              </a:rPr>
              <a:t> </a:t>
            </a:r>
            <a:r>
              <a:rPr lang="ko-KR" altLang="en-US" sz="1600" b="1" dirty="0">
                <a:solidFill>
                  <a:srgbClr val="B1956E"/>
                </a:solidFill>
              </a:rPr>
              <a:t>평가결과서의 첨부서류인 세부 평가 내용에 기재한 확인 </a:t>
            </a:r>
            <a:endParaRPr lang="en-US" altLang="ko-KR" sz="1600" b="1" dirty="0" smtClean="0">
              <a:solidFill>
                <a:srgbClr val="B1956E"/>
              </a:solidFill>
            </a:endParaRPr>
          </a:p>
          <a:p>
            <a:pPr>
              <a:lnSpc>
                <a:spcPts val="2100"/>
              </a:lnSpc>
            </a:pPr>
            <a:r>
              <a:rPr lang="ko-KR" altLang="en-US" sz="1600" b="1" dirty="0" smtClean="0">
                <a:solidFill>
                  <a:srgbClr val="B1956E"/>
                </a:solidFill>
              </a:rPr>
              <a:t>예정일까지</a:t>
            </a:r>
            <a:r>
              <a:rPr lang="en-US" altLang="ko-KR" sz="1600" b="1" dirty="0" smtClean="0">
                <a:solidFill>
                  <a:srgbClr val="B1956E"/>
                </a:solidFill>
              </a:rPr>
              <a:t> </a:t>
            </a:r>
            <a:r>
              <a:rPr lang="ko-KR" altLang="en-US" sz="1600" b="1" dirty="0" err="1" smtClean="0">
                <a:solidFill>
                  <a:srgbClr val="B1956E"/>
                </a:solidFill>
              </a:rPr>
              <a:t>지도사</a:t>
            </a:r>
            <a:r>
              <a:rPr lang="ko-KR" altLang="en-US" sz="1600" b="1" dirty="0" smtClean="0">
                <a:solidFill>
                  <a:srgbClr val="B1956E"/>
                </a:solidFill>
              </a:rPr>
              <a:t> 확인 </a:t>
            </a:r>
            <a:r>
              <a:rPr lang="ko-KR" altLang="en-US" sz="1600" b="1" dirty="0">
                <a:solidFill>
                  <a:srgbClr val="B1956E"/>
                </a:solidFill>
              </a:rPr>
              <a:t>결과를 공단에 제출할 경우 공단의 현장방문을 </a:t>
            </a:r>
            <a:r>
              <a:rPr lang="ko-KR" altLang="en-US" sz="1600" b="1" dirty="0" smtClean="0">
                <a:solidFill>
                  <a:srgbClr val="B1956E"/>
                </a:solidFill>
              </a:rPr>
              <a:t>생략하고 대체 </a:t>
            </a:r>
            <a:r>
              <a:rPr lang="ko-KR" altLang="en-US" sz="1600" b="1" dirty="0">
                <a:solidFill>
                  <a:srgbClr val="B1956E"/>
                </a:solidFill>
              </a:rPr>
              <a:t>가능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446" y="3225740"/>
            <a:ext cx="6631839" cy="1860238"/>
          </a:xfrm>
          <a:prstGeom prst="rect">
            <a:avLst/>
          </a:prstGeom>
        </p:spPr>
      </p:pic>
      <p:pic>
        <p:nvPicPr>
          <p:cNvPr id="4098" name="Picture 2" descr="C:\Users\Administrator\Desktop\나침반수정\건설업-수정\이미지\건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09124" y="2072472"/>
            <a:ext cx="1357322" cy="24557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2135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3214886" y="1557586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유해</a:t>
            </a:r>
            <a:r>
              <a:rPr lang="ko-KR" altLang="en-US" sz="1700" b="1" spc="-150" dirty="0" smtClean="0">
                <a:solidFill>
                  <a:srgbClr val="B1956E"/>
                </a:solidFill>
                <a:latin typeface="맑은 고딕"/>
                <a:ea typeface="맑은 고딕"/>
              </a:rPr>
              <a:t>∙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위험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방지계획서</a:t>
            </a:r>
            <a:endParaRPr lang="ko-KR" altLang="en-US" sz="1700" b="1" dirty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첨부 서류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015591" y="1619615"/>
            <a:ext cx="6092825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계획서 첨부서류  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 시행규칙 제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121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 제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항 관련 </a:t>
            </a:r>
            <a:endParaRPr lang="en-US" altLang="ko-KR" sz="16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094" y="2001034"/>
            <a:ext cx="5824764" cy="335758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094" y="1701602"/>
            <a:ext cx="84071" cy="80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24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197" y="1795923"/>
            <a:ext cx="5018585" cy="1506671"/>
          </a:xfrm>
          <a:prstGeom prst="rect">
            <a:avLst/>
          </a:prstGeom>
        </p:spPr>
      </p:pic>
      <p:sp>
        <p:nvSpPr>
          <p:cNvPr id="7" name="Rectangle 22"/>
          <p:cNvSpPr/>
          <p:nvPr/>
        </p:nvSpPr>
        <p:spPr>
          <a:xfrm>
            <a:off x="4943078" y="1413570"/>
            <a:ext cx="604646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 공사 종류별 유해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위험방지계획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Rectangle 21"/>
          <p:cNvSpPr/>
          <p:nvPr/>
        </p:nvSpPr>
        <p:spPr>
          <a:xfrm>
            <a:off x="3214886" y="3429794"/>
            <a:ext cx="1641545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spc="-150" dirty="0" smtClean="0">
                <a:solidFill>
                  <a:srgbClr val="B1956E"/>
                </a:solidFill>
                <a:latin typeface="+mj-ea"/>
                <a:ea typeface="+mj-ea"/>
              </a:rPr>
              <a:t>심사 수수료</a:t>
            </a:r>
            <a:endParaRPr lang="en-US" altLang="ko-KR" sz="1700" b="1" spc="-150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196" y="3533472"/>
            <a:ext cx="5018587" cy="2607912"/>
          </a:xfrm>
          <a:prstGeom prst="rect">
            <a:avLst/>
          </a:prstGeom>
        </p:spPr>
      </p:pic>
      <p:sp>
        <p:nvSpPr>
          <p:cNvPr id="11" name="Rectangle 21"/>
          <p:cNvSpPr/>
          <p:nvPr/>
        </p:nvSpPr>
        <p:spPr>
          <a:xfrm>
            <a:off x="3214886" y="1557586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유해</a:t>
            </a:r>
            <a:r>
              <a:rPr lang="ko-KR" altLang="en-US" sz="1700" b="1" spc="-150" dirty="0" smtClean="0">
                <a:solidFill>
                  <a:srgbClr val="E4DBCE"/>
                </a:solidFill>
                <a:latin typeface="맑은 고딕"/>
                <a:ea typeface="맑은 고딕"/>
              </a:rPr>
              <a:t>∙</a:t>
            </a: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위험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방지계획서</a:t>
            </a:r>
            <a:endParaRPr lang="ko-KR" altLang="en-US" sz="1700" b="1" dirty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첨부 서류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3201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557586"/>
            <a:ext cx="1641545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spc="-150" dirty="0" smtClean="0">
                <a:solidFill>
                  <a:srgbClr val="B1956E"/>
                </a:solidFill>
                <a:latin typeface="+mj-ea"/>
                <a:ea typeface="+mj-ea"/>
              </a:rPr>
              <a:t>심사수수료</a:t>
            </a:r>
            <a:endParaRPr lang="en-US" altLang="ko-KR" sz="1700" b="1" spc="-150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spc="-150" dirty="0" smtClean="0">
                <a:solidFill>
                  <a:srgbClr val="B1956E"/>
                </a:solidFill>
                <a:latin typeface="+mj-ea"/>
                <a:ea typeface="+mj-ea"/>
              </a:rPr>
              <a:t>납부시기 등</a:t>
            </a:r>
            <a:endParaRPr lang="en-US" altLang="ko-KR" sz="1700" b="1" spc="-150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528" y="1318776"/>
            <a:ext cx="3749961" cy="4826055"/>
          </a:xfrm>
          <a:prstGeom prst="rect">
            <a:avLst/>
          </a:prstGeom>
        </p:spPr>
      </p:pic>
      <p:sp>
        <p:nvSpPr>
          <p:cNvPr id="6" name="Rectangle 22"/>
          <p:cNvSpPr/>
          <p:nvPr/>
        </p:nvSpPr>
        <p:spPr>
          <a:xfrm>
            <a:off x="4727054" y="5428796"/>
            <a:ext cx="2632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b="1" spc="-150" dirty="0" smtClean="0">
                <a:solidFill>
                  <a:srgbClr val="9E6E43"/>
                </a:solidFill>
                <a:latin typeface="맑은 고딕"/>
                <a:ea typeface="맑은 고딕"/>
              </a:rPr>
              <a:t>* </a:t>
            </a:r>
            <a:r>
              <a:rPr lang="ko-KR" altLang="en-US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양식을 안전보건공단 홈페이지 </a:t>
            </a:r>
            <a:endParaRPr lang="en-US" altLang="ko-KR" sz="10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(</a:t>
            </a:r>
            <a:r>
              <a:rPr lang="en-US" altLang="ko-KR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www.kosha.or.kr) </a:t>
            </a:r>
            <a:r>
              <a:rPr lang="ko-KR" altLang="en-US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→ 사업안내</a:t>
            </a:r>
            <a:r>
              <a:rPr lang="en-US" altLang="ko-KR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 </a:t>
            </a:r>
            <a:r>
              <a:rPr lang="ko-KR" altLang="en-US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 →</a:t>
            </a:r>
            <a:endParaRPr lang="en-US" altLang="ko-KR" sz="10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건설안전 →  위험방지계획서 → 심사 ∙ 확인 → </a:t>
            </a:r>
            <a:endParaRPr lang="en-US" altLang="ko-KR" sz="10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사업소개에서 다운로드 받을 수 있습니다</a:t>
            </a:r>
            <a:r>
              <a:rPr lang="en-US" altLang="ko-KR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10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122" name="Picture 2" descr="C:\Users\Administrator\Desktop\나침반수정\건설업-수정\이미지\건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09124" y="2358224"/>
            <a:ext cx="911496" cy="1143008"/>
          </a:xfrm>
          <a:prstGeom prst="rect">
            <a:avLst/>
          </a:prstGeom>
          <a:noFill/>
        </p:spPr>
      </p:pic>
      <p:grpSp>
        <p:nvGrpSpPr>
          <p:cNvPr id="14" name="그룹 13"/>
          <p:cNvGrpSpPr/>
          <p:nvPr/>
        </p:nvGrpSpPr>
        <p:grpSpPr>
          <a:xfrm>
            <a:off x="4856431" y="1550759"/>
            <a:ext cx="1814839" cy="1023650"/>
            <a:chOff x="4856431" y="1550759"/>
            <a:chExt cx="1814839" cy="102365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6431" y="1550759"/>
              <a:ext cx="950743" cy="392596"/>
            </a:xfrm>
            <a:prstGeom prst="rect">
              <a:avLst/>
            </a:prstGeom>
          </p:spPr>
        </p:pic>
        <p:sp>
          <p:nvSpPr>
            <p:cNvPr id="8" name="Rectangle 22"/>
            <p:cNvSpPr/>
            <p:nvPr/>
          </p:nvSpPr>
          <p:spPr>
            <a:xfrm>
              <a:off x="4856431" y="1989634"/>
              <a:ext cx="181483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Clr>
                  <a:srgbClr val="B1956E"/>
                </a:buClr>
                <a:buSzPct val="100000"/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계획서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제출 후 </a:t>
              </a:r>
              <a:endPara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marL="144000" indent="-144000">
                <a:buClr>
                  <a:srgbClr val="B1956E"/>
                </a:buClr>
                <a:buSzPct val="100000"/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입금계좌 </a:t>
              </a:r>
              <a:r>
                <a:rPr lang="ko-KR" altLang="en-US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통지시</a:t>
              </a:r>
              <a:endPara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4856431" y="2732142"/>
            <a:ext cx="2030863" cy="777429"/>
            <a:chOff x="4856431" y="2733430"/>
            <a:chExt cx="2030863" cy="777429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6431" y="2733430"/>
              <a:ext cx="950743" cy="392595"/>
            </a:xfrm>
            <a:prstGeom prst="rect">
              <a:avLst/>
            </a:prstGeom>
          </p:spPr>
        </p:pic>
        <p:sp>
          <p:nvSpPr>
            <p:cNvPr id="10" name="Rectangle 22"/>
            <p:cNvSpPr/>
            <p:nvPr/>
          </p:nvSpPr>
          <p:spPr>
            <a:xfrm>
              <a:off x="4856431" y="3172305"/>
              <a:ext cx="203086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44000" indent="-144000">
                <a:buClr>
                  <a:srgbClr val="B1956E"/>
                </a:buClr>
                <a:buSzPct val="100000"/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가상계좌 지정은행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856431" y="3667304"/>
            <a:ext cx="1814839" cy="777429"/>
            <a:chOff x="4856431" y="4005858"/>
            <a:chExt cx="1814839" cy="777429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6431" y="4005858"/>
              <a:ext cx="950743" cy="392595"/>
            </a:xfrm>
            <a:prstGeom prst="rect">
              <a:avLst/>
            </a:prstGeom>
          </p:spPr>
        </p:pic>
        <p:sp>
          <p:nvSpPr>
            <p:cNvPr id="12" name="Rectangle 22"/>
            <p:cNvSpPr/>
            <p:nvPr/>
          </p:nvSpPr>
          <p:spPr>
            <a:xfrm>
              <a:off x="4856431" y="4444733"/>
              <a:ext cx="181483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Clr>
                  <a:srgbClr val="B1956E"/>
                </a:buClr>
                <a:buSzPct val="100000"/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입금 건설회사명</a:t>
              </a:r>
              <a:endPara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105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9"/>
          <p:cNvSpPr/>
          <p:nvPr/>
        </p:nvSpPr>
        <p:spPr>
          <a:xfrm>
            <a:off x="3845670" y="2255333"/>
            <a:ext cx="75061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사업주는 건설 일용근로자를 채용할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때에는 그 근로자에        대하여 대통령령으로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정하는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인력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시설∙장비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등의 요건을 갖추어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고용노동부장관에게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등록한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기관이 실시하는 기초안전∙보건교육을    이수하도록 하여야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합니다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다만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 일용근로자가 그 사업주에게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채용되기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전에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 기초교육을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이수한 경우에는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그러지 아니합니다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altLang="ko-KR" sz="1600" b="1" dirty="0" smtClean="0">
                <a:solidFill>
                  <a:srgbClr val="B1956E"/>
                </a:solidFill>
              </a:rPr>
              <a:t>「</a:t>
            </a:r>
            <a:r>
              <a:rPr lang="ko-KR" altLang="en-US" sz="1600" b="1" dirty="0">
                <a:solidFill>
                  <a:srgbClr val="B1956E"/>
                </a:solidFill>
              </a:rPr>
              <a:t>산업안전보건법」 </a:t>
            </a:r>
            <a:r>
              <a:rPr lang="ko-KR" altLang="en-US" sz="1600" b="1" dirty="0" smtClean="0">
                <a:solidFill>
                  <a:srgbClr val="B1956E"/>
                </a:solidFill>
              </a:rPr>
              <a:t>제</a:t>
            </a:r>
            <a:r>
              <a:rPr lang="en-US" altLang="ko-KR" sz="1600" b="1" dirty="0" smtClean="0">
                <a:solidFill>
                  <a:srgbClr val="B1956E"/>
                </a:solidFill>
              </a:rPr>
              <a:t>31</a:t>
            </a:r>
            <a:r>
              <a:rPr lang="ko-KR" altLang="en-US" sz="1600" b="1" dirty="0" smtClean="0">
                <a:solidFill>
                  <a:srgbClr val="B1956E"/>
                </a:solidFill>
              </a:rPr>
              <a:t>조의</a:t>
            </a:r>
            <a:r>
              <a:rPr lang="en-US" altLang="ko-KR" sz="1600" b="1" dirty="0" smtClean="0">
                <a:solidFill>
                  <a:srgbClr val="B1956E"/>
                </a:solidFill>
              </a:rPr>
              <a:t>2</a:t>
            </a:r>
            <a:endParaRPr lang="en-US" altLang="ko-KR" sz="1600" b="1" dirty="0">
              <a:solidFill>
                <a:srgbClr val="B1956E"/>
              </a:solidFill>
            </a:endParaRPr>
          </a:p>
        </p:txBody>
      </p:sp>
      <p:pic>
        <p:nvPicPr>
          <p:cNvPr id="5" name="Picture 2" descr="C:\Users\Administrator\Desktop\스톰\나침반수정\건설업-수정\이미지\건3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899744"/>
            <a:ext cx="8013700" cy="13843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10266" y="1794068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2454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1"/>
          <p:cNvSpPr/>
          <p:nvPr/>
        </p:nvSpPr>
        <p:spPr>
          <a:xfrm>
            <a:off x="3214886" y="1557586"/>
            <a:ext cx="1641545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spc="-150" dirty="0" smtClean="0">
                <a:solidFill>
                  <a:srgbClr val="B1956E"/>
                </a:solidFill>
                <a:latin typeface="+mj-ea"/>
                <a:ea typeface="+mj-ea"/>
              </a:rPr>
              <a:t>교육의 목적</a:t>
            </a:r>
            <a:endParaRPr lang="en-US" altLang="ko-KR" sz="1700" b="1" spc="-150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4809322" y="1629594"/>
            <a:ext cx="6336704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spcBef>
                <a:spcPts val="4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보건교육은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 일용근로자가 타 현장으로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이동할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때마다 받아야 하는 건설현장 단위의 채용 교육을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대체   하여 건설업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차원에서 받도록 한 교육이며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반복적으로 실시하는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낭비적 요소를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제거하고 등록한 전문교육기관에서 건설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 에게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꼭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필요한 기본적인 안전∙보건 지식을 교육받을 수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있도록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하는데 있습니다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063182" y="3655732"/>
            <a:ext cx="6092825" cy="7027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400"/>
              </a:spcBef>
            </a:pPr>
            <a:r>
              <a:rPr lang="ko-KR" altLang="en-US" sz="1100" b="1" spc="-150" dirty="0">
                <a:solidFill>
                  <a:srgbClr val="9E6E43"/>
                </a:solidFill>
              </a:rPr>
              <a:t>* </a:t>
            </a:r>
            <a:r>
              <a:rPr lang="ko-KR" altLang="en-US" sz="1100" b="1" spc="-150" dirty="0" smtClean="0">
                <a:solidFill>
                  <a:srgbClr val="9E6E43"/>
                </a:solidFill>
              </a:rPr>
              <a:t> 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외국인 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근로자의 고용 등에 관한 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법률  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제</a:t>
            </a:r>
            <a:r>
              <a:rPr lang="en-US" altLang="ko-KR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12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조제</a:t>
            </a:r>
            <a:r>
              <a:rPr lang="en-US" altLang="ko-KR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항에 따른 외국인으로서 같은 법 제</a:t>
            </a:r>
            <a:r>
              <a:rPr lang="en-US" altLang="ko-KR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11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조</a:t>
            </a:r>
            <a:r>
              <a:rPr lang="en-US" altLang="ko-KR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제</a:t>
            </a:r>
            <a:r>
              <a:rPr lang="en-US" altLang="ko-KR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12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조제</a:t>
            </a:r>
            <a:r>
              <a:rPr lang="en-US" altLang="ko-KR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2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장 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endParaRPr lang="en-US" altLang="ko-KR" sz="1100" b="1" spc="-15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및 </a:t>
            </a:r>
            <a:r>
              <a:rPr lang="en-US" altLang="ko-KR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같은 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법 시행규칙 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제</a:t>
            </a:r>
            <a:r>
              <a:rPr lang="en-US" altLang="ko-KR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11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조에 따라 건설업 </a:t>
            </a:r>
            <a:r>
              <a:rPr lang="ko-KR" altLang="en-US" sz="1100" b="1" spc="-150">
                <a:solidFill>
                  <a:prstClr val="black">
                    <a:lumMod val="75000"/>
                    <a:lumOff val="25000"/>
                  </a:prstClr>
                </a:solidFill>
              </a:rPr>
              <a:t>취업교육을 </a:t>
            </a:r>
            <a:r>
              <a:rPr lang="ko-KR" altLang="en-US" sz="1100" b="1" spc="-15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이수하고 「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건설업 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취업 </a:t>
            </a:r>
            <a:r>
              <a:rPr lang="ko-KR" altLang="en-US" sz="1100" b="1" spc="-15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인정증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」을 발급 받은 </a:t>
            </a:r>
            <a:endParaRPr lang="en-US" altLang="ko-KR" sz="1100" b="1" spc="-15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경우에는 </a:t>
            </a:r>
            <a:r>
              <a:rPr lang="ko-KR" altLang="en-US" sz="1100" b="1" spc="-15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인정증의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유효기간에 한정하여 </a:t>
            </a:r>
            <a:r>
              <a:rPr lang="ko-KR" altLang="en-US" sz="11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건설업 기초교육을 </a:t>
            </a:r>
            <a:r>
              <a:rPr lang="ko-KR" altLang="en-US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이수한 것으로 봅니다</a:t>
            </a:r>
            <a:r>
              <a:rPr lang="en-US" altLang="ko-KR" sz="11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sp>
        <p:nvSpPr>
          <p:cNvPr id="15" name="Rectangle 21"/>
          <p:cNvSpPr/>
          <p:nvPr/>
        </p:nvSpPr>
        <p:spPr>
          <a:xfrm>
            <a:off x="3214886" y="4500610"/>
            <a:ext cx="1641545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spc="-150" dirty="0" smtClean="0">
                <a:solidFill>
                  <a:srgbClr val="B1956E"/>
                </a:solidFill>
                <a:latin typeface="+mj-ea"/>
                <a:ea typeface="+mj-ea"/>
              </a:rPr>
              <a:t>관련 법령</a:t>
            </a:r>
            <a:endParaRPr lang="en-US" altLang="ko-KR" sz="1700" b="1" spc="-150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6" name="Rectangle 22"/>
          <p:cNvSpPr/>
          <p:nvPr/>
        </p:nvSpPr>
        <p:spPr>
          <a:xfrm>
            <a:off x="4809322" y="4556142"/>
            <a:ext cx="6480720" cy="142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spcBef>
                <a:spcPts val="4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31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32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32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</a:p>
          <a:p>
            <a:pPr marL="144000" indent="-144000">
              <a:lnSpc>
                <a:spcPct val="120000"/>
              </a:lnSpc>
              <a:spcBef>
                <a:spcPts val="4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 시행령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26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11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부터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26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13</a:t>
            </a:r>
          </a:p>
          <a:p>
            <a:pPr marL="144000" indent="-144000">
              <a:lnSpc>
                <a:spcPct val="120000"/>
              </a:lnSpc>
              <a:spcBef>
                <a:spcPts val="4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 시행규칙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37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부터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37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</a:t>
            </a:r>
          </a:p>
          <a:p>
            <a:pPr marL="144000" indent="-144000">
              <a:lnSpc>
                <a:spcPct val="120000"/>
              </a:lnSpc>
              <a:spcBef>
                <a:spcPts val="4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「산업안전보건교육규정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고용노동부고시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」 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13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부터 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13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</a:t>
            </a:r>
          </a:p>
        </p:txBody>
      </p:sp>
      <p:pic>
        <p:nvPicPr>
          <p:cNvPr id="6146" name="Picture 2" descr="C:\Users\Administrator\Desktop\나침반수정\건설업-수정\이미지\건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9124" y="5000713"/>
            <a:ext cx="928694" cy="4058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067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1"/>
          <p:cNvSpPr/>
          <p:nvPr/>
        </p:nvSpPr>
        <p:spPr>
          <a:xfrm>
            <a:off x="3214886" y="1557586"/>
            <a:ext cx="1641545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건설현장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의무적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용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2" name="Rectangle 22"/>
          <p:cNvSpPr/>
          <p:nvPr/>
        </p:nvSpPr>
        <p:spPr>
          <a:xfrm>
            <a:off x="4809322" y="3978563"/>
            <a:ext cx="6192688" cy="1405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일용근로자를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채용한 건설업 사업주 </a:t>
            </a:r>
          </a:p>
          <a:p>
            <a:pPr>
              <a:spcBef>
                <a:spcPts val="4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 의무이므로 교육 소요비용은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부담하여야 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원도급업체는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법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29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항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호에 따라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수급인이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근로자에게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하는 교육에 대한 지원의무가 있습니다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19" name="Rectangle 22"/>
          <p:cNvSpPr/>
          <p:nvPr/>
        </p:nvSpPr>
        <p:spPr>
          <a:xfrm>
            <a:off x="4809322" y="1594682"/>
            <a:ext cx="6480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공사규모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금액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 관계없이 전 건설현장에 의무 적용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100000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(2014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월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 이후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sp>
        <p:nvSpPr>
          <p:cNvPr id="21" name="Rectangle 22"/>
          <p:cNvSpPr/>
          <p:nvPr/>
        </p:nvSpPr>
        <p:spPr>
          <a:xfrm>
            <a:off x="4809322" y="2640146"/>
            <a:ext cx="6480720" cy="933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’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12. 1. 26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이후 안전보건공단에 등록한 교육기관</a:t>
            </a:r>
          </a:p>
          <a:p>
            <a:pPr>
              <a:spcBef>
                <a:spcPts val="4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공단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홈페이지</a:t>
            </a:r>
            <a:r>
              <a:rPr lang="en-US" altLang="ko-KR" sz="1100" b="1" dirty="0">
                <a:solidFill>
                  <a:srgbClr val="B1956E"/>
                </a:solidFill>
              </a:rPr>
              <a:t>(www.kosha.or.kr)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→사업안내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 → 교육미디어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→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건설기초안전보건교육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 교육기관 “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바로가기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 선택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214886" y="2603049"/>
            <a:ext cx="1641545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교육실시 기관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24" name="Rectangle 21"/>
          <p:cNvSpPr/>
          <p:nvPr/>
        </p:nvSpPr>
        <p:spPr>
          <a:xfrm>
            <a:off x="3214886" y="3963244"/>
            <a:ext cx="1641545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의무주체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095074" y="5501496"/>
            <a:ext cx="7095339" cy="482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ko-KR" altLang="en-US" sz="1100" b="1" spc="-150" dirty="0" smtClean="0">
                <a:solidFill>
                  <a:srgbClr val="B1956E"/>
                </a:solidFill>
                <a:latin typeface="맑은 고딕"/>
                <a:ea typeface="맑은 고딕"/>
              </a:rPr>
              <a:t>* </a:t>
            </a:r>
            <a:r>
              <a:rPr lang="ko-KR" altLang="en-US" sz="1100" b="1" spc="-150" dirty="0" smtClean="0">
                <a:solidFill>
                  <a:srgbClr val="B1956E"/>
                </a:solidFill>
              </a:rPr>
              <a:t>산업안전보건관리비에서 기초안전</a:t>
            </a:r>
            <a:r>
              <a:rPr lang="ko-KR" altLang="en-US" sz="1100" b="1" spc="-150" dirty="0" smtClean="0">
                <a:solidFill>
                  <a:srgbClr val="B1956E"/>
                </a:solidFill>
                <a:latin typeface="맑은 고딕"/>
                <a:ea typeface="맑은 고딕"/>
              </a:rPr>
              <a:t>∙</a:t>
            </a:r>
            <a:r>
              <a:rPr lang="ko-KR" altLang="en-US" sz="1100" b="1" spc="-150" dirty="0" smtClean="0">
                <a:solidFill>
                  <a:srgbClr val="B1956E"/>
                </a:solidFill>
              </a:rPr>
              <a:t>보건교육에 </a:t>
            </a:r>
            <a:r>
              <a:rPr lang="ko-KR" altLang="en-US" sz="1100" b="1" spc="-150" dirty="0">
                <a:solidFill>
                  <a:srgbClr val="B1956E"/>
                </a:solidFill>
              </a:rPr>
              <a:t>소요되는 비용</a:t>
            </a:r>
            <a:r>
              <a:rPr lang="en-US" altLang="ko-KR" sz="1100" b="1" spc="-150" dirty="0">
                <a:solidFill>
                  <a:srgbClr val="B1956E"/>
                </a:solidFill>
              </a:rPr>
              <a:t>(</a:t>
            </a:r>
            <a:r>
              <a:rPr lang="ko-KR" altLang="en-US" sz="1100" b="1" spc="-150" dirty="0">
                <a:solidFill>
                  <a:srgbClr val="B1956E"/>
                </a:solidFill>
              </a:rPr>
              <a:t>교육비</a:t>
            </a:r>
            <a:r>
              <a:rPr lang="en-US" altLang="ko-KR" sz="1100" b="1" spc="-150" dirty="0">
                <a:solidFill>
                  <a:srgbClr val="B1956E"/>
                </a:solidFill>
              </a:rPr>
              <a:t>, </a:t>
            </a:r>
            <a:r>
              <a:rPr lang="ko-KR" altLang="en-US" sz="1100" b="1" spc="-150" dirty="0">
                <a:solidFill>
                  <a:srgbClr val="B1956E"/>
                </a:solidFill>
              </a:rPr>
              <a:t>출장비</a:t>
            </a:r>
            <a:r>
              <a:rPr lang="en-US" altLang="ko-KR" sz="1100" b="1" spc="-150" dirty="0">
                <a:solidFill>
                  <a:srgbClr val="B1956E"/>
                </a:solidFill>
              </a:rPr>
              <a:t>, </a:t>
            </a:r>
            <a:r>
              <a:rPr lang="ko-KR" altLang="en-US" sz="1100" b="1" spc="-150" dirty="0">
                <a:solidFill>
                  <a:srgbClr val="B1956E"/>
                </a:solidFill>
              </a:rPr>
              <a:t>참여수당</a:t>
            </a:r>
            <a:r>
              <a:rPr lang="en-US" altLang="ko-KR" sz="1100" b="1" spc="-150" dirty="0">
                <a:solidFill>
                  <a:srgbClr val="B1956E"/>
                </a:solidFill>
              </a:rPr>
              <a:t>)</a:t>
            </a:r>
            <a:r>
              <a:rPr lang="ko-KR" altLang="en-US" sz="1100" b="1" spc="-150" dirty="0" smtClean="0">
                <a:solidFill>
                  <a:srgbClr val="B1956E"/>
                </a:solidFill>
              </a:rPr>
              <a:t>을 사용할 </a:t>
            </a:r>
            <a:r>
              <a:rPr lang="ko-KR" altLang="en-US" sz="1100" b="1" spc="-150" dirty="0">
                <a:solidFill>
                  <a:srgbClr val="B1956E"/>
                </a:solidFill>
              </a:rPr>
              <a:t>수 </a:t>
            </a:r>
            <a:r>
              <a:rPr lang="ko-KR" altLang="en-US" sz="1100" b="1" spc="-150" dirty="0" smtClean="0">
                <a:solidFill>
                  <a:srgbClr val="B1956E"/>
                </a:solidFill>
              </a:rPr>
              <a:t>있으므로  </a:t>
            </a:r>
            <a:endParaRPr lang="en-US" altLang="ko-KR" sz="1100" b="1" spc="-150" dirty="0" smtClean="0">
              <a:solidFill>
                <a:srgbClr val="B1956E"/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100" b="1" spc="-150" dirty="0" smtClean="0">
                <a:solidFill>
                  <a:srgbClr val="B1956E"/>
                </a:solidFill>
              </a:rPr>
              <a:t>   적극 </a:t>
            </a:r>
            <a:r>
              <a:rPr lang="ko-KR" altLang="en-US" sz="1100" b="1" spc="-150" dirty="0">
                <a:solidFill>
                  <a:srgbClr val="B1956E"/>
                </a:solidFill>
              </a:rPr>
              <a:t>교육지원</a:t>
            </a:r>
            <a:r>
              <a:rPr lang="en-US" altLang="ko-KR" sz="1100" b="1" spc="-150" dirty="0">
                <a:solidFill>
                  <a:srgbClr val="B1956E"/>
                </a:solidFill>
              </a:rPr>
              <a:t>(</a:t>
            </a:r>
            <a:r>
              <a:rPr lang="ko-KR" altLang="en-US" sz="1100" b="1" spc="-150" dirty="0">
                <a:solidFill>
                  <a:srgbClr val="B1956E"/>
                </a:solidFill>
              </a:rPr>
              <a:t>산업안전보건관리비는 하청업체의 안전보건관리 비용이 포함된 것임</a:t>
            </a:r>
            <a:r>
              <a:rPr lang="en-US" altLang="ko-KR" sz="1100" b="1" spc="-150" dirty="0">
                <a:solidFill>
                  <a:srgbClr val="B1956E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4645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557586"/>
            <a:ext cx="1641545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교육대상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809322" y="1500968"/>
            <a:ext cx="6480720" cy="636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법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적용일 이후 건설현장에 신규로 채용된 일용근로자 </a:t>
            </a:r>
          </a:p>
          <a:p>
            <a:pPr>
              <a:spcBef>
                <a:spcPts val="400"/>
              </a:spcBef>
            </a:pPr>
            <a:r>
              <a:rPr lang="en-US" altLang="ko-KR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(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채용 전 다른 현장에서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보건교육을 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이수한 경우는 제외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sp>
        <p:nvSpPr>
          <p:cNvPr id="6" name="Rectangle 21"/>
          <p:cNvSpPr/>
          <p:nvPr/>
        </p:nvSpPr>
        <p:spPr>
          <a:xfrm>
            <a:off x="3214886" y="2143910"/>
            <a:ext cx="1641545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교육내용 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및 시간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8" name="Rectangle 21"/>
          <p:cNvSpPr/>
          <p:nvPr/>
        </p:nvSpPr>
        <p:spPr>
          <a:xfrm>
            <a:off x="3214886" y="4501364"/>
            <a:ext cx="1641545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교육절차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3214886" y="5431988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교육실시 의무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err="1" smtClean="0">
                <a:solidFill>
                  <a:srgbClr val="B1956E"/>
                </a:solidFill>
                <a:latin typeface="+mj-ea"/>
                <a:ea typeface="+mj-ea"/>
              </a:rPr>
              <a:t>위반시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 처분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1" name="Rectangle 22"/>
          <p:cNvSpPr/>
          <p:nvPr/>
        </p:nvSpPr>
        <p:spPr>
          <a:xfrm>
            <a:off x="4809322" y="5415200"/>
            <a:ext cx="64807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교육을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미실시한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사업주에게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만원 이하의 과태료 부과</a:t>
            </a:r>
          </a:p>
        </p:txBody>
      </p:sp>
      <p:pic>
        <p:nvPicPr>
          <p:cNvPr id="1026" name="Picture 2" descr="C:\Users\Administrator\Desktop\스톰\나침반수정\건설업-수정\이미지\건3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2198" y="4287050"/>
            <a:ext cx="5800725" cy="1000125"/>
          </a:xfrm>
          <a:prstGeom prst="rect">
            <a:avLst/>
          </a:prstGeom>
          <a:noFill/>
        </p:spPr>
      </p:pic>
      <p:pic>
        <p:nvPicPr>
          <p:cNvPr id="1027" name="Picture 3" descr="C:\Users\Administrator\Desktop\스톰\나침반수정\건설업-수정\이미지\건3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3636" y="2238906"/>
            <a:ext cx="5572164" cy="18375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0887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557586"/>
            <a:ext cx="244827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교육 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이수자 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조회 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및 발급</a:t>
            </a:r>
            <a:r>
              <a:rPr lang="en-US" altLang="ko-KR" sz="1200" b="1" dirty="0">
                <a:solidFill>
                  <a:srgbClr val="B1956E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>
                <a:solidFill>
                  <a:srgbClr val="B1956E"/>
                </a:solidFill>
                <a:latin typeface="+mj-ea"/>
                <a:ea typeface="+mj-ea"/>
              </a:rPr>
              <a:t>예</a:t>
            </a:r>
            <a:r>
              <a:rPr lang="en-US" altLang="ko-KR" sz="1200" b="1" dirty="0">
                <a:solidFill>
                  <a:srgbClr val="B1956E"/>
                </a:solidFill>
                <a:latin typeface="+mj-ea"/>
                <a:ea typeface="+mj-ea"/>
              </a:rPr>
              <a:t>)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5380826" y="1629594"/>
            <a:ext cx="2792922" cy="576064"/>
            <a:chOff x="5231110" y="1629594"/>
            <a:chExt cx="2792922" cy="576064"/>
          </a:xfrm>
        </p:grpSpPr>
        <p:sp>
          <p:nvSpPr>
            <p:cNvPr id="6" name="양쪽 모서리가 둥근 사각형 5"/>
            <p:cNvSpPr/>
            <p:nvPr/>
          </p:nvSpPr>
          <p:spPr>
            <a:xfrm>
              <a:off x="5233658" y="1629594"/>
              <a:ext cx="2790374" cy="432048"/>
            </a:xfrm>
            <a:prstGeom prst="round2SameRect">
              <a:avLst/>
            </a:prstGeom>
            <a:solidFill>
              <a:srgbClr val="89C1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이등변 삼각형 6"/>
            <p:cNvSpPr/>
            <p:nvPr/>
          </p:nvSpPr>
          <p:spPr>
            <a:xfrm rot="16200000">
              <a:off x="7470407" y="1913125"/>
              <a:ext cx="360040" cy="225025"/>
            </a:xfrm>
            <a:prstGeom prst="triangle">
              <a:avLst/>
            </a:prstGeom>
            <a:solidFill>
              <a:srgbClr val="89C1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Rectangle 21"/>
            <p:cNvSpPr/>
            <p:nvPr/>
          </p:nvSpPr>
          <p:spPr>
            <a:xfrm>
              <a:off x="5231110" y="1670184"/>
              <a:ext cx="279292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5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안전보건공단 홈페이지 </a:t>
              </a:r>
              <a:r>
                <a:rPr lang="ko-KR" altLang="en-US" sz="1500" b="1" dirty="0" err="1" smtClean="0">
                  <a:solidFill>
                    <a:schemeClr val="bg1"/>
                  </a:solidFill>
                  <a:latin typeface="+mj-ea"/>
                  <a:ea typeface="+mj-ea"/>
                </a:rPr>
                <a:t>이용시</a:t>
              </a:r>
              <a:endPara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969" y="2721114"/>
            <a:ext cx="8064797" cy="236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3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429530"/>
            <a:ext cx="244827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교육 </a:t>
            </a:r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이수자 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조회 </a:t>
            </a:r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및 발급</a:t>
            </a:r>
            <a:r>
              <a:rPr lang="en-US" altLang="ko-KR" sz="1200" b="1" dirty="0">
                <a:solidFill>
                  <a:srgbClr val="E4DBCE"/>
                </a:solidFill>
                <a:latin typeface="+mj-ea"/>
                <a:ea typeface="+mj-ea"/>
              </a:rPr>
              <a:t>(</a:t>
            </a:r>
            <a:r>
              <a:rPr lang="ko-KR" altLang="en-US" sz="1200" b="1" dirty="0">
                <a:solidFill>
                  <a:srgbClr val="E4DBCE"/>
                </a:solidFill>
                <a:latin typeface="+mj-ea"/>
                <a:ea typeface="+mj-ea"/>
              </a:rPr>
              <a:t>예</a:t>
            </a:r>
            <a:r>
              <a:rPr lang="en-US" altLang="ko-KR" sz="1200" b="1" dirty="0">
                <a:solidFill>
                  <a:srgbClr val="E4DBCE"/>
                </a:solidFill>
                <a:latin typeface="+mj-ea"/>
                <a:ea typeface="+mj-ea"/>
              </a:rPr>
              <a:t>)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5231110" y="1501538"/>
            <a:ext cx="1792790" cy="576064"/>
            <a:chOff x="5231110" y="1629594"/>
            <a:chExt cx="1792790" cy="576064"/>
          </a:xfrm>
        </p:grpSpPr>
        <p:sp>
          <p:nvSpPr>
            <p:cNvPr id="6" name="양쪽 모서리가 둥근 사각형 5"/>
            <p:cNvSpPr/>
            <p:nvPr/>
          </p:nvSpPr>
          <p:spPr>
            <a:xfrm>
              <a:off x="5231110" y="1629594"/>
              <a:ext cx="1721352" cy="432048"/>
            </a:xfrm>
            <a:prstGeom prst="round2SameRect">
              <a:avLst/>
            </a:prstGeom>
            <a:solidFill>
              <a:srgbClr val="89C1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이등변 삼각형 6"/>
            <p:cNvSpPr/>
            <p:nvPr/>
          </p:nvSpPr>
          <p:spPr>
            <a:xfrm rot="16200000">
              <a:off x="6432559" y="1913125"/>
              <a:ext cx="360040" cy="225025"/>
            </a:xfrm>
            <a:prstGeom prst="triangle">
              <a:avLst/>
            </a:prstGeom>
            <a:solidFill>
              <a:srgbClr val="89C1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21"/>
            <p:cNvSpPr/>
            <p:nvPr/>
          </p:nvSpPr>
          <p:spPr>
            <a:xfrm>
              <a:off x="5303118" y="1670184"/>
              <a:ext cx="172078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500" b="1" dirty="0" err="1" smtClean="0">
                  <a:solidFill>
                    <a:schemeClr val="bg1"/>
                  </a:solidFill>
                  <a:latin typeface="+mj-ea"/>
                  <a:ea typeface="+mj-ea"/>
                </a:rPr>
                <a:t>스마트폰</a:t>
              </a:r>
              <a:r>
                <a:rPr lang="ko-KR" altLang="en-US" sz="15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ko-KR" altLang="en-US" sz="1500" b="1" dirty="0" err="1" smtClean="0">
                  <a:solidFill>
                    <a:schemeClr val="bg1"/>
                  </a:solidFill>
                  <a:latin typeface="+mj-ea"/>
                  <a:ea typeface="+mj-ea"/>
                </a:rPr>
                <a:t>이용시</a:t>
              </a:r>
              <a:endPara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7170" name="Picture 2" descr="C:\Users\Administrator\Desktop\나침반수정\건설업-수정\이미지\건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7686" y="2143910"/>
            <a:ext cx="7715304" cy="39157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059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07900" y="1358092"/>
            <a:ext cx="591164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건설업 기초안전</a:t>
            </a:r>
            <a:r>
              <a:rPr lang="ko-KR" altLang="en-US" sz="1700" b="1" spc="-300" dirty="0" smtClean="0">
                <a:solidFill>
                  <a:srgbClr val="B1956E"/>
                </a:solidFill>
              </a:rPr>
              <a:t>∙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보건교육에 관한 자주 묻는 질문</a:t>
            </a:r>
            <a:r>
              <a:rPr lang="en-US" altLang="ko-KR" sz="1200" b="1" dirty="0" smtClean="0">
                <a:solidFill>
                  <a:srgbClr val="B1956E"/>
                </a:solidFill>
                <a:latin typeface="+mj-ea"/>
              </a:rPr>
              <a:t>(FAQ)</a:t>
            </a:r>
            <a:endParaRPr lang="en-US" altLang="ko-KR" sz="1200" b="1" dirty="0">
              <a:solidFill>
                <a:srgbClr val="B1956E"/>
              </a:solidFill>
              <a:latin typeface="+mj-ea"/>
            </a:endParaRPr>
          </a:p>
        </p:txBody>
      </p:sp>
      <p:sp>
        <p:nvSpPr>
          <p:cNvPr id="6" name="Rectangle 21"/>
          <p:cNvSpPr/>
          <p:nvPr/>
        </p:nvSpPr>
        <p:spPr>
          <a:xfrm>
            <a:off x="3718942" y="1858158"/>
            <a:ext cx="7272808" cy="325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건설 일용근로자를 판단하는 기준은 무엇인가요</a:t>
            </a:r>
            <a:r>
              <a:rPr lang="en-US" altLang="ko-KR" sz="1400" b="1" dirty="0" smtClean="0">
                <a:solidFill>
                  <a:srgbClr val="87AE4E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7" name="Rectangle 22"/>
          <p:cNvSpPr/>
          <p:nvPr/>
        </p:nvSpPr>
        <p:spPr>
          <a:xfrm>
            <a:off x="3737752" y="2146189"/>
            <a:ext cx="7572428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일용근로자는「산업재해보상보험법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」 시행령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23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조에 “일 단위로 고용되거나 근로일수에 따라 일당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미리 정하여진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 동안의 근로시간에 대하여 근로하는 대가로 지급되는 임금을 말한다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형식의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임금을 지급받는 근로자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다만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3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개월 이상 계속 근무하거나 근로형태가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상용근로자와 비슷한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경우는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제외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”로 규정되어 있습니다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 일용근로자의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여부는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 규정을 참고하여 사용자와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간의 근로계약 내용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근로계약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고용형태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임금지급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방법 등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을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종합적으로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고려해서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판단해야 합니다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03159"/>
            <a:ext cx="336203" cy="288031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3308350" y="4001298"/>
            <a:ext cx="7700002" cy="2112186"/>
            <a:chOff x="3308350" y="1929596"/>
            <a:chExt cx="7700002" cy="2112186"/>
          </a:xfrm>
        </p:grpSpPr>
        <p:sp>
          <p:nvSpPr>
            <p:cNvPr id="14" name="Rectangle 21"/>
            <p:cNvSpPr/>
            <p:nvPr/>
          </p:nvSpPr>
          <p:spPr>
            <a:xfrm>
              <a:off x="3718942" y="1929596"/>
              <a:ext cx="7272808" cy="652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건설업 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기초안전</a:t>
              </a:r>
              <a:r>
                <a:rPr lang="ko-KR" altLang="en-US" sz="1400" b="1" spc="-300" dirty="0" smtClean="0">
                  <a:solidFill>
                    <a:srgbClr val="87AE4E"/>
                  </a:solidFill>
                  <a:latin typeface="맑은 고딕"/>
                  <a:ea typeface="맑은 고딕"/>
                </a:rPr>
                <a:t>∙ 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보건교육을 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실시할 의무가 있는 사업주는 도급인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(</a:t>
              </a:r>
              <a:r>
                <a:rPr lang="ko-KR" altLang="en-US" sz="1400" b="1" dirty="0" err="1">
                  <a:solidFill>
                    <a:srgbClr val="87AE4E"/>
                  </a:solidFill>
                  <a:latin typeface="+mj-ea"/>
                  <a:ea typeface="+mj-ea"/>
                </a:rPr>
                <a:t>원청업체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)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과 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수급인  </a:t>
              </a:r>
              <a:r>
                <a:rPr lang="en-US" altLang="ko-KR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(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하청업체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) 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중 누구인가요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?</a:t>
              </a:r>
            </a:p>
          </p:txBody>
        </p:sp>
        <p:sp>
          <p:nvSpPr>
            <p:cNvPr id="15" name="Rectangle 22"/>
            <p:cNvSpPr/>
            <p:nvPr/>
          </p:nvSpPr>
          <p:spPr>
            <a:xfrm>
              <a:off x="3737752" y="2549066"/>
              <a:ext cx="7270600" cy="1492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44000" indent="-144000">
                <a:lnSpc>
                  <a:spcPct val="130000"/>
                </a:lnSpc>
                <a:buClr>
                  <a:srgbClr val="87AE4E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근로자에게 건설업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기초안전</a:t>
              </a:r>
              <a:r>
                <a:rPr lang="ko-KR" altLang="en-US" sz="140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∙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보건교육을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실시해야 하는 사업주는 근로자를 직접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채용  하는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사업주입니다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따라서 근로자를 수급인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하청업체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이 채용한 경우에는 수급인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하청업체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에게 의무가 있습니다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대신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도급인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4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원청업체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은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「산업안전보건법」 제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29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조 제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항 제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3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호에 따라 </a:t>
              </a:r>
              <a:r>
                <a:rPr lang="ko-KR" altLang="en-US" sz="14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수급인이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근로자에게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안전</a:t>
              </a:r>
              <a:r>
                <a:rPr lang="ko-KR" altLang="en-US" sz="140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∙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보건교육을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제대로 실시하도록 지도 및 지원을 해야 합니다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</p:txBody>
        </p:sp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8350" y="1997712"/>
              <a:ext cx="336203" cy="2880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734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1"/>
          <p:cNvSpPr/>
          <p:nvPr/>
        </p:nvSpPr>
        <p:spPr>
          <a:xfrm>
            <a:off x="3718942" y="1873548"/>
            <a:ext cx="72728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건설업 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기초안전</a:t>
            </a:r>
            <a:r>
              <a:rPr lang="ko-KR" altLang="en-US" sz="1400" b="1" spc="-150" dirty="0" smtClean="0">
                <a:solidFill>
                  <a:srgbClr val="87AE4E"/>
                </a:solidFill>
                <a:latin typeface="맑은 고딕"/>
                <a:ea typeface="맑은 고딕"/>
              </a:rPr>
              <a:t>∙ 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보건교육은 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언제 실시해야 하나요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21" name="Rectangle 22"/>
          <p:cNvSpPr/>
          <p:nvPr/>
        </p:nvSpPr>
        <p:spPr>
          <a:xfrm>
            <a:off x="3737752" y="2161579"/>
            <a:ext cx="727060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 따라 “건설업의 사업주는 건설 일용근로자를 채용할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때에는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그 근로자에 대하여 건설업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en-US" altLang="ko-KR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이수”하도록 해야 합니다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따라서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사업주는 건설일용근로자를 채용하기로 확정한 직후부터 작업현장에 배치하여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하도록 하기 전까지 교육을 이수하게 해야 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883262"/>
            <a:ext cx="336203" cy="288031"/>
          </a:xfrm>
          <a:prstGeom prst="rect">
            <a:avLst/>
          </a:prstGeom>
        </p:spPr>
      </p:pic>
      <p:sp>
        <p:nvSpPr>
          <p:cNvPr id="24" name="Rectangle 21"/>
          <p:cNvSpPr/>
          <p:nvPr/>
        </p:nvSpPr>
        <p:spPr>
          <a:xfrm>
            <a:off x="3718942" y="3609173"/>
            <a:ext cx="72728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근로자가 건설업 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기초안전</a:t>
            </a:r>
            <a:r>
              <a:rPr lang="en-US" altLang="ko-KR" sz="1400" b="1" spc="-150" dirty="0" smtClean="0">
                <a:solidFill>
                  <a:srgbClr val="87AE4E"/>
                </a:solidFill>
                <a:latin typeface="맑은 고딕"/>
                <a:ea typeface="맑은 고딕"/>
              </a:rPr>
              <a:t>·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보건교육을 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이수했는지의 여부는 어떻게 확인하나요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25" name="Rectangle 22"/>
          <p:cNvSpPr/>
          <p:nvPr/>
        </p:nvSpPr>
        <p:spPr>
          <a:xfrm>
            <a:off x="3737752" y="3897204"/>
            <a:ext cx="7373576" cy="205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spcBef>
                <a:spcPts val="400"/>
              </a:spcBef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 기초교육기관은 건설업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이수한 교육생에게 당해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교육장   에서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이수증을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즉시 발급하고 해당 사항을 전산 등록합니다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따라서 근로자가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소지한     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이수증으로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확인 가능하며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이수증을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휴대하지 않았거나 분실한 경우는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안전보건공단  홈페이지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(www.kosha.or.kr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→안전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화면 우측 중앙 위치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→ 교육신청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건설업 기초안전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성명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생년월일 입력 후 조회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를 통해서 확인할 수 있으며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분실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파손 등으로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재발급 받고자 할 경우에는 교육을 받았던 기관에 재발급을 신청할 수 있습니다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3677289"/>
            <a:ext cx="336203" cy="288031"/>
          </a:xfrm>
          <a:prstGeom prst="rect">
            <a:avLst/>
          </a:prstGeom>
        </p:spPr>
      </p:pic>
      <p:sp>
        <p:nvSpPr>
          <p:cNvPr id="27" name="Rectangle 21"/>
          <p:cNvSpPr/>
          <p:nvPr/>
        </p:nvSpPr>
        <p:spPr>
          <a:xfrm>
            <a:off x="3207900" y="1358092"/>
            <a:ext cx="591164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건설업 기초안전</a:t>
            </a:r>
            <a:r>
              <a:rPr lang="en-US" altLang="ko-KR" sz="1700" b="1" spc="-300" dirty="0" smtClean="0">
                <a:solidFill>
                  <a:srgbClr val="B1956E"/>
                </a:solidFill>
                <a:latin typeface="+mj-ea"/>
              </a:rPr>
              <a:t>·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보건교육에 관한 자주 묻는 질문</a:t>
            </a:r>
            <a:r>
              <a:rPr lang="en-US" altLang="ko-KR" sz="1200" b="1" dirty="0" smtClean="0">
                <a:solidFill>
                  <a:srgbClr val="B1956E"/>
                </a:solidFill>
                <a:latin typeface="+mj-ea"/>
              </a:rPr>
              <a:t>(FAQ)</a:t>
            </a:r>
            <a:endParaRPr lang="en-US" altLang="ko-KR" sz="1200" b="1" dirty="0">
              <a:solidFill>
                <a:srgbClr val="B1956E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2668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1"/>
          <p:cNvSpPr/>
          <p:nvPr/>
        </p:nvSpPr>
        <p:spPr>
          <a:xfrm>
            <a:off x="3718942" y="1786720"/>
            <a:ext cx="727280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대부분의 건설공사는 도급사업으로 이루어지고 있는데 도급인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(</a:t>
            </a:r>
            <a:r>
              <a:rPr lang="ko-KR" altLang="en-US" sz="1400" b="1" dirty="0" err="1">
                <a:solidFill>
                  <a:srgbClr val="87AE4E"/>
                </a:solidFill>
                <a:latin typeface="+mj-ea"/>
                <a:ea typeface="+mj-ea"/>
              </a:rPr>
              <a:t>원청업체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)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은 어떤 역할을 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해야 하나요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19" name="Rectangle 22"/>
          <p:cNvSpPr/>
          <p:nvPr/>
        </p:nvSpPr>
        <p:spPr>
          <a:xfrm>
            <a:off x="3737752" y="2361170"/>
            <a:ext cx="727060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29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항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호 및 같은 법 시행규칙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항에 따라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도급인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원청업체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은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수급인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하청업체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 사업주가 교육실시 의무를 이행할 수 있도록 장소를 제공하거나 보유한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교육자료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교육장비를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제공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교육에 소요되는 비용 집행 등에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대한 협의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포함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하는 등의 의무를 이행해야 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862668"/>
            <a:ext cx="336203" cy="288031"/>
          </a:xfrm>
          <a:prstGeom prst="rect">
            <a:avLst/>
          </a:prstGeom>
        </p:spPr>
      </p:pic>
      <p:grpSp>
        <p:nvGrpSpPr>
          <p:cNvPr id="25" name="그룹 24"/>
          <p:cNvGrpSpPr/>
          <p:nvPr/>
        </p:nvGrpSpPr>
        <p:grpSpPr>
          <a:xfrm>
            <a:off x="3308350" y="3786984"/>
            <a:ext cx="7827416" cy="2388295"/>
            <a:chOff x="3308350" y="4072736"/>
            <a:chExt cx="7827416" cy="2388295"/>
          </a:xfrm>
        </p:grpSpPr>
        <p:sp>
          <p:nvSpPr>
            <p:cNvPr id="26" name="Rectangle 21"/>
            <p:cNvSpPr/>
            <p:nvPr/>
          </p:nvSpPr>
          <p:spPr>
            <a:xfrm>
              <a:off x="3718942" y="4072736"/>
              <a:ext cx="7272808" cy="652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건설현장에서 자체적으로 실시하던 정기교육이나 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특별안전</a:t>
              </a:r>
              <a:r>
                <a:rPr lang="ko-KR" altLang="en-US" sz="1400" b="1" spc="-150" dirty="0" smtClean="0">
                  <a:solidFill>
                    <a:srgbClr val="87AE4E"/>
                  </a:solidFill>
                  <a:latin typeface="+mj-ea"/>
                </a:rPr>
                <a:t>∙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보건교육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또 현장의 특성을 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고려한 별도의 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교육은 실시하지 않아도 되나요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?</a:t>
              </a:r>
            </a:p>
          </p:txBody>
        </p:sp>
        <p:sp>
          <p:nvSpPr>
            <p:cNvPr id="27" name="Rectangle 22"/>
            <p:cNvSpPr/>
            <p:nvPr/>
          </p:nvSpPr>
          <p:spPr>
            <a:xfrm>
              <a:off x="3737752" y="4688238"/>
              <a:ext cx="7398014" cy="17727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44000" indent="-144000">
                <a:lnSpc>
                  <a:spcPct val="130000"/>
                </a:lnSpc>
                <a:buClr>
                  <a:srgbClr val="87AE4E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건설업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기초안전</a:t>
              </a:r>
              <a:r>
                <a:rPr lang="ko-KR" altLang="en-US" sz="140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∙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보건교육은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사업장 교육 중 일용근로자에게 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시간 이상씩 실시하던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“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채용 시의교육”을 대체하는 것입니다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따라서 “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정기</a:t>
              </a:r>
              <a:r>
                <a:rPr lang="ko-KR" altLang="en-US" sz="140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∙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특별</a:t>
              </a:r>
              <a:r>
                <a:rPr lang="ko-KR" altLang="en-US" sz="140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∙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작업내용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변경 시의 교육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등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”은 기존대로 실시해야 합니다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아울러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건설업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기초안전</a:t>
              </a:r>
              <a:r>
                <a:rPr lang="ko-KR" altLang="en-US" sz="140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∙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보건교육을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이수한 근로자가 “특별교육” 또는 “물질안전보건자료에 관한 교육”대상에 해당된다면 당해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업무에 배치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전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 교육을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실시하여야 하며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건설현장의 안전기준이나 안전수칙 등에 대한 교육은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건설현장에서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자율적으로 실시하면 됩니다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</p:txBody>
        </p:sp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8350" y="4160814"/>
              <a:ext cx="336203" cy="288031"/>
            </a:xfrm>
            <a:prstGeom prst="rect">
              <a:avLst/>
            </a:prstGeom>
          </p:spPr>
        </p:pic>
      </p:grpSp>
      <p:sp>
        <p:nvSpPr>
          <p:cNvPr id="29" name="Rectangle 21"/>
          <p:cNvSpPr/>
          <p:nvPr/>
        </p:nvSpPr>
        <p:spPr>
          <a:xfrm>
            <a:off x="3207900" y="1358092"/>
            <a:ext cx="591164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건설업 기초안전</a:t>
            </a:r>
            <a:r>
              <a:rPr lang="ko-KR" altLang="en-US" sz="1700" b="1" spc="-300" dirty="0" smtClean="0">
                <a:solidFill>
                  <a:srgbClr val="B1956E"/>
                </a:solidFill>
              </a:rPr>
              <a:t>∙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보건교육에 관한 자주 묻는 질문</a:t>
            </a:r>
            <a:r>
              <a:rPr lang="en-US" altLang="ko-KR" sz="1200" b="1" dirty="0" smtClean="0">
                <a:solidFill>
                  <a:srgbClr val="B1956E"/>
                </a:solidFill>
                <a:latin typeface="+mj-ea"/>
              </a:rPr>
              <a:t>(FAQ)</a:t>
            </a:r>
            <a:endParaRPr lang="en-US" altLang="ko-KR" sz="1200" b="1" dirty="0">
              <a:solidFill>
                <a:srgbClr val="B1956E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9304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3718942" y="1715282"/>
            <a:ext cx="727280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’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09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년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~’11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년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(3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년간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) 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중 안전보건공단에서 실시한 “건설근로자 기초안전교육”을 이수한 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근로자도 현행 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건설업 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기초안전</a:t>
            </a:r>
            <a:r>
              <a:rPr lang="ko-KR" altLang="en-US" sz="1400" b="1" spc="-150" dirty="0" smtClean="0">
                <a:solidFill>
                  <a:srgbClr val="87AE4E"/>
                </a:solidFill>
                <a:latin typeface="맑은 고딕"/>
                <a:ea typeface="맑은 고딕"/>
              </a:rPr>
              <a:t>∙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보건교육을 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받아야 하나요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5" name="Rectangle 22"/>
          <p:cNvSpPr/>
          <p:nvPr/>
        </p:nvSpPr>
        <p:spPr>
          <a:xfrm>
            <a:off x="3737752" y="2287723"/>
            <a:ext cx="7500990" cy="2766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~’11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년도에 건설근로자 기초안전교육을 이수한 근로자는 ’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12. 6. 1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 부터 시행 되는 건설업 기초안전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보건교육을 받지 않아도 됩니다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자신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또는 근로자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의 교육이수 여부는  안전보건공단 홈페이지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(www.kosha.or.kr)→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화면 우측 가운데 위치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→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건설안전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 기초안전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교육을 이수한 근로자 조회에서 확인할 수     있습니다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144000" indent="-144000">
              <a:buClr>
                <a:srgbClr val="87AE4E"/>
              </a:buClr>
              <a:buSzPct val="60000"/>
              <a:buFont typeface="Wingdings" pitchFamily="2" charset="2"/>
              <a:buChar char="l"/>
            </a:pPr>
            <a:endParaRPr lang="en-US" altLang="ko-KR" sz="1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이수증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플라스틱 카드 형태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을 발급받고자 할 때는 안전보건공단 일선기관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서울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중부∙대전∙대구∙부산∙광주지역본부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서울북부∙경기∙전남동부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신청하면 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단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이수증에는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사진이 인쇄되므로 ’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~’11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년도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이수자는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안전보건공단에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직접 방문해야 하며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’12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이후 교육을 이수한 사람은 교육기관에 재발급 신청을 해야 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764710"/>
            <a:ext cx="336203" cy="288031"/>
          </a:xfrm>
          <a:prstGeom prst="rect">
            <a:avLst/>
          </a:prstGeom>
        </p:spPr>
      </p:pic>
      <p:pic>
        <p:nvPicPr>
          <p:cNvPr id="8194" name="Picture 2" descr="C:\Users\Administrator\Desktop\나침반수정\건설업-수정\이미지\건1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9132" y="5157986"/>
            <a:ext cx="7572428" cy="822258"/>
          </a:xfrm>
          <a:prstGeom prst="rect">
            <a:avLst/>
          </a:prstGeom>
          <a:noFill/>
        </p:spPr>
      </p:pic>
      <p:sp>
        <p:nvSpPr>
          <p:cNvPr id="12" name="Rectangle 21"/>
          <p:cNvSpPr/>
          <p:nvPr/>
        </p:nvSpPr>
        <p:spPr>
          <a:xfrm>
            <a:off x="3207900" y="1286654"/>
            <a:ext cx="591164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건설업 기초안전</a:t>
            </a:r>
            <a:r>
              <a:rPr lang="ko-KR" altLang="en-US" sz="1700" b="1" spc="-300" dirty="0" smtClean="0">
                <a:solidFill>
                  <a:srgbClr val="B1956E"/>
                </a:solidFill>
              </a:rPr>
              <a:t>∙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보건교육에 관한 자주 묻는 질문</a:t>
            </a:r>
            <a:r>
              <a:rPr lang="en-US" altLang="ko-KR" sz="1200" b="1" dirty="0" smtClean="0">
                <a:solidFill>
                  <a:srgbClr val="B1956E"/>
                </a:solidFill>
                <a:latin typeface="+mj-ea"/>
              </a:rPr>
              <a:t>(FAQ)</a:t>
            </a:r>
            <a:endParaRPr lang="en-US" altLang="ko-KR" sz="1200" b="1" dirty="0">
              <a:solidFill>
                <a:srgbClr val="B1956E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1982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07900" y="1358092"/>
            <a:ext cx="591164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건설업 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기초안전</a:t>
            </a:r>
            <a:r>
              <a:rPr lang="ko-KR" altLang="en-US" sz="1700" b="1" spc="-150" dirty="0" smtClean="0">
                <a:solidFill>
                  <a:srgbClr val="B1956E"/>
                </a:solidFill>
                <a:latin typeface="+mj-ea"/>
                <a:ea typeface="+mj-ea"/>
              </a:rPr>
              <a:t>∙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보건교육에 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관한 자주 묻는 질문</a:t>
            </a:r>
            <a:r>
              <a:rPr lang="en-US" altLang="ko-KR" sz="1200" b="1" dirty="0">
                <a:solidFill>
                  <a:srgbClr val="B1956E"/>
                </a:solidFill>
                <a:latin typeface="+mj-ea"/>
                <a:ea typeface="+mj-ea"/>
              </a:rPr>
              <a:t>(FAQ)</a:t>
            </a:r>
          </a:p>
        </p:txBody>
      </p:sp>
      <p:sp>
        <p:nvSpPr>
          <p:cNvPr id="4" name="Rectangle 21"/>
          <p:cNvSpPr/>
          <p:nvPr/>
        </p:nvSpPr>
        <p:spPr>
          <a:xfrm>
            <a:off x="3718942" y="1786720"/>
            <a:ext cx="763284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건설업 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기초안전</a:t>
            </a:r>
            <a:r>
              <a:rPr lang="ko-KR" altLang="en-US" sz="1400" b="1" spc="-150" dirty="0" smtClean="0">
                <a:solidFill>
                  <a:srgbClr val="87AE4E"/>
                </a:solidFill>
                <a:latin typeface="+mj-ea"/>
                <a:ea typeface="+mj-ea"/>
              </a:rPr>
              <a:t>∙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보건교육을 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실시할 때 현장의 교육장이 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120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㎡ 가 되지 않을 경우 인근의 </a:t>
            </a:r>
          </a:p>
          <a:p>
            <a:pPr>
              <a:lnSpc>
                <a:spcPct val="130000"/>
              </a:lnSpc>
            </a:pP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동사무소 및 구청 내에 교육장 및 강의실을 임대하여 교육을 실시할 수 있는지 알고 싶습니다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.</a:t>
            </a:r>
          </a:p>
        </p:txBody>
      </p:sp>
      <p:sp>
        <p:nvSpPr>
          <p:cNvPr id="5" name="Rectangle 22"/>
          <p:cNvSpPr/>
          <p:nvPr/>
        </p:nvSpPr>
        <p:spPr>
          <a:xfrm>
            <a:off x="3737752" y="2377056"/>
            <a:ext cx="7270600" cy="205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보건교육기관은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방문교육을 하고자 한다면 사업주 등이 제공하는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교육전용의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강의실에서 적정 인력 및 장비를 갖추고 교육 인원을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회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명 이내에서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연면적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기준에 적정한 교육 인원을 편성하여 실시할 수 있습니다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따라서 사업주 등이 동사무소 또는 구청 등의 교육전용 강의실을 임대하여 교육 실시를 요청할 경우 위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기준을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지켜서 실시한다면 방문교육을 하여도 무방합니다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단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교육실시 장소를 건설업 기초교육기관이 제공하는 경우는 지부 또는 출장소가 되므로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당해 장소를 법정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인력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시설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장비를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갖추어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지부 또는 출장소로 등록하고 교육을 실시하여야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합니다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858728"/>
            <a:ext cx="336203" cy="288031"/>
          </a:xfrm>
          <a:prstGeom prst="rect">
            <a:avLst/>
          </a:prstGeom>
        </p:spPr>
      </p:pic>
      <p:sp>
        <p:nvSpPr>
          <p:cNvPr id="15" name="Rectangle 21"/>
          <p:cNvSpPr/>
          <p:nvPr/>
        </p:nvSpPr>
        <p:spPr>
          <a:xfrm>
            <a:off x="3718942" y="4581922"/>
            <a:ext cx="76328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건설업 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기초안전</a:t>
            </a:r>
            <a:r>
              <a:rPr lang="ko-KR" altLang="en-US" sz="1400" b="1" spc="-150" dirty="0" smtClean="0">
                <a:solidFill>
                  <a:srgbClr val="87AE4E"/>
                </a:solidFill>
                <a:latin typeface="+mj-ea"/>
                <a:ea typeface="+mj-ea"/>
              </a:rPr>
              <a:t>∙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보건교육은 </a:t>
            </a:r>
            <a:r>
              <a:rPr lang="ko-KR" altLang="en-US" sz="1400" b="1" dirty="0">
                <a:solidFill>
                  <a:srgbClr val="87AE4E"/>
                </a:solidFill>
                <a:latin typeface="+mj-ea"/>
                <a:ea typeface="+mj-ea"/>
              </a:rPr>
              <a:t>재교육 또는 보수교육이 있나요</a:t>
            </a:r>
            <a:r>
              <a:rPr lang="en-US" altLang="ko-KR" sz="1400" b="1" dirty="0">
                <a:solidFill>
                  <a:srgbClr val="87AE4E"/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16" name="Rectangle 22"/>
          <p:cNvSpPr/>
          <p:nvPr/>
        </p:nvSpPr>
        <p:spPr>
          <a:xfrm>
            <a:off x="3737752" y="4889699"/>
            <a:ext cx="7686046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 일용근로자가 건설현장에 채용될 때마다 교육을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반복적으로 받아야 하는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것을 개선하기 위해 마련된 제도이므로 재교육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또는 보수교육 등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 대한 규정은 없습니다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이수한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일용근로자는 다른 현장으로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이동해도 다시 건설업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받지 않아도 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4670406"/>
            <a:ext cx="336203" cy="288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70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1"/>
          <p:cNvSpPr/>
          <p:nvPr/>
        </p:nvSpPr>
        <p:spPr>
          <a:xfrm>
            <a:off x="3718942" y="2143910"/>
            <a:ext cx="727280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건설업 기초안전</a:t>
            </a:r>
            <a:r>
              <a:rPr lang="ko-KR" altLang="en-US" sz="1400" b="1" dirty="0" smtClean="0">
                <a:solidFill>
                  <a:srgbClr val="87AE4E"/>
                </a:solidFill>
                <a:latin typeface="맑은 고딕"/>
                <a:ea typeface="맑은 고딕"/>
              </a:rPr>
              <a:t>∙</a:t>
            </a: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보건교육을 건설현장 안전교육장에서 실시하여도 되는지요</a:t>
            </a:r>
            <a:r>
              <a:rPr lang="en-US" altLang="ko-KR" sz="1400" b="1" dirty="0" smtClean="0">
                <a:solidFill>
                  <a:srgbClr val="87AE4E"/>
                </a:solidFill>
                <a:latin typeface="+mj-ea"/>
                <a:ea typeface="+mj-ea"/>
              </a:rPr>
              <a:t>? </a:t>
            </a:r>
          </a:p>
          <a:p>
            <a:pPr>
              <a:lnSpc>
                <a:spcPct val="130000"/>
              </a:lnSpc>
            </a:pPr>
            <a:r>
              <a:rPr lang="ko-KR" altLang="en-US" sz="1400" b="1" dirty="0" smtClean="0">
                <a:solidFill>
                  <a:srgbClr val="87AE4E"/>
                </a:solidFill>
                <a:latin typeface="+mj-ea"/>
                <a:ea typeface="+mj-ea"/>
              </a:rPr>
              <a:t>만약 된다면 구비하여야 할 것이 있나요</a:t>
            </a:r>
            <a:r>
              <a:rPr lang="en-US" altLang="ko-KR" sz="1400" b="1" dirty="0" smtClean="0">
                <a:solidFill>
                  <a:srgbClr val="87AE4E"/>
                </a:solidFill>
                <a:latin typeface="+mj-ea"/>
                <a:ea typeface="+mj-ea"/>
              </a:rPr>
              <a:t>?</a:t>
            </a:r>
            <a:endParaRPr lang="en-US" altLang="ko-KR" sz="1400" b="1" dirty="0">
              <a:solidFill>
                <a:srgbClr val="87AE4E"/>
              </a:solidFill>
              <a:latin typeface="+mj-ea"/>
              <a:ea typeface="+mj-ea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3737752" y="2787187"/>
            <a:ext cx="7470022" cy="205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항 및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보건교육규정」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13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호에     따라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건설업의 사업주가 제공하는 교육전용의 강의실을 건설업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 기관이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방문하여 교육을 실시할 수 있습니다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 경우 교육기관은 출장교육에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따른 사전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승인을 공단으로 부터 받고 강의실의 연면적은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㎡ 이상이어야 하며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연면적 기준에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 교육생 수에 제한이 있습니다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교육은 안전 및 보건강사가 전문 분야별로 각각 강의를 하여야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하고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교육에 필요한 비품 및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방음∙온도∙조명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등의 적정한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 환경을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확보하여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교육의  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효과가 떨어지지 않도록 노력하여야 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627" y="5020810"/>
            <a:ext cx="6734043" cy="857256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2222685"/>
            <a:ext cx="336203" cy="288031"/>
          </a:xfrm>
          <a:prstGeom prst="rect">
            <a:avLst/>
          </a:prstGeom>
        </p:spPr>
      </p:pic>
      <p:sp>
        <p:nvSpPr>
          <p:cNvPr id="15" name="Rectangle 21"/>
          <p:cNvSpPr/>
          <p:nvPr/>
        </p:nvSpPr>
        <p:spPr>
          <a:xfrm>
            <a:off x="3207900" y="1572406"/>
            <a:ext cx="591164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건설업 기초안전</a:t>
            </a:r>
            <a:r>
              <a:rPr lang="ko-KR" altLang="en-US" sz="1700" b="1" spc="-300" dirty="0" smtClean="0">
                <a:solidFill>
                  <a:srgbClr val="B1956E"/>
                </a:solidFill>
              </a:rPr>
              <a:t>∙ 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</a:rPr>
              <a:t>보건교육에 관한 자주 묻는 질문</a:t>
            </a:r>
            <a:r>
              <a:rPr lang="en-US" altLang="ko-KR" sz="1200" b="1" dirty="0" smtClean="0">
                <a:solidFill>
                  <a:srgbClr val="B1956E"/>
                </a:solidFill>
                <a:latin typeface="+mj-ea"/>
              </a:rPr>
              <a:t>(FAQ)</a:t>
            </a:r>
            <a:endParaRPr lang="en-US" altLang="ko-KR" sz="1200" b="1" dirty="0">
              <a:solidFill>
                <a:srgbClr val="B1956E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1906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07900" y="1275651"/>
            <a:ext cx="591164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건설업 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기초안전</a:t>
            </a:r>
            <a:r>
              <a:rPr lang="ko-KR" altLang="en-US" sz="1700" b="1" spc="-150" dirty="0" smtClean="0">
                <a:solidFill>
                  <a:srgbClr val="B1956E"/>
                </a:solidFill>
                <a:latin typeface="+mj-ea"/>
                <a:ea typeface="+mj-ea"/>
              </a:rPr>
              <a:t>∙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보건교육에 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관한 자주 묻는 질문</a:t>
            </a:r>
            <a:r>
              <a:rPr lang="en-US" altLang="ko-KR" sz="1200" b="1" dirty="0">
                <a:solidFill>
                  <a:srgbClr val="B1956E"/>
                </a:solidFill>
                <a:latin typeface="+mj-ea"/>
                <a:ea typeface="+mj-ea"/>
              </a:rPr>
              <a:t>(FAQ)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3308350" y="3410047"/>
            <a:ext cx="7700002" cy="1465836"/>
            <a:chOff x="3308350" y="3429794"/>
            <a:chExt cx="7700002" cy="1465836"/>
          </a:xfrm>
        </p:grpSpPr>
        <p:sp>
          <p:nvSpPr>
            <p:cNvPr id="8" name="Rectangle 21"/>
            <p:cNvSpPr/>
            <p:nvPr/>
          </p:nvSpPr>
          <p:spPr>
            <a:xfrm>
              <a:off x="3718942" y="3429794"/>
              <a:ext cx="7272808" cy="6216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현장 방문교육을 실시할 때 강사 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인력은「산업안전보건법」 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시행령 별표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6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의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3 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제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2</a:t>
              </a:r>
              <a:r>
                <a:rPr lang="ko-KR" altLang="en-US" sz="1400" b="1" dirty="0" err="1">
                  <a:solidFill>
                    <a:srgbClr val="87AE4E"/>
                  </a:solidFill>
                  <a:latin typeface="+mj-ea"/>
                  <a:ea typeface="+mj-ea"/>
                </a:rPr>
                <a:t>호에서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 정하는 인력기준 </a:t>
              </a:r>
              <a:r>
                <a:rPr lang="ko-KR" altLang="en-US" sz="1400" b="1" dirty="0" err="1">
                  <a:solidFill>
                    <a:srgbClr val="87AE4E"/>
                  </a:solidFill>
                  <a:latin typeface="+mj-ea"/>
                  <a:ea typeface="+mj-ea"/>
                </a:rPr>
                <a:t>가항목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 및 </a:t>
              </a:r>
              <a:r>
                <a:rPr lang="ko-KR" altLang="en-US" sz="1400" b="1" dirty="0" err="1">
                  <a:solidFill>
                    <a:srgbClr val="87AE4E"/>
                  </a:solidFill>
                  <a:latin typeface="+mj-ea"/>
                  <a:ea typeface="+mj-ea"/>
                </a:rPr>
                <a:t>나항목의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 인원 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3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명이 모두 있어야 하나요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?</a:t>
              </a:r>
            </a:p>
          </p:txBody>
        </p:sp>
        <p:sp>
          <p:nvSpPr>
            <p:cNvPr id="9" name="Rectangle 22"/>
            <p:cNvSpPr/>
            <p:nvPr/>
          </p:nvSpPr>
          <p:spPr>
            <a:xfrm>
              <a:off x="3737752" y="4027700"/>
              <a:ext cx="7270600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44000" indent="-144000">
                <a:lnSpc>
                  <a:spcPct val="120000"/>
                </a:lnSpc>
                <a:buClr>
                  <a:srgbClr val="87AE4E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건설업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기초안전∙보건교육기관은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인력기준 가항목이나 </a:t>
              </a:r>
              <a:r>
                <a:rPr lang="ko-KR" altLang="en-US" sz="14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나항목의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구분 없이 교육기관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등록인력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중 건설안전 및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산업보건∙위생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분야의 교육내용에 적합한 인원을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각 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명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이상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배치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교육실시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하여야 합니다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</p:txBody>
        </p:sp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8350" y="3481484"/>
              <a:ext cx="336203" cy="288031"/>
            </a:xfrm>
            <a:prstGeom prst="rect">
              <a:avLst/>
            </a:prstGeom>
          </p:spPr>
        </p:pic>
      </p:grpSp>
      <p:grpSp>
        <p:nvGrpSpPr>
          <p:cNvPr id="6" name="그룹 5"/>
          <p:cNvGrpSpPr/>
          <p:nvPr/>
        </p:nvGrpSpPr>
        <p:grpSpPr>
          <a:xfrm>
            <a:off x="3308350" y="4989020"/>
            <a:ext cx="8043440" cy="1184453"/>
            <a:chOff x="3308350" y="4989020"/>
            <a:chExt cx="8043440" cy="1184453"/>
          </a:xfrm>
        </p:grpSpPr>
        <p:sp>
          <p:nvSpPr>
            <p:cNvPr id="12" name="Rectangle 21"/>
            <p:cNvSpPr/>
            <p:nvPr/>
          </p:nvSpPr>
          <p:spPr>
            <a:xfrm>
              <a:off x="3718942" y="4989020"/>
              <a:ext cx="72728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건설업 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기초안전</a:t>
              </a:r>
              <a:r>
                <a:rPr lang="ko-KR" altLang="en-US" sz="1400" b="1" spc="-150" dirty="0" smtClean="0">
                  <a:solidFill>
                    <a:srgbClr val="87AE4E"/>
                  </a:solidFill>
                  <a:latin typeface="+mj-ea"/>
                </a:rPr>
                <a:t>∙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보건교육기관은 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어디서 확인할 수 있나요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?</a:t>
              </a:r>
            </a:p>
          </p:txBody>
        </p:sp>
        <p:sp>
          <p:nvSpPr>
            <p:cNvPr id="13" name="Rectangle 22"/>
            <p:cNvSpPr/>
            <p:nvPr/>
          </p:nvSpPr>
          <p:spPr>
            <a:xfrm>
              <a:off x="3737752" y="5305543"/>
              <a:ext cx="761403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44000" indent="-144000">
                <a:lnSpc>
                  <a:spcPct val="120000"/>
                </a:lnSpc>
                <a:buClr>
                  <a:srgbClr val="87AE4E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건설업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기초안전∙보건교육기관은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안전보건공단 홈페이지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(http://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www.kosha.or.kr)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에서    안전보건교육→건설업 기초안전∙보건교육→교육기관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바로가기를 선택하면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건설업 기초    안전∙보건교육기관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현황과 교육기관별 교육계획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교육기관 홈페이지를 확인할 수 있습니다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</a:t>
              </a:r>
            </a:p>
          </p:txBody>
        </p:sp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8350" y="5032472"/>
              <a:ext cx="336203" cy="288031"/>
            </a:xfrm>
            <a:prstGeom prst="rect">
              <a:avLst/>
            </a:prstGeom>
          </p:spPr>
        </p:pic>
      </p:grpSp>
      <p:grpSp>
        <p:nvGrpSpPr>
          <p:cNvPr id="3" name="그룹 2"/>
          <p:cNvGrpSpPr/>
          <p:nvPr/>
        </p:nvGrpSpPr>
        <p:grpSpPr>
          <a:xfrm>
            <a:off x="3308350" y="1629594"/>
            <a:ext cx="8043440" cy="1667316"/>
            <a:chOff x="3308350" y="1700108"/>
            <a:chExt cx="8043440" cy="1667316"/>
          </a:xfrm>
        </p:grpSpPr>
        <p:sp>
          <p:nvSpPr>
            <p:cNvPr id="20" name="Rectangle 21"/>
            <p:cNvSpPr/>
            <p:nvPr/>
          </p:nvSpPr>
          <p:spPr>
            <a:xfrm>
              <a:off x="3718942" y="1700108"/>
              <a:ext cx="763284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건설업 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기초안전</a:t>
              </a:r>
              <a:r>
                <a:rPr lang="ko-KR" altLang="en-US" sz="1400" b="1" spc="-150" dirty="0" smtClean="0">
                  <a:solidFill>
                    <a:srgbClr val="87AE4E"/>
                  </a:solidFill>
                  <a:latin typeface="+mj-ea"/>
                  <a:ea typeface="+mj-ea"/>
                </a:rPr>
                <a:t>∙</a:t>
              </a:r>
              <a:r>
                <a:rPr lang="ko-KR" altLang="en-US" sz="1400" b="1" dirty="0" smtClean="0">
                  <a:solidFill>
                    <a:srgbClr val="87AE4E"/>
                  </a:solidFill>
                  <a:latin typeface="+mj-ea"/>
                  <a:ea typeface="+mj-ea"/>
                </a:rPr>
                <a:t>보건교육과 </a:t>
              </a:r>
              <a:r>
                <a:rPr lang="ko-KR" altLang="en-US" sz="1400" b="1" dirty="0">
                  <a:solidFill>
                    <a:srgbClr val="87AE4E"/>
                  </a:solidFill>
                  <a:latin typeface="+mj-ea"/>
                  <a:ea typeface="+mj-ea"/>
                </a:rPr>
                <a:t>관련하여 안전관리비로 지출이 가능한 항목은 어떻게 되나요</a:t>
              </a:r>
              <a:r>
                <a:rPr lang="en-US" altLang="ko-KR" sz="1400" b="1" dirty="0">
                  <a:solidFill>
                    <a:srgbClr val="87AE4E"/>
                  </a:solidFill>
                  <a:latin typeface="+mj-ea"/>
                  <a:ea typeface="+mj-ea"/>
                </a:rPr>
                <a:t>?</a:t>
              </a:r>
            </a:p>
          </p:txBody>
        </p:sp>
        <p:sp>
          <p:nvSpPr>
            <p:cNvPr id="21" name="Rectangle 22"/>
            <p:cNvSpPr/>
            <p:nvPr/>
          </p:nvSpPr>
          <p:spPr>
            <a:xfrm>
              <a:off x="3737752" y="2007885"/>
              <a:ext cx="7500990" cy="13595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44000" indent="-144000">
                <a:lnSpc>
                  <a:spcPct val="120000"/>
                </a:lnSpc>
                <a:buClr>
                  <a:srgbClr val="87AE4E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건설업 산업안전보건관리비 </a:t>
              </a:r>
              <a:r>
                <a:rPr lang="ko-KR" altLang="en-US" sz="14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계상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및 사용기준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고용노동부 고시 제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2017-8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호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2017. 2. 7.)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제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7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조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제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항 제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5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호에 따라 건설업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기초안전∙보건교육에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소요되는 교육비는 안전관리비로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사용할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수 있습니다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또한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건설업 </a:t>
              </a:r>
              <a:r>
                <a:rPr lang="ko-KR" altLang="en-US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기초안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∙</a:t>
              </a:r>
              <a:r>
                <a:rPr lang="ko-KR" altLang="en-US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전보건교육기관에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직접 가서 교육을 받을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경우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참여 근로자에게 지급하는 출장비나 업무수당도 안전관리비로 사용할 수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있습니다        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단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수당은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교육에 소요되는 시간의 임금을 초과할 수 없다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).</a:t>
              </a:r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8350" y="1735748"/>
              <a:ext cx="336203" cy="2880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0896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9"/>
          <p:cNvSpPr/>
          <p:nvPr/>
        </p:nvSpPr>
        <p:spPr>
          <a:xfrm>
            <a:off x="3844530" y="2286786"/>
            <a:ext cx="6715172" cy="2608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o-KR" altLang="en-US" sz="1900" b="1" dirty="0" smtClean="0">
                <a:solidFill>
                  <a:srgbClr val="B1956E"/>
                </a:solidFill>
              </a:rPr>
              <a:t>건설업 </a:t>
            </a:r>
            <a:r>
              <a:rPr lang="ko-KR" altLang="en-US" sz="1900" b="1" dirty="0" err="1" smtClean="0">
                <a:solidFill>
                  <a:srgbClr val="B1956E"/>
                </a:solidFill>
              </a:rPr>
              <a:t>클린사업장</a:t>
            </a:r>
            <a:r>
              <a:rPr lang="ko-KR" altLang="en-US" sz="1900" b="1" dirty="0" smtClean="0">
                <a:solidFill>
                  <a:srgbClr val="B1956E"/>
                </a:solidFill>
              </a:rPr>
              <a:t> 조성지원 사업</a:t>
            </a:r>
            <a:endParaRPr lang="en-US" altLang="ko-KR" sz="1900" b="1" dirty="0" smtClean="0">
              <a:solidFill>
                <a:srgbClr val="B1956E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산업재해보상보험을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가입하고 보험료를 체납하지 않은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소규모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건설공사 현장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공사금액 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</a:t>
            </a:r>
            <a:r>
              <a:rPr lang="ko-KR" altLang="en-US" sz="1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미만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에서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추락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떨어짐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방지용 안전시설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시스템 비계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안전방망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사다리형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작업발판을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임차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및 구입에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소요되는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총 비용의 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50~65%,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현장당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최대 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천만원까지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지원해 주는 사업입니다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7118" y="1794068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Users\Administrator\Desktop\스톰\나침반수정\건설업-수정\이미지\건3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4810" y="4899744"/>
            <a:ext cx="8013700" cy="1384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703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3214886" y="1557586"/>
            <a:ext cx="1641545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사업목적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7" name="Rectangle 22"/>
          <p:cNvSpPr/>
          <p:nvPr/>
        </p:nvSpPr>
        <p:spPr>
          <a:xfrm>
            <a:off x="4809322" y="1526768"/>
            <a:ext cx="62242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기술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재정적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능력이 취약하여 재해발생 가능성이 상대적으로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높은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공사금액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미만 소규모 건설현장의 추락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떨어짐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방지용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안전시설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시스템비계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안전방망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사다리형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작업발판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소요되는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임차 및 구입비용의 일부를 보조함으로써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건설재해   예방에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기여하고자 하는데 있습니다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8" name="Rectangle 21"/>
          <p:cNvSpPr/>
          <p:nvPr/>
        </p:nvSpPr>
        <p:spPr>
          <a:xfrm>
            <a:off x="3214886" y="3627737"/>
            <a:ext cx="1641545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추진근거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0" name="Rectangle 22"/>
          <p:cNvSpPr/>
          <p:nvPr/>
        </p:nvSpPr>
        <p:spPr>
          <a:xfrm>
            <a:off x="4809322" y="3598929"/>
            <a:ext cx="6480720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「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산업안전보건법」 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62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산업재해예방활동의 촉진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산업재해예방시설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자금 융자 및 보조지원사업 운영규정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규칙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sp>
        <p:nvSpPr>
          <p:cNvPr id="11" name="Rectangle 21"/>
          <p:cNvSpPr/>
          <p:nvPr/>
        </p:nvSpPr>
        <p:spPr>
          <a:xfrm>
            <a:off x="3214886" y="4707545"/>
            <a:ext cx="1641545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사업예산 및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시행기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간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3" name="Rectangle 22"/>
          <p:cNvSpPr/>
          <p:nvPr/>
        </p:nvSpPr>
        <p:spPr>
          <a:xfrm>
            <a:off x="4809322" y="4670499"/>
            <a:ext cx="6480720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사업예산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200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(2017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marL="144000" indent="-144000"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시행기간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연중 수시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재원 소진 시까지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1062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1"/>
          <p:cNvSpPr/>
          <p:nvPr/>
        </p:nvSpPr>
        <p:spPr>
          <a:xfrm>
            <a:off x="2926854" y="1413570"/>
            <a:ext cx="1641545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보조금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지원절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차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949654" y="2135258"/>
            <a:ext cx="21431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900" b="1" spc="-150" dirty="0" smtClean="0">
                <a:solidFill>
                  <a:srgbClr val="B1956E"/>
                </a:solidFill>
                <a:latin typeface="맑은 고딕"/>
                <a:ea typeface="맑은 고딕"/>
              </a:rPr>
              <a:t>* </a:t>
            </a:r>
            <a:r>
              <a:rPr lang="ko-KR" altLang="en-US" sz="900" b="1" spc="-150" dirty="0" smtClean="0">
                <a:solidFill>
                  <a:srgbClr val="B1956E"/>
                </a:solidFill>
              </a:rPr>
              <a:t>보조금</a:t>
            </a:r>
            <a:r>
              <a:rPr lang="en-US" altLang="ko-KR" sz="900" b="1" spc="-150" dirty="0">
                <a:solidFill>
                  <a:srgbClr val="B1956E"/>
                </a:solidFill>
              </a:rPr>
              <a:t>(1</a:t>
            </a:r>
            <a:r>
              <a:rPr lang="ko-KR" altLang="en-US" sz="900" b="1" spc="-150" dirty="0">
                <a:solidFill>
                  <a:srgbClr val="B1956E"/>
                </a:solidFill>
              </a:rPr>
              <a:t>차</a:t>
            </a:r>
            <a:r>
              <a:rPr lang="en-US" altLang="ko-KR" sz="900" b="1" spc="-150" dirty="0">
                <a:solidFill>
                  <a:srgbClr val="B1956E"/>
                </a:solidFill>
              </a:rPr>
              <a:t>) </a:t>
            </a:r>
            <a:r>
              <a:rPr lang="ko-KR" altLang="en-US" sz="900" b="1" spc="-150" dirty="0">
                <a:solidFill>
                  <a:srgbClr val="B1956E"/>
                </a:solidFill>
              </a:rPr>
              <a:t>지급  </a:t>
            </a:r>
            <a:endParaRPr lang="en-US" altLang="ko-KR" sz="900" b="1" spc="-150" dirty="0">
              <a:solidFill>
                <a:srgbClr val="B1956E"/>
              </a:solidFill>
            </a:endParaRPr>
          </a:p>
          <a:p>
            <a:r>
              <a:rPr lang="ko-KR" altLang="en-US" sz="900" dirty="0" smtClean="0"/>
              <a:t>  보조금</a:t>
            </a:r>
            <a:r>
              <a:rPr lang="en-US" altLang="ko-KR" sz="900" dirty="0"/>
              <a:t>(1</a:t>
            </a:r>
            <a:r>
              <a:rPr lang="ko-KR" altLang="en-US" sz="900" dirty="0"/>
              <a:t>차</a:t>
            </a:r>
            <a:r>
              <a:rPr lang="en-US" altLang="ko-KR" sz="900" dirty="0"/>
              <a:t>) </a:t>
            </a:r>
            <a:r>
              <a:rPr lang="ko-KR" altLang="en-US" sz="900" dirty="0"/>
              <a:t>지급을 </a:t>
            </a:r>
            <a:endParaRPr lang="en-US" altLang="ko-KR" sz="900" dirty="0" smtClean="0"/>
          </a:p>
          <a:p>
            <a:r>
              <a:rPr lang="en-US" altLang="ko-KR" sz="900" dirty="0"/>
              <a:t> </a:t>
            </a:r>
            <a:r>
              <a:rPr lang="en-US" altLang="ko-KR" sz="900" dirty="0" smtClean="0"/>
              <a:t> </a:t>
            </a:r>
            <a:r>
              <a:rPr lang="ko-KR" altLang="en-US" sz="900" dirty="0" smtClean="0"/>
              <a:t>신청하는 사업주에게 </a:t>
            </a:r>
            <a:endParaRPr lang="en-US" altLang="ko-KR" sz="900" dirty="0" smtClean="0"/>
          </a:p>
          <a:p>
            <a:r>
              <a:rPr lang="en-US" altLang="ko-KR" sz="900" dirty="0"/>
              <a:t> </a:t>
            </a:r>
            <a:r>
              <a:rPr lang="en-US" altLang="ko-KR" sz="900" dirty="0" smtClean="0"/>
              <a:t> </a:t>
            </a:r>
            <a:r>
              <a:rPr lang="ko-KR" altLang="en-US" sz="900" dirty="0" smtClean="0"/>
              <a:t>보조결정 </a:t>
            </a:r>
            <a:r>
              <a:rPr lang="ko-KR" altLang="en-US" sz="900" dirty="0"/>
              <a:t>금액의 최대 </a:t>
            </a:r>
            <a:endParaRPr lang="en-US" altLang="ko-KR" sz="900" dirty="0" smtClean="0"/>
          </a:p>
          <a:p>
            <a:r>
              <a:rPr lang="en-US" altLang="ko-KR" sz="900" dirty="0"/>
              <a:t> </a:t>
            </a:r>
            <a:r>
              <a:rPr lang="en-US" altLang="ko-KR" sz="900" dirty="0" smtClean="0"/>
              <a:t> 70% </a:t>
            </a:r>
            <a:r>
              <a:rPr lang="ko-KR" altLang="en-US" sz="900" dirty="0" smtClean="0"/>
              <a:t>까지 </a:t>
            </a:r>
            <a:r>
              <a:rPr lang="ko-KR" altLang="en-US" sz="900" dirty="0"/>
              <a:t>지급가능</a:t>
            </a:r>
            <a:endParaRPr lang="en-US" altLang="ko-KR" sz="900" b="1" spc="-150" dirty="0">
              <a:solidFill>
                <a:srgbClr val="B1956E"/>
              </a:solidFill>
            </a:endParaRPr>
          </a:p>
        </p:txBody>
      </p:sp>
      <p:sp>
        <p:nvSpPr>
          <p:cNvPr id="19" name="Rectangle 21"/>
          <p:cNvSpPr/>
          <p:nvPr/>
        </p:nvSpPr>
        <p:spPr>
          <a:xfrm>
            <a:off x="2926854" y="3144042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보조 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대상</a:t>
            </a:r>
            <a:r>
              <a:rPr lang="ko-KR" altLang="en-US" sz="1700" b="1" spc="-150" dirty="0" smtClean="0">
                <a:solidFill>
                  <a:srgbClr val="B1956E"/>
                </a:solidFill>
                <a:latin typeface="+mj-ea"/>
                <a:ea typeface="+mj-ea"/>
              </a:rPr>
              <a:t>∙ </a:t>
            </a:r>
            <a:endParaRPr lang="en-US" altLang="ko-KR" sz="1700" b="1" spc="-150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조건 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및 </a:t>
            </a:r>
          </a:p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대상설비 등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21" name="Rectangle 22"/>
          <p:cNvSpPr/>
          <p:nvPr/>
        </p:nvSpPr>
        <p:spPr>
          <a:xfrm>
            <a:off x="4541428" y="3541072"/>
            <a:ext cx="673835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산업재해보상보험에 가입하고 보험료를 체납하고 있지 않은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공사금액 </a:t>
            </a:r>
            <a:r>
              <a:rPr lang="en-US" altLang="ko-KR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</a:t>
            </a:r>
            <a:r>
              <a:rPr lang="ko-KR" altLang="en-US" sz="1600" b="1" spc="-15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미만 소규모 건설현장의 추락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떨어짐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방지용 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안전시설</a:t>
            </a:r>
            <a:r>
              <a:rPr lang="en-US" altLang="ko-KR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시스템비계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spc="-15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안전방망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spc="-15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사다리형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작업발판</a:t>
            </a:r>
            <a:r>
              <a: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을 설치하는 건설 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</a:t>
            </a:r>
            <a:endParaRPr lang="ko-KR" altLang="en-US" sz="16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4664166" y="3194685"/>
            <a:ext cx="2071702" cy="388356"/>
            <a:chOff x="8738412" y="3330000"/>
            <a:chExt cx="1714512" cy="388356"/>
          </a:xfrm>
        </p:grpSpPr>
        <p:pic>
          <p:nvPicPr>
            <p:cNvPr id="23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8738412" y="3358356"/>
              <a:ext cx="1521286" cy="360000"/>
            </a:xfrm>
            <a:prstGeom prst="rect">
              <a:avLst/>
            </a:prstGeom>
            <a:noFill/>
          </p:spPr>
        </p:pic>
        <p:sp>
          <p:nvSpPr>
            <p:cNvPr id="25" name="Rectangle 21"/>
            <p:cNvSpPr/>
            <p:nvPr/>
          </p:nvSpPr>
          <p:spPr>
            <a:xfrm>
              <a:off x="8809850" y="3330000"/>
              <a:ext cx="1643074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보조대상</a:t>
              </a:r>
              <a:r>
                <a:rPr lang="en-US" altLang="ko-KR" sz="11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(</a:t>
              </a:r>
              <a:r>
                <a:rPr lang="ko-KR" altLang="en-US" sz="11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지원대상</a:t>
              </a:r>
              <a:r>
                <a:rPr lang="en-US" altLang="ko-KR" sz="11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)</a:t>
              </a:r>
              <a:endParaRPr lang="en-US" altLang="ko-KR" sz="1600" b="1" dirty="0" smtClean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8853" y="1373678"/>
            <a:ext cx="6434730" cy="2040121"/>
          </a:xfrm>
          <a:prstGeom prst="rect">
            <a:avLst/>
          </a:prstGeom>
          <a:noFill/>
        </p:spPr>
      </p:pic>
      <p:grpSp>
        <p:nvGrpSpPr>
          <p:cNvPr id="15" name="그룹 14"/>
          <p:cNvGrpSpPr/>
          <p:nvPr/>
        </p:nvGrpSpPr>
        <p:grpSpPr>
          <a:xfrm>
            <a:off x="4775517" y="4644240"/>
            <a:ext cx="6318069" cy="1500198"/>
            <a:chOff x="308728" y="3429794"/>
            <a:chExt cx="6318069" cy="1500198"/>
          </a:xfrm>
        </p:grpSpPr>
        <p:sp>
          <p:nvSpPr>
            <p:cNvPr id="16" name="한쪽 모서리가 잘린 사각형 15"/>
            <p:cNvSpPr/>
            <p:nvPr/>
          </p:nvSpPr>
          <p:spPr>
            <a:xfrm>
              <a:off x="309077" y="3745392"/>
              <a:ext cx="6317719" cy="1184600"/>
            </a:xfrm>
            <a:prstGeom prst="snip1Rect">
              <a:avLst>
                <a:gd name="adj" fmla="val 6085"/>
              </a:avLst>
            </a:prstGeom>
            <a:solidFill>
              <a:srgbClr val="E5F0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Rectangle 22"/>
            <p:cNvSpPr/>
            <p:nvPr/>
          </p:nvSpPr>
          <p:spPr>
            <a:xfrm>
              <a:off x="411691" y="3830265"/>
              <a:ext cx="6215106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400"/>
                </a:spcBef>
              </a:pPr>
              <a:r>
                <a:rPr lang="en-US" altLang="ko-KR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• </a:t>
              </a:r>
              <a:r>
                <a:rPr lang="ko-KR" altLang="en-US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전년도 토목</a:t>
              </a:r>
              <a:r>
                <a:rPr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∙</a:t>
              </a:r>
              <a:r>
                <a:rPr lang="ko-KR" altLang="en-US" sz="135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건축공사업</a:t>
              </a:r>
              <a:r>
                <a:rPr lang="ko-KR" altLang="en-US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ko-KR" altLang="en-US" sz="135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시공능력평가액</a:t>
              </a:r>
              <a:r>
                <a:rPr lang="ko-KR" altLang="en-US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순위 상위 </a:t>
              </a:r>
              <a:r>
                <a:rPr lang="en-US" altLang="ko-KR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700</a:t>
              </a:r>
              <a:r>
                <a:rPr lang="ko-KR" altLang="en-US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위 이내 건설 사업주</a:t>
              </a:r>
            </a:p>
            <a:p>
              <a:pPr>
                <a:spcBef>
                  <a:spcPts val="400"/>
                </a:spcBef>
              </a:pPr>
              <a:r>
                <a:rPr lang="en-US" altLang="ko-KR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• </a:t>
              </a:r>
              <a:r>
                <a:rPr lang="ko-KR" altLang="en-US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「독점규제 및 공정거래에 관한 법률」제</a:t>
              </a:r>
              <a:r>
                <a:rPr lang="en-US" altLang="ko-KR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9</a:t>
              </a:r>
              <a:r>
                <a:rPr lang="ko-KR" altLang="en-US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조 및 같은 법 시행령 제</a:t>
              </a:r>
              <a:r>
                <a:rPr lang="en-US" altLang="ko-KR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17</a:t>
              </a:r>
              <a:r>
                <a:rPr lang="ko-KR" altLang="en-US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조에    </a:t>
              </a:r>
              <a:endParaRPr lang="en-US" altLang="ko-KR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spcBef>
                  <a:spcPts val="400"/>
                </a:spcBef>
              </a:pPr>
              <a:r>
                <a:rPr lang="en-US" altLang="ko-KR" sz="135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</a:t>
              </a:r>
              <a:r>
                <a:rPr lang="ko-KR" altLang="en-US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따른 상호출자 제한 기업집단 소속회사</a:t>
              </a:r>
            </a:p>
            <a:p>
              <a:pPr>
                <a:spcBef>
                  <a:spcPts val="400"/>
                </a:spcBef>
              </a:pPr>
              <a:r>
                <a:rPr lang="en-US" altLang="ko-KR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• </a:t>
              </a:r>
              <a:r>
                <a:rPr lang="ko-KR" altLang="en-US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지방자치단체 등 공공단체 및 보조금 제한 기한이 종료되지 않은 사업주</a:t>
              </a:r>
              <a:endPara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20" name="그룹 29"/>
            <p:cNvGrpSpPr/>
            <p:nvPr/>
          </p:nvGrpSpPr>
          <p:grpSpPr>
            <a:xfrm>
              <a:off x="308728" y="3429794"/>
              <a:ext cx="2357454" cy="325410"/>
              <a:chOff x="308728" y="3429794"/>
              <a:chExt cx="2357454" cy="325410"/>
            </a:xfrm>
          </p:grpSpPr>
          <p:pic>
            <p:nvPicPr>
              <p:cNvPr id="22" name="Picture 2" descr="C:\Users\Administrator\Desktop\스톰\나침반수정\80.png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308728" y="3429794"/>
                <a:ext cx="2327016" cy="324000"/>
              </a:xfrm>
              <a:prstGeom prst="rect">
                <a:avLst/>
              </a:prstGeom>
              <a:noFill/>
            </p:spPr>
          </p:pic>
          <p:sp>
            <p:nvSpPr>
              <p:cNvPr id="24" name="Rectangle 21"/>
              <p:cNvSpPr/>
              <p:nvPr/>
            </p:nvSpPr>
            <p:spPr>
              <a:xfrm>
                <a:off x="365024" y="3429794"/>
                <a:ext cx="2301158" cy="3254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보조 제외 대상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9003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2"/>
          <p:cNvSpPr/>
          <p:nvPr/>
        </p:nvSpPr>
        <p:spPr>
          <a:xfrm>
            <a:off x="4592728" y="1893014"/>
            <a:ext cx="62956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100"/>
              </a:lnSpc>
              <a:spcBef>
                <a:spcPts val="3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같은 현장 당 최대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2,000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만원 이내에서 시스템비계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임대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설치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  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해체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안전방망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설치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사다리형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작업발판 구입에 소요되는 총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비용 중 공사금액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미만은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65%, 3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이상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미만은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60%,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공사금액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이상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미만은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50%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지원</a:t>
            </a:r>
          </a:p>
        </p:txBody>
      </p:sp>
      <p:sp>
        <p:nvSpPr>
          <p:cNvPr id="14" name="Rectangle 22"/>
          <p:cNvSpPr/>
          <p:nvPr/>
        </p:nvSpPr>
        <p:spPr>
          <a:xfrm>
            <a:off x="4592728" y="3285778"/>
            <a:ext cx="6903078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시스템비계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보조지원을 신청할 경우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플라잉넷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또는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수직보호망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중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3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한개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품목 이상 필수 신청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비계 설치 최고 높이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10m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이상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>
              <a:spcBef>
                <a:spcPts val="300"/>
              </a:spcBef>
            </a:pPr>
            <a:r>
              <a:rPr lang="en-US" altLang="ko-KR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800"/>
              </a:lnSpc>
              <a:spcBef>
                <a:spcPts val="3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현장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여건 등을 고려하여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플라잉넷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또는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수직보호망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중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면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이상 보조지원 신청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800"/>
              </a:lnSpc>
              <a:spcBef>
                <a:spcPts val="3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보조금 총액이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천만원을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초과할 경우 시스템비계만 신청 가능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807042" y="4704831"/>
            <a:ext cx="6544748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00"/>
              </a:lnSpc>
            </a:pPr>
            <a:r>
              <a:rPr lang="ko-KR" altLang="en-US" sz="1100" b="1" dirty="0" smtClean="0">
                <a:solidFill>
                  <a:srgbClr val="9E6E43"/>
                </a:solidFill>
                <a:latin typeface="맑은 고딕"/>
                <a:ea typeface="맑은 고딕"/>
              </a:rPr>
              <a:t>*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공공기관 및 지방자치단체 등에서 발주하는 관급공사 현장은 공단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9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금액에서 도급내역에 포함된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강관비계 금액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안전방망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금액을 차감 후 지원 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4620716" y="5445499"/>
            <a:ext cx="6193903" cy="432048"/>
          </a:xfrm>
          <a:prstGeom prst="roundRect">
            <a:avLst/>
          </a:prstGeom>
          <a:noFill/>
          <a:ln>
            <a:solidFill>
              <a:srgbClr val="B195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Rectangle 22"/>
          <p:cNvSpPr/>
          <p:nvPr/>
        </p:nvSpPr>
        <p:spPr>
          <a:xfrm>
            <a:off x="4691050" y="5502646"/>
            <a:ext cx="612356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공공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발주공사 보조금액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보조대상 설비금액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보조대상 설비 내역 금액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×0.5~0.65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854" y="2572538"/>
            <a:ext cx="1409535" cy="1476379"/>
          </a:xfrm>
          <a:prstGeom prst="rect">
            <a:avLst/>
          </a:prstGeom>
        </p:spPr>
      </p:pic>
      <p:pic>
        <p:nvPicPr>
          <p:cNvPr id="22" name="Picture 3" descr="C:\Users\Administrator\Desktop\나침반수정\0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740652" y="1515146"/>
            <a:ext cx="1204351" cy="360000"/>
          </a:xfrm>
          <a:prstGeom prst="rect">
            <a:avLst/>
          </a:prstGeom>
          <a:noFill/>
        </p:spPr>
      </p:pic>
      <p:sp>
        <p:nvSpPr>
          <p:cNvPr id="23" name="Rectangle 21"/>
          <p:cNvSpPr/>
          <p:nvPr/>
        </p:nvSpPr>
        <p:spPr>
          <a:xfrm>
            <a:off x="4692444" y="1515834"/>
            <a:ext cx="1300767" cy="35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보조 조건</a:t>
            </a:r>
          </a:p>
        </p:txBody>
      </p:sp>
      <p:sp>
        <p:nvSpPr>
          <p:cNvPr id="12" name="Rectangle 21"/>
          <p:cNvSpPr/>
          <p:nvPr/>
        </p:nvSpPr>
        <p:spPr>
          <a:xfrm>
            <a:off x="2926854" y="1454433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보조 대상</a:t>
            </a:r>
            <a:r>
              <a:rPr lang="ko-KR" altLang="en-US" sz="1700" b="1" spc="-150" dirty="0">
                <a:solidFill>
                  <a:srgbClr val="E4DBCE"/>
                </a:solidFill>
                <a:latin typeface="+mj-ea"/>
              </a:rPr>
              <a:t>∙</a:t>
            </a:r>
            <a:endParaRPr lang="en-US" altLang="ko-KR" sz="1700" b="1" spc="-150" dirty="0" smtClean="0">
              <a:solidFill>
                <a:srgbClr val="E4DBCE"/>
              </a:solidFill>
              <a:latin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조건 및</a:t>
            </a: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대상설비 등</a:t>
            </a:r>
            <a:endParaRPr lang="en-US" altLang="ko-KR" sz="1700" b="1" dirty="0">
              <a:solidFill>
                <a:srgbClr val="E4DBCE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4940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2926854" y="1454433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보조 대상</a:t>
            </a:r>
            <a:r>
              <a:rPr lang="ko-KR" altLang="en-US" sz="1700" b="1" spc="-150" dirty="0">
                <a:solidFill>
                  <a:srgbClr val="E4DBCE"/>
                </a:solidFill>
                <a:latin typeface="+mj-ea"/>
              </a:rPr>
              <a:t>∙</a:t>
            </a:r>
            <a:endParaRPr lang="en-US" altLang="ko-KR" sz="1700" b="1" spc="-150" dirty="0">
              <a:solidFill>
                <a:srgbClr val="E4DBCE"/>
              </a:solidFill>
              <a:latin typeface="+mj-ea"/>
            </a:endParaRP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조건 및</a:t>
            </a: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대상설비 등</a:t>
            </a:r>
            <a:endParaRPr lang="en-US" altLang="ko-KR" sz="1700" b="1" dirty="0">
              <a:solidFill>
                <a:srgbClr val="E4DBCE"/>
              </a:solidFill>
              <a:latin typeface="+mj-ea"/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367014" y="1953262"/>
            <a:ext cx="373472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시스템비계</a:t>
            </a:r>
            <a:r>
              <a:rPr lang="ko-KR" altLang="en-US" sz="1600" b="1" dirty="0">
                <a:solidFill>
                  <a:srgbClr val="B1956E"/>
                </a:solidFill>
              </a:rPr>
              <a:t>*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>
              <a:lnSpc>
                <a:spcPts val="2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주요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구성항목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수직∙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수평재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가새재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안전난간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가설계단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</a:p>
          <a:p>
            <a:pPr>
              <a:lnSpc>
                <a:spcPts val="2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작업발판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부속품 등 일체</a:t>
            </a:r>
          </a:p>
        </p:txBody>
      </p:sp>
      <p:sp>
        <p:nvSpPr>
          <p:cNvPr id="8" name="Rectangle 22"/>
          <p:cNvSpPr/>
          <p:nvPr/>
        </p:nvSpPr>
        <p:spPr>
          <a:xfrm>
            <a:off x="4367014" y="4005858"/>
            <a:ext cx="648072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사다리형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작업발판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지원한도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현장 당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 이내 및 동일 사업주 당 연간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 이내 </a:t>
            </a:r>
          </a:p>
          <a:p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넘어짐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전도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떨어짐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추락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우려가 높은 기존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형 사다리는 제외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625322" y="3020326"/>
            <a:ext cx="326039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b="1" spc="-150" dirty="0" smtClean="0">
                <a:solidFill>
                  <a:srgbClr val="B1956E"/>
                </a:solidFill>
                <a:latin typeface="맑은 고딕"/>
                <a:ea typeface="맑은 고딕"/>
              </a:rPr>
              <a:t>* </a:t>
            </a:r>
            <a:r>
              <a:rPr lang="ko-KR" altLang="en-US" sz="1100" b="1" spc="-150" dirty="0" smtClean="0">
                <a:solidFill>
                  <a:srgbClr val="B1956E"/>
                </a:solidFill>
              </a:rPr>
              <a:t>시스템비계 </a:t>
            </a:r>
            <a:endParaRPr lang="ko-KR" altLang="en-US" sz="1100" b="1" spc="-150" dirty="0">
              <a:solidFill>
                <a:srgbClr val="B1956E"/>
              </a:solidFill>
            </a:endParaRPr>
          </a:p>
          <a:p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건설현장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구조물 외부에 설치하는 떨어짐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추락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방지용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안전시설로서 </a:t>
            </a:r>
            <a:r>
              <a:rPr lang="ko-KR" altLang="en-US" sz="11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수직재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1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수평재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1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가새재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</a:p>
          <a:p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안전난간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작업발판 및 부속품 등을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포함한</a:t>
            </a:r>
            <a:endParaRPr lang="en-US" altLang="ko-KR" sz="11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1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조립형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비계</a:t>
            </a:r>
            <a:endParaRPr lang="en-US" altLang="ko-KR" sz="11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4466730" y="1515146"/>
            <a:ext cx="1300767" cy="360000"/>
            <a:chOff x="4466730" y="1515146"/>
            <a:chExt cx="1300767" cy="360000"/>
          </a:xfrm>
        </p:grpSpPr>
        <p:pic>
          <p:nvPicPr>
            <p:cNvPr id="15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4514938" y="1515146"/>
              <a:ext cx="1204351" cy="360000"/>
            </a:xfrm>
            <a:prstGeom prst="rect">
              <a:avLst/>
            </a:prstGeom>
            <a:noFill/>
          </p:spPr>
        </p:pic>
        <p:sp>
          <p:nvSpPr>
            <p:cNvPr id="16" name="Rectangle 21"/>
            <p:cNvSpPr/>
            <p:nvPr/>
          </p:nvSpPr>
          <p:spPr>
            <a:xfrm>
              <a:off x="4466730" y="1515834"/>
              <a:ext cx="1300767" cy="35862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대상 설비</a:t>
              </a: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438" y="2398160"/>
            <a:ext cx="2808312" cy="150418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330" y="4988536"/>
            <a:ext cx="6294420" cy="111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18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2926854" y="1454433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보조 </a:t>
            </a: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대상</a:t>
            </a:r>
            <a:r>
              <a:rPr lang="ko-KR" altLang="en-US" sz="1700" b="1" spc="-150" dirty="0" smtClean="0">
                <a:solidFill>
                  <a:srgbClr val="E4DBCE"/>
                </a:solidFill>
                <a:latin typeface="+mj-ea"/>
                <a:ea typeface="+mj-ea"/>
              </a:rPr>
              <a:t>∙ </a:t>
            </a:r>
            <a:endParaRPr lang="en-US" altLang="ko-KR" sz="1700" b="1" spc="-150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조건 </a:t>
            </a:r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및 </a:t>
            </a: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대상설비 등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5117113" y="1953262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안전방망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플라잉넷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및 수직보호망은 시스템비계 설치 현장에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한하여 지원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99" y="2997746"/>
            <a:ext cx="5959648" cy="3003816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5072813" y="1515146"/>
            <a:ext cx="1300767" cy="360000"/>
            <a:chOff x="4466730" y="1515146"/>
            <a:chExt cx="1300767" cy="360000"/>
          </a:xfrm>
        </p:grpSpPr>
        <p:pic>
          <p:nvPicPr>
            <p:cNvPr id="9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4514938" y="1515146"/>
              <a:ext cx="1204351" cy="360000"/>
            </a:xfrm>
            <a:prstGeom prst="rect">
              <a:avLst/>
            </a:prstGeom>
            <a:noFill/>
          </p:spPr>
        </p:pic>
        <p:sp>
          <p:nvSpPr>
            <p:cNvPr id="14" name="Rectangle 21"/>
            <p:cNvSpPr/>
            <p:nvPr/>
          </p:nvSpPr>
          <p:spPr>
            <a:xfrm>
              <a:off x="4466730" y="1515834"/>
              <a:ext cx="1300767" cy="35862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대상 설비</a:t>
              </a: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244" y="2387091"/>
            <a:ext cx="1746316" cy="361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4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2"/>
          <p:cNvSpPr/>
          <p:nvPr/>
        </p:nvSpPr>
        <p:spPr>
          <a:xfrm>
            <a:off x="4592728" y="1953262"/>
            <a:ext cx="6480720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보조한도액  </a:t>
            </a:r>
            <a:endParaRPr lang="ko-KR" altLang="en-US" sz="1600" dirty="0"/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같은 현장</a:t>
            </a:r>
            <a:r>
              <a:rPr lang="ko-KR" altLang="en-US" sz="1400" b="1" dirty="0">
                <a:solidFill>
                  <a:srgbClr val="B1956E"/>
                </a:solidFill>
              </a:rPr>
              <a:t>*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당 최대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천만원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이내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같은 사업주 당 연간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개소 이내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Rectangle 21"/>
          <p:cNvSpPr/>
          <p:nvPr/>
        </p:nvSpPr>
        <p:spPr>
          <a:xfrm>
            <a:off x="2926854" y="1454433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보조 대상</a:t>
            </a:r>
            <a:r>
              <a:rPr lang="ko-KR" altLang="en-US" sz="1700" b="1" spc="-150" dirty="0">
                <a:solidFill>
                  <a:srgbClr val="E4DBCE"/>
                </a:solidFill>
                <a:latin typeface="+mj-ea"/>
              </a:rPr>
              <a:t>∙</a:t>
            </a:r>
            <a:endParaRPr lang="en-US" altLang="ko-KR" sz="1700" b="1" spc="-150" dirty="0">
              <a:solidFill>
                <a:srgbClr val="E4DBCE"/>
              </a:solidFill>
              <a:latin typeface="+mj-ea"/>
            </a:endParaRP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조건 및</a:t>
            </a: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대상설비 등</a:t>
            </a:r>
            <a:endParaRPr lang="en-US" altLang="ko-KR" sz="1700" b="1" dirty="0">
              <a:solidFill>
                <a:srgbClr val="E4DBCE"/>
              </a:solidFill>
              <a:latin typeface="+mj-ea"/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4592728" y="3144042"/>
            <a:ext cx="6480720" cy="2436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보조기간 </a:t>
            </a:r>
            <a:endParaRPr lang="ko-KR" altLang="en-US" sz="1600" b="1" dirty="0"/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시스템비계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안전방망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보조 한도기간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최대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개월 이내 </a:t>
            </a:r>
          </a:p>
          <a:p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&gt;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투자완료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설치확인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요청기한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결정통보일로부터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개월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이내 </a:t>
            </a:r>
          </a:p>
          <a:p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안전방망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투자완료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설치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확인 요청기한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결정통보일로부터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개월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이내 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사다리형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작업발판 투자완료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구입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확인 요청기한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결정통보일로부터 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개월 이내 </a:t>
            </a:r>
          </a:p>
          <a:p>
            <a:pPr>
              <a:spcBef>
                <a:spcPts val="4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&gt;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사용기한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구입완료 확인 후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개월 이상 현장에서 사용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744724" y="2572538"/>
            <a:ext cx="586237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b="1" dirty="0" smtClean="0">
                <a:solidFill>
                  <a:srgbClr val="9E6E43"/>
                </a:solidFill>
                <a:latin typeface="맑은 고딕"/>
                <a:ea typeface="맑은 고딕"/>
              </a:rPr>
              <a:t>*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같은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현장 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사업장관리번호와 사업개시번호로 구분</a:t>
            </a:r>
            <a:endParaRPr lang="en-US" altLang="ko-KR" sz="11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913354" y="4001298"/>
            <a:ext cx="586237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b="1" dirty="0" smtClean="0">
                <a:solidFill>
                  <a:srgbClr val="9E6E43"/>
                </a:solidFill>
              </a:rPr>
              <a:t>*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보조대상자의 연장 요청 시 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회에 한하여 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개월 연장 가능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4664166" y="1476000"/>
            <a:ext cx="2214578" cy="384968"/>
            <a:chOff x="6881024" y="1476000"/>
            <a:chExt cx="2505918" cy="384968"/>
          </a:xfrm>
        </p:grpSpPr>
        <p:pic>
          <p:nvPicPr>
            <p:cNvPr id="1026" name="Picture 2" descr="C:\Users\Administrator\Desktop\나침반수정\건설업-수정\이미지\건2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881024" y="1500968"/>
              <a:ext cx="2505918" cy="360000"/>
            </a:xfrm>
            <a:prstGeom prst="rect">
              <a:avLst/>
            </a:prstGeom>
            <a:noFill/>
          </p:spPr>
        </p:pic>
        <p:sp>
          <p:nvSpPr>
            <p:cNvPr id="19" name="Rectangle 21"/>
            <p:cNvSpPr/>
            <p:nvPr/>
          </p:nvSpPr>
          <p:spPr>
            <a:xfrm>
              <a:off x="6961860" y="1476000"/>
              <a:ext cx="2344246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보조한도액 및 기간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905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454433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보조 대상</a:t>
            </a:r>
            <a:r>
              <a:rPr lang="ko-KR" altLang="en-US" sz="1700" b="1" spc="-150" dirty="0">
                <a:solidFill>
                  <a:srgbClr val="E4DBCE"/>
                </a:solidFill>
                <a:latin typeface="+mj-ea"/>
              </a:rPr>
              <a:t>∙</a:t>
            </a:r>
            <a:endParaRPr lang="en-US" altLang="ko-KR" sz="1700" b="1" spc="-150" dirty="0">
              <a:solidFill>
                <a:srgbClr val="E4DBCE"/>
              </a:solidFill>
              <a:latin typeface="+mj-ea"/>
            </a:endParaRP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조건 및</a:t>
            </a: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</a:rPr>
              <a:t>대상설비 등</a:t>
            </a:r>
            <a:endParaRPr lang="en-US" altLang="ko-KR" sz="1700" b="1" dirty="0">
              <a:solidFill>
                <a:srgbClr val="E4DBCE"/>
              </a:solidFill>
              <a:latin typeface="+mj-ea"/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829460" y="1953262"/>
            <a:ext cx="648072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공급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임대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업체  </a:t>
            </a:r>
            <a:endParaRPr lang="ko-KR" altLang="en-US" sz="1600" b="1" dirty="0"/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공급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임대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업체 등록신청서 작성 후 첨부 서류와 같이 공단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본부로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제출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연중 수시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4829460" y="3853635"/>
            <a:ext cx="655215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보조지원을 받으려는 건설 사업주 </a:t>
            </a:r>
            <a:endParaRPr lang="ko-KR" altLang="en-US" sz="1600" b="1" dirty="0"/>
          </a:p>
          <a:p>
            <a:pPr>
              <a:spcBef>
                <a:spcPts val="4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산업재해예방시설자금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보조지원 신청서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산업재해예방 설비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투자계획서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포함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>
              <a:spcBef>
                <a:spcPts val="400"/>
              </a:spcBef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작성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후 제출서류를 첨부하여 사업장 소재지를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관할하는 지역본부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지사에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직접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방문하여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004714" y="5144306"/>
            <a:ext cx="600638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ko-KR" altLang="en-US" sz="1100" b="1" dirty="0" smtClean="0">
                <a:solidFill>
                  <a:srgbClr val="B1956E"/>
                </a:solidFill>
              </a:rPr>
              <a:t>*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첨부서류 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공단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홈페이지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사업안내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건설안전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1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클린사업장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조성지원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endParaRPr lang="en-US" altLang="ko-KR" sz="11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자료실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참조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004714" y="2928395"/>
            <a:ext cx="6730374" cy="715713"/>
            <a:chOff x="4829460" y="2928395"/>
            <a:chExt cx="6730374" cy="715713"/>
          </a:xfrm>
        </p:grpSpPr>
        <p:sp>
          <p:nvSpPr>
            <p:cNvPr id="10" name="직사각형 9"/>
            <p:cNvSpPr/>
            <p:nvPr/>
          </p:nvSpPr>
          <p:spPr>
            <a:xfrm>
              <a:off x="4829460" y="2928395"/>
              <a:ext cx="6730374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100" b="1" dirty="0" smtClean="0">
                  <a:solidFill>
                    <a:srgbClr val="B1956E"/>
                  </a:solidFill>
                  <a:latin typeface="맑은 고딕"/>
                  <a:ea typeface="맑은 고딕"/>
                </a:rPr>
                <a:t>* </a:t>
              </a:r>
              <a:r>
                <a:rPr lang="ko-KR" altLang="en-US" sz="1100" b="1" dirty="0" smtClean="0">
                  <a:solidFill>
                    <a:srgbClr val="B1956E"/>
                  </a:solidFill>
                </a:rPr>
                <a:t>등록기준 </a:t>
              </a:r>
              <a:endParaRPr lang="ko-KR" altLang="en-US" sz="1100" b="1" dirty="0">
                <a:solidFill>
                  <a:srgbClr val="B1956E"/>
                </a:solidFill>
              </a:endParaRPr>
            </a:p>
            <a:p>
              <a:r>
                <a:rPr lang="ko-KR" altLang="en-US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산업재해보상보험에 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가입하고</a:t>
              </a: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2017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년 공단 </a:t>
              </a:r>
              <a:r>
                <a:rPr lang="ko-KR" altLang="en-US" sz="11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클린사업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공급</a:t>
              </a: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임대</a:t>
              </a: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업체로 참여를 </a:t>
              </a:r>
              <a:r>
                <a:rPr lang="ko-KR" altLang="en-US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희망하는 업체</a:t>
              </a:r>
              <a:endParaRPr lang="en-US" altLang="ko-KR" sz="1100" b="1" spc="-1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4829460" y="3382498"/>
              <a:ext cx="603735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100" b="1" dirty="0" smtClean="0">
                  <a:solidFill>
                    <a:srgbClr val="B1956E"/>
                  </a:solidFill>
                </a:rPr>
                <a:t>* </a:t>
              </a:r>
              <a:r>
                <a:rPr lang="ko-KR" altLang="en-US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공단 홈페이지 → 사업안내</a:t>
              </a: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/</a:t>
              </a:r>
              <a:r>
                <a:rPr lang="ko-KR" altLang="en-US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신청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→ </a:t>
              </a:r>
              <a:r>
                <a:rPr lang="ko-KR" altLang="en-US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건설안전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→ </a:t>
              </a:r>
              <a:r>
                <a:rPr lang="ko-KR" altLang="en-US" sz="11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클린사업장</a:t>
              </a:r>
              <a:r>
                <a:rPr lang="ko-KR" altLang="en-US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조성지원</a:t>
              </a: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건설</a:t>
              </a:r>
              <a:r>
                <a:rPr lang="en-US" altLang="ko-KR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→ </a:t>
              </a:r>
              <a:r>
                <a:rPr lang="ko-KR" altLang="en-US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자료실 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참조</a:t>
              </a:r>
              <a:endPara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303" y="2572538"/>
            <a:ext cx="1968368" cy="1003356"/>
          </a:xfrm>
          <a:prstGeom prst="rect">
            <a:avLst/>
          </a:prstGeom>
        </p:spPr>
      </p:pic>
      <p:grpSp>
        <p:nvGrpSpPr>
          <p:cNvPr id="20" name="그룹 19"/>
          <p:cNvGrpSpPr/>
          <p:nvPr/>
        </p:nvGrpSpPr>
        <p:grpSpPr>
          <a:xfrm>
            <a:off x="4880760" y="1500968"/>
            <a:ext cx="1928826" cy="388356"/>
            <a:chOff x="8738412" y="3330000"/>
            <a:chExt cx="1714512" cy="388356"/>
          </a:xfrm>
        </p:grpSpPr>
        <p:pic>
          <p:nvPicPr>
            <p:cNvPr id="21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8738412" y="3358356"/>
              <a:ext cx="1521286" cy="360000"/>
            </a:xfrm>
            <a:prstGeom prst="rect">
              <a:avLst/>
            </a:prstGeom>
            <a:noFill/>
          </p:spPr>
        </p:pic>
        <p:sp>
          <p:nvSpPr>
            <p:cNvPr id="22" name="Rectangle 21"/>
            <p:cNvSpPr/>
            <p:nvPr/>
          </p:nvSpPr>
          <p:spPr>
            <a:xfrm>
              <a:off x="8809850" y="3330000"/>
              <a:ext cx="1643074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사업참여 방법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3110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917108" y="2633716"/>
            <a:ext cx="67866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건설업의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 또는 자체 사업을 하는 자는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건설재해 예방과 자율 안전관리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시스템을 정착하기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위하여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산업안전보건관리비의 사용방법 및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재해예방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조치 등에 관하여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재해예방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전문지도기관으로부터 기술지도를 받아야 됩니다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altLang="ko-KR" sz="1600" b="1" dirty="0" smtClean="0">
                <a:solidFill>
                  <a:srgbClr val="B1956E"/>
                </a:solidFill>
              </a:rPr>
              <a:t>「</a:t>
            </a:r>
            <a:r>
              <a:rPr lang="ko-KR" altLang="en-US" sz="1600" b="1" dirty="0">
                <a:solidFill>
                  <a:srgbClr val="B1956E"/>
                </a:solidFill>
              </a:rPr>
              <a:t>산업안전보건법」 </a:t>
            </a:r>
            <a:r>
              <a:rPr lang="ko-KR" altLang="en-US" sz="1600" b="1" dirty="0" smtClean="0">
                <a:solidFill>
                  <a:srgbClr val="B1956E"/>
                </a:solidFill>
              </a:rPr>
              <a:t>제</a:t>
            </a:r>
            <a:r>
              <a:rPr lang="en-US" altLang="ko-KR" sz="1600" b="1" dirty="0">
                <a:solidFill>
                  <a:srgbClr val="B1956E"/>
                </a:solidFill>
              </a:rPr>
              <a:t>30</a:t>
            </a:r>
            <a:r>
              <a:rPr lang="ko-KR" altLang="en-US" sz="1600" b="1" dirty="0">
                <a:solidFill>
                  <a:srgbClr val="B1956E"/>
                </a:solidFill>
              </a:rPr>
              <a:t>조의</a:t>
            </a:r>
            <a:r>
              <a:rPr lang="en-US" altLang="ko-KR" sz="1600" b="1" dirty="0" smtClean="0">
                <a:solidFill>
                  <a:srgbClr val="B1956E"/>
                </a:solidFill>
              </a:rPr>
              <a:t>2</a:t>
            </a:r>
            <a:endParaRPr lang="en-US" altLang="ko-KR" sz="1600" b="1" dirty="0">
              <a:solidFill>
                <a:srgbClr val="B1956E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8258" y="2101013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C:\Users\Administrator\Desktop\스톰\나침반수정\건설업-수정\이미지\건3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4810" y="4899744"/>
            <a:ext cx="8013700" cy="1384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997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2"/>
          <p:cNvSpPr/>
          <p:nvPr/>
        </p:nvSpPr>
        <p:spPr>
          <a:xfrm>
            <a:off x="2998862" y="3265990"/>
            <a:ext cx="188019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b="1" spc="-150" dirty="0" smtClean="0">
                <a:solidFill>
                  <a:srgbClr val="B0734E"/>
                </a:solidFill>
                <a:latin typeface="맑은 고딕"/>
                <a:ea typeface="맑은 고딕"/>
              </a:rPr>
              <a:t>* </a:t>
            </a:r>
            <a:r>
              <a:rPr lang="en-US" altLang="ko-KR" sz="1100" b="1" spc="-150" dirty="0" smtClean="0">
                <a:solidFill>
                  <a:srgbClr val="B0734E"/>
                </a:solidFill>
              </a:rPr>
              <a:t> </a:t>
            </a:r>
            <a:r>
              <a:rPr lang="ko-KR" altLang="en-US" sz="1100" b="1" spc="-150" dirty="0" smtClean="0">
                <a:solidFill>
                  <a:srgbClr val="B0734E"/>
                </a:solidFill>
              </a:rPr>
              <a:t>총 공사금액 </a:t>
            </a:r>
            <a:r>
              <a:rPr lang="en-US" altLang="ko-KR" sz="1100" b="1" spc="-150" dirty="0" smtClean="0">
                <a:solidFill>
                  <a:srgbClr val="B0734E"/>
                </a:solidFill>
              </a:rPr>
              <a:t>: </a:t>
            </a:r>
          </a:p>
          <a:p>
            <a:r>
              <a:rPr lang="ko-KR" altLang="en-US" sz="1100" b="1" spc="-150" dirty="0" smtClean="0">
                <a:solidFill>
                  <a:schemeClr val="bg1">
                    <a:lumMod val="50000"/>
                  </a:schemeClr>
                </a:solidFill>
              </a:rPr>
              <a:t>   서면상 </a:t>
            </a:r>
            <a:r>
              <a:rPr lang="ko-KR" altLang="en-US" sz="1100" b="1" spc="-150" dirty="0">
                <a:solidFill>
                  <a:schemeClr val="bg1">
                    <a:lumMod val="50000"/>
                  </a:schemeClr>
                </a:solidFill>
              </a:rPr>
              <a:t>계약한 금액은 </a:t>
            </a:r>
            <a:r>
              <a:rPr lang="ko-KR" altLang="en-US" sz="1100" b="1" spc="-150" dirty="0" smtClean="0">
                <a:solidFill>
                  <a:schemeClr val="bg1">
                    <a:lumMod val="50000"/>
                  </a:schemeClr>
                </a:solidFill>
              </a:rPr>
              <a:t>물론</a:t>
            </a:r>
            <a:endParaRPr lang="en-US" altLang="ko-KR" sz="1100" b="1" spc="-15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ko-KR" altLang="en-US" sz="1100" b="1" spc="-150" dirty="0" smtClean="0">
                <a:solidFill>
                  <a:schemeClr val="bg1">
                    <a:lumMod val="50000"/>
                  </a:schemeClr>
                </a:solidFill>
              </a:rPr>
              <a:t>   별도로 재료를 </a:t>
            </a:r>
            <a:r>
              <a:rPr lang="ko-KR" altLang="en-US" sz="1100" b="1" spc="-150" dirty="0">
                <a:solidFill>
                  <a:schemeClr val="bg1">
                    <a:lumMod val="50000"/>
                  </a:schemeClr>
                </a:solidFill>
              </a:rPr>
              <a:t>제공받을 </a:t>
            </a:r>
            <a:r>
              <a:rPr lang="ko-KR" altLang="en-US" sz="1100" b="1" spc="-150" dirty="0" smtClean="0">
                <a:solidFill>
                  <a:schemeClr val="bg1">
                    <a:lumMod val="50000"/>
                  </a:schemeClr>
                </a:solidFill>
              </a:rPr>
              <a:t>때는</a:t>
            </a:r>
            <a:endParaRPr lang="en-US" altLang="ko-KR" sz="1100" b="1" spc="-15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ko-KR" altLang="en-US" sz="1100" b="1" spc="-150" dirty="0" smtClean="0">
                <a:solidFill>
                  <a:schemeClr val="bg1">
                    <a:lumMod val="50000"/>
                  </a:schemeClr>
                </a:solidFill>
              </a:rPr>
              <a:t>   그 </a:t>
            </a:r>
            <a:r>
              <a:rPr lang="ko-KR" altLang="en-US" sz="1100" b="1" spc="-150" dirty="0">
                <a:solidFill>
                  <a:schemeClr val="bg1">
                    <a:lumMod val="50000"/>
                  </a:schemeClr>
                </a:solidFill>
              </a:rPr>
              <a:t>재료의 </a:t>
            </a:r>
            <a:r>
              <a:rPr lang="ko-KR" altLang="en-US" sz="1100" b="1" spc="-150" dirty="0" err="1" smtClean="0">
                <a:solidFill>
                  <a:schemeClr val="bg1">
                    <a:lumMod val="50000"/>
                  </a:schemeClr>
                </a:solidFill>
              </a:rPr>
              <a:t>시가환산액을</a:t>
            </a:r>
            <a:r>
              <a:rPr lang="ko-KR" altLang="en-US" sz="1100" b="1" spc="-150" dirty="0" smtClean="0">
                <a:solidFill>
                  <a:schemeClr val="bg1">
                    <a:lumMod val="50000"/>
                  </a:schemeClr>
                </a:solidFill>
              </a:rPr>
              <a:t> 포함</a:t>
            </a:r>
            <a:endParaRPr lang="en-US" altLang="ko-KR" sz="1100" b="1" spc="-15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altLang="ko-KR" sz="1100" b="1" spc="-15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ko-KR" altLang="en-US" sz="1100" b="1" spc="-150" dirty="0" smtClean="0">
                <a:solidFill>
                  <a:schemeClr val="bg1">
                    <a:lumMod val="50000"/>
                  </a:schemeClr>
                </a:solidFill>
              </a:rPr>
              <a:t>  하는 금액으로 부가가치세를 </a:t>
            </a:r>
            <a:endParaRPr lang="en-US" altLang="ko-KR" sz="1100" b="1" spc="-15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ko-KR" altLang="en-US" sz="1100" b="1" spc="-150" dirty="0" smtClean="0">
                <a:solidFill>
                  <a:schemeClr val="bg1">
                    <a:lumMod val="50000"/>
                  </a:schemeClr>
                </a:solidFill>
              </a:rPr>
              <a:t>   포함하는 공사금액</a:t>
            </a:r>
            <a:endParaRPr lang="en-US" altLang="ko-KR" sz="1100" b="1" spc="-15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Rectangle 21"/>
          <p:cNvSpPr/>
          <p:nvPr/>
        </p:nvSpPr>
        <p:spPr>
          <a:xfrm>
            <a:off x="2998864" y="1454433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기술지도</a:t>
            </a:r>
            <a:r>
              <a:rPr lang="en-US" altLang="ko-KR" sz="1700" b="1" dirty="0">
                <a:solidFill>
                  <a:srgbClr val="B1956E"/>
                </a:solidFill>
                <a:latin typeface="+mj-ea"/>
                <a:ea typeface="+mj-ea"/>
              </a:rPr>
              <a:t> 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대상 사업장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450" y="1535825"/>
            <a:ext cx="5935624" cy="2934304"/>
          </a:xfrm>
          <a:prstGeom prst="rect">
            <a:avLst/>
          </a:prstGeom>
        </p:spPr>
      </p:pic>
      <p:sp>
        <p:nvSpPr>
          <p:cNvPr id="5" name="Rectangle 21"/>
          <p:cNvSpPr/>
          <p:nvPr/>
        </p:nvSpPr>
        <p:spPr>
          <a:xfrm>
            <a:off x="2998864" y="4721202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법적 근거 및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현장 비치서류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7" name="Rectangle 22"/>
          <p:cNvSpPr/>
          <p:nvPr/>
        </p:nvSpPr>
        <p:spPr>
          <a:xfrm>
            <a:off x="4871070" y="4749876"/>
            <a:ext cx="6768752" cy="1416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「산업안전보건법」 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</a:p>
          <a:p>
            <a:pPr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사업주 또는 자체사업을 하는 자는 공사착공 전날까지 재해예방   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  <a:buClr>
                <a:srgbClr val="B1956E"/>
              </a:buClr>
              <a:buSzPct val="100000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전문지도기관과 별지 제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42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호 서식에 따라 기술지도 계약을 체결하고  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  <a:buClr>
                <a:srgbClr val="B1956E"/>
              </a:buClr>
              <a:buSzPct val="100000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그 증명서류를 비치하여야 합니다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>
              <a:lnSpc>
                <a:spcPts val="21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12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1"/>
          <p:cNvSpPr/>
          <p:nvPr/>
        </p:nvSpPr>
        <p:spPr>
          <a:xfrm>
            <a:off x="3214886" y="1454433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법적 근거 및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현장 비치서류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16" name="Rectangle 22"/>
          <p:cNvSpPr/>
          <p:nvPr/>
        </p:nvSpPr>
        <p:spPr>
          <a:xfrm>
            <a:off x="4809322" y="1483107"/>
            <a:ext cx="64294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 또는 자체사업을 하는 자는 월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회 기술지도를 받아야 하며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공사금액이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이상인 공사에 대해서는 </a:t>
            </a:r>
          </a:p>
          <a:p>
            <a:pPr marL="144000" indent="-144000">
              <a:lnSpc>
                <a:spcPct val="150000"/>
              </a:lnSpc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건설공사 지도분야의 경우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산업안전지도사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건설분야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또는 건설안전기술사 </a:t>
            </a:r>
          </a:p>
          <a:p>
            <a:pPr marL="144000" indent="-144000"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전기공사 또는 정보통신공사 지도분야의 경우는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산업안전지도사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 또는  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전기분야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건설안전기술사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전기안전기술사 또는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건설안전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안전기사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로서 건설안전 실무경력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이상인 사항이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회마다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회 이상 방문한 기술  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지도 결과보고서를 비치하여야 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4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Rectangle 21"/>
          <p:cNvSpPr/>
          <p:nvPr/>
        </p:nvSpPr>
        <p:spPr>
          <a:xfrm>
            <a:off x="3214886" y="4051018"/>
            <a:ext cx="16415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기술지도 계약 </a:t>
            </a:r>
            <a:r>
              <a:rPr lang="ko-KR" altLang="en-US" sz="1700" b="1" dirty="0" err="1">
                <a:solidFill>
                  <a:srgbClr val="B1956E"/>
                </a:solidFill>
                <a:latin typeface="+mj-ea"/>
                <a:ea typeface="+mj-ea"/>
              </a:rPr>
              <a:t>미체결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 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또는 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지연체결 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시 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처분사항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8617" y="4149874"/>
            <a:ext cx="6120680" cy="17524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290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469102"/>
            <a:ext cx="1641545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기술지도 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내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용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943078" y="1483107"/>
            <a:ext cx="293807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떨어짐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맞음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무너짐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감전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등의 재해예방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위험기계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 </a:t>
            </a:r>
            <a:endParaRPr lang="en-US" altLang="ko-KR" sz="16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기구의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방호조치및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검사    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등에 관한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사항</a:t>
            </a:r>
          </a:p>
          <a:p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근로자의 안전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60000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개인보호구의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선택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취급 및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60000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착용에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관한 사항</a:t>
            </a:r>
          </a:p>
          <a:p>
            <a:pPr>
              <a:buClr>
                <a:srgbClr val="B1956E"/>
              </a:buClr>
              <a:buSzPct val="60000"/>
              <a:buFont typeface="Wingdings" pitchFamily="2" charset="2"/>
              <a:buChar char="l"/>
            </a:pP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산업안전보건관리비의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60000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효율적인 집행에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관한 사항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60000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및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무재해운동에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관한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사항</a:t>
            </a:r>
          </a:p>
          <a:p>
            <a:pPr>
              <a:buClr>
                <a:srgbClr val="B1956E"/>
              </a:buClr>
              <a:buSzPct val="60000"/>
              <a:buFont typeface="Wingdings" pitchFamily="2" charset="2"/>
              <a:buChar char="l"/>
            </a:pP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기타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법령의 규정에 의하여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60000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당해 사업장에서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이행하여야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할 사항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156" y="1549843"/>
            <a:ext cx="3439038" cy="411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31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9"/>
          <p:cNvSpPr/>
          <p:nvPr/>
        </p:nvSpPr>
        <p:spPr>
          <a:xfrm>
            <a:off x="3774232" y="2277666"/>
            <a:ext cx="6929486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rgbClr val="B1956E"/>
                </a:solidFill>
              </a:rPr>
              <a:t>위험성평가 인정이란</a:t>
            </a:r>
            <a:r>
              <a:rPr lang="en-US" altLang="ko-KR" sz="2000" b="1" dirty="0" smtClean="0">
                <a:solidFill>
                  <a:srgbClr val="B1956E"/>
                </a:solidFill>
              </a:rPr>
              <a:t>?</a:t>
            </a:r>
            <a:endParaRPr lang="en-US" altLang="ko-KR" sz="2000" b="1" dirty="0">
              <a:solidFill>
                <a:srgbClr val="B1956E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위험성평가를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실시하고 위험성평가 인정신청서를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제출한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사업장에 대해 사업장의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위험성평가 실태를 위험성평가 기준 및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인정절차에 따라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공단 심사원이 객관적으로 심사하여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일정기준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이상의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사업장에 대하여 안전보건공단 지역본부장 또는 지사장이 </a:t>
            </a:r>
            <a:r>
              <a:rPr lang="ko-KR" altLang="en-US" sz="1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인정서를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발급하는 것을 말합니다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8828" y="1794068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C:\Users\Administrator\Desktop\스톰\나침반수정\건설업-수정\이미지\건3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4810" y="4899744"/>
            <a:ext cx="8013700" cy="1384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536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1"/>
          <p:cNvSpPr/>
          <p:nvPr/>
        </p:nvSpPr>
        <p:spPr>
          <a:xfrm>
            <a:off x="3142878" y="1701602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신청 대상 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사업장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20" name="Rectangle 22"/>
          <p:cNvSpPr/>
          <p:nvPr/>
        </p:nvSpPr>
        <p:spPr>
          <a:xfrm>
            <a:off x="4809322" y="1730276"/>
            <a:ext cx="64807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총 공사 금액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120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토목공사는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150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미만의 건설공사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ectangle 21"/>
          <p:cNvSpPr/>
          <p:nvPr/>
        </p:nvSpPr>
        <p:spPr>
          <a:xfrm>
            <a:off x="3142878" y="2997748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B1956E"/>
                </a:solidFill>
                <a:latin typeface="+mj-ea"/>
              </a:rPr>
              <a:t>위험성평가</a:t>
            </a:r>
            <a:endParaRPr lang="en-US" altLang="ko-KR" sz="1700" b="1" dirty="0">
              <a:solidFill>
                <a:srgbClr val="B1956E"/>
              </a:solidFill>
              <a:latin typeface="+mj-ea"/>
            </a:endParaRPr>
          </a:p>
          <a:p>
            <a:r>
              <a:rPr lang="ko-KR" altLang="en-US" sz="1700" b="1" dirty="0">
                <a:solidFill>
                  <a:srgbClr val="B1956E"/>
                </a:solidFill>
                <a:latin typeface="+mj-ea"/>
              </a:rPr>
              <a:t>인정절차</a:t>
            </a:r>
            <a:endParaRPr lang="en-US" altLang="ko-KR" sz="1700" b="1" dirty="0">
              <a:solidFill>
                <a:srgbClr val="B1956E"/>
              </a:solidFill>
              <a:latin typeface="+mj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7055" y="2997746"/>
            <a:ext cx="6251073" cy="26601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664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142878" y="1454433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위험성평가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인정절차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5" name="Rectangle 22"/>
          <p:cNvSpPr/>
          <p:nvPr/>
        </p:nvSpPr>
        <p:spPr>
          <a:xfrm>
            <a:off x="4799062" y="1469789"/>
            <a:ext cx="6624736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  <a:buFontTx/>
              <a:buChar char="-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위험성평가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인정을 받고자 하는 사업장은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“「위험성평가」인정신청서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를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해당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사업장을 관할하는 안전보건공단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(http://kras.kosha.or.kr)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에 제출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하시면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됩니다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위험성평가에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필요한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「위험성평가」 사업주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평가담당자 교육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신청서를 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작성하여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공단 또는 공단에서 인정한 민간기관에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제출하고 교육을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받을 수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있습니다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컨설팅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전년도에 공시한 시공능력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평가액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순위가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초과인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종합       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건설업체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본사 또는 총 공사금액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120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미만 건설공사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등을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대상으로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사업주가 스스로 위험성평가를 할 수 있도록 전체 공정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중 일부를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컨설팅 해드립니다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1"/>
          <p:cNvSpPr/>
          <p:nvPr/>
        </p:nvSpPr>
        <p:spPr>
          <a:xfrm>
            <a:off x="3142878" y="5085467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위험성평가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인정을 </a:t>
            </a:r>
            <a:r>
              <a:rPr lang="ko-KR" altLang="en-US" sz="1700" b="1" dirty="0" err="1" smtClean="0">
                <a:solidFill>
                  <a:srgbClr val="B1956E"/>
                </a:solidFill>
                <a:latin typeface="+mj-ea"/>
                <a:ea typeface="+mj-ea"/>
              </a:rPr>
              <a:t>받을시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혜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택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4799062" y="5114141"/>
            <a:ext cx="6480720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인정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유효기간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(3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동안 정부의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감독을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유예받을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수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100000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있습니다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정부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포상 또는 표창의 우선 추천 등을 받을 수 있습니다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10" name="Rectangle 22"/>
          <p:cNvSpPr/>
          <p:nvPr/>
        </p:nvSpPr>
        <p:spPr>
          <a:xfrm>
            <a:off x="4879620" y="4365898"/>
            <a:ext cx="6072230" cy="652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ko-KR" sz="1100" b="1" spc="-150" dirty="0" smtClean="0">
                <a:solidFill>
                  <a:srgbClr val="B0734E"/>
                </a:solidFill>
                <a:latin typeface="맑은 고딕"/>
                <a:ea typeface="맑은 고딕"/>
              </a:rPr>
              <a:t>* </a:t>
            </a:r>
            <a:r>
              <a:rPr lang="en-US" altLang="ko-KR" sz="1100" b="1" spc="-150" dirty="0" smtClean="0">
                <a:solidFill>
                  <a:srgbClr val="B0734E"/>
                </a:solidFill>
              </a:rPr>
              <a:t> </a:t>
            </a:r>
            <a:r>
              <a:rPr lang="ko-KR" altLang="en-US" sz="1100" b="1" spc="-150" dirty="0" smtClean="0">
                <a:solidFill>
                  <a:srgbClr val="B0734E"/>
                </a:solidFill>
              </a:rPr>
              <a:t>총 공사금액 </a:t>
            </a:r>
            <a:r>
              <a:rPr lang="en-US" altLang="ko-KR" sz="1100" b="1" spc="-150" dirty="0" smtClean="0">
                <a:solidFill>
                  <a:srgbClr val="B0734E"/>
                </a:solidFill>
              </a:rPr>
              <a:t>: </a:t>
            </a:r>
          </a:p>
          <a:p>
            <a:pPr>
              <a:lnSpc>
                <a:spcPts val="1500"/>
              </a:lnSpc>
            </a:pPr>
            <a:r>
              <a:rPr lang="ko-KR" altLang="en-US" sz="1100" b="1" spc="-150" dirty="0" smtClean="0">
                <a:solidFill>
                  <a:schemeClr val="bg1">
                    <a:lumMod val="50000"/>
                  </a:schemeClr>
                </a:solidFill>
              </a:rPr>
              <a:t>   </a:t>
            </a:r>
            <a:r>
              <a:rPr lang="ko-KR" altLang="en-US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컨설팅 지도대상이 아닌 경우에는 위험성평가 지원시스템 </a:t>
            </a:r>
            <a:r>
              <a:rPr lang="en-US" altLang="ko-KR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KRAS</a:t>
            </a:r>
            <a:r>
              <a:rPr lang="ko-KR" altLang="en-US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에 등록된 민간전문가 또는 민간기관을 통해 </a:t>
            </a:r>
            <a:endParaRPr lang="en-US" altLang="ko-KR" sz="11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en-US" altLang="ko-KR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컨설팅을 받을 수 있습니다</a:t>
            </a:r>
            <a:r>
              <a:rPr lang="en-US" altLang="ko-KR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072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2"/>
          <p:cNvSpPr/>
          <p:nvPr/>
        </p:nvSpPr>
        <p:spPr>
          <a:xfrm>
            <a:off x="3809190" y="1397094"/>
            <a:ext cx="7657014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100" b="1" spc="-150" dirty="0" smtClean="0">
                <a:solidFill>
                  <a:srgbClr val="9E6E43"/>
                </a:solidFill>
                <a:latin typeface="맑은 고딕"/>
                <a:ea typeface="맑은 고딕"/>
              </a:rPr>
              <a:t>*  </a:t>
            </a:r>
            <a:r>
              <a:rPr lang="ko-KR" altLang="en-US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위험성평가」인정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재인정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및 </a:t>
            </a:r>
            <a:r>
              <a:rPr lang="ko-KR" altLang="en-US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위험성평가」 관련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공단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</a:t>
            </a:r>
            <a:r>
              <a:rPr lang="ko-KR" altLang="en-US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컨설팅 </a:t>
            </a:r>
            <a:r>
              <a:rPr lang="ko-KR" altLang="en-US" sz="11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위험성평가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」 홈페이지  </a:t>
            </a:r>
            <a:endParaRPr lang="en-US" altLang="ko-KR" sz="11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(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www.kras.kosha.or.kr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→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게시판 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→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자료실에서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다운로드 받을 수 있습니다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altLang="ko-KR" sz="11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092" y="1950562"/>
            <a:ext cx="3050544" cy="419387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528" y="1940649"/>
            <a:ext cx="3071834" cy="422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8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/>
          <p:nvPr/>
        </p:nvSpPr>
        <p:spPr>
          <a:xfrm>
            <a:off x="3953776" y="2501100"/>
            <a:ext cx="664373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인간존중의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이념을 바탕으로 사업주와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근로자가 다같이 참여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하여 자율적인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 예방운동을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추진함으로써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안전의식을 고취하고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나아가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일체의 산업재해를 근절하여 인간중심의 밝고 안전한 사업장을 조성하기 위함이 </a:t>
            </a:r>
            <a:r>
              <a:rPr lang="ko-KR" altLang="en-US" sz="1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무재해운동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추진 목적입니다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B1956E"/>
                </a:solidFill>
              </a:rPr>
              <a:t>「</a:t>
            </a:r>
            <a:r>
              <a:rPr lang="ko-KR" altLang="en-US" sz="1600" b="1" dirty="0" smtClean="0">
                <a:solidFill>
                  <a:srgbClr val="B1956E"/>
                </a:solidFill>
              </a:rPr>
              <a:t>산업안전보건법」 </a:t>
            </a:r>
            <a:r>
              <a:rPr lang="ko-KR" altLang="en-US" sz="1600" b="1" dirty="0">
                <a:solidFill>
                  <a:srgbClr val="B1956E"/>
                </a:solidFill>
              </a:rPr>
              <a:t>제</a:t>
            </a:r>
            <a:r>
              <a:rPr lang="en-US" altLang="ko-KR" sz="1600" b="1" dirty="0">
                <a:solidFill>
                  <a:srgbClr val="B1956E"/>
                </a:solidFill>
              </a:rPr>
              <a:t>4</a:t>
            </a:r>
            <a:r>
              <a:rPr lang="ko-KR" altLang="en-US" sz="1600" b="1" dirty="0">
                <a:solidFill>
                  <a:srgbClr val="B1956E"/>
                </a:solidFill>
              </a:rPr>
              <a:t>조 및 동법 시행령 제</a:t>
            </a:r>
            <a:r>
              <a:rPr lang="en-US" altLang="ko-KR" sz="1600" b="1" dirty="0">
                <a:solidFill>
                  <a:srgbClr val="B1956E"/>
                </a:solidFill>
              </a:rPr>
              <a:t>3</a:t>
            </a:r>
            <a:r>
              <a:rPr lang="ko-KR" altLang="en-US" sz="1600" b="1" dirty="0">
                <a:solidFill>
                  <a:srgbClr val="B1956E"/>
                </a:solidFill>
              </a:rPr>
              <a:t>조의</a:t>
            </a:r>
            <a:r>
              <a:rPr lang="en-US" altLang="ko-KR" sz="1600" b="1" dirty="0">
                <a:solidFill>
                  <a:srgbClr val="B1956E"/>
                </a:solidFill>
              </a:rPr>
              <a:t>4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4926" y="1958137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Users\Administrator\Desktop\스톰\나침반수정\건설업-수정\이미지\건3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4810" y="4899744"/>
            <a:ext cx="8013700" cy="1384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5854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3070870" y="1557586"/>
            <a:ext cx="8856984" cy="4219265"/>
            <a:chOff x="3070870" y="1557586"/>
            <a:chExt cx="8856984" cy="4219265"/>
          </a:xfrm>
        </p:grpSpPr>
        <p:sp>
          <p:nvSpPr>
            <p:cNvPr id="11" name="Rectangle 21"/>
            <p:cNvSpPr/>
            <p:nvPr/>
          </p:nvSpPr>
          <p:spPr>
            <a:xfrm>
              <a:off x="3070870" y="1557586"/>
              <a:ext cx="3312368" cy="6892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dirty="0">
                  <a:solidFill>
                    <a:srgbClr val="B1956E"/>
                  </a:solidFill>
                  <a:latin typeface="+mj-ea"/>
                  <a:ea typeface="+mj-ea"/>
                </a:rPr>
                <a:t>무재해운동의</a:t>
              </a:r>
              <a:endParaRPr lang="en-US" altLang="ko-KR" sz="1700" b="1" dirty="0">
                <a:solidFill>
                  <a:srgbClr val="B1956E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dirty="0">
                  <a:solidFill>
                    <a:srgbClr val="B1956E"/>
                  </a:solidFill>
                  <a:latin typeface="+mj-ea"/>
                  <a:ea typeface="+mj-ea"/>
                </a:rPr>
                <a:t>정의</a:t>
              </a:r>
              <a:endParaRPr lang="en-US" altLang="ko-KR" sz="1700" b="1" dirty="0">
                <a:solidFill>
                  <a:srgbClr val="B1956E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Rectangle 22"/>
            <p:cNvSpPr/>
            <p:nvPr/>
          </p:nvSpPr>
          <p:spPr>
            <a:xfrm>
              <a:off x="4655046" y="1557586"/>
              <a:ext cx="6696744" cy="18651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44000" indent="-144000">
                <a:lnSpc>
                  <a:spcPct val="120000"/>
                </a:lnSpc>
                <a:buClr>
                  <a:srgbClr val="B1956E"/>
                </a:buClr>
                <a:buFont typeface="Wingdings" panose="05000000000000000000" pitchFamily="2" charset="2"/>
                <a:buChar char="§"/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무재해운동이라 함은 사업장의 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업종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·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규모에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따라 정해진 무재해 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   기간 목표를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달성하기 위해 사업주가 추진계획을 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수립하여 무재해    운동의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개시를 선포하고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자율적인 방법으로 근로자들이 전원 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참여   하는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안전관리 시책을 추진하며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추진에 필요한 사항에 대하여 공단의 지원을 받아 정해진 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목표를 달성하면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달성사실을 공단의 확인을 거쳐 인증을 받는 일련의 활동을 말합니다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  <a:endPara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Rectangle 21"/>
            <p:cNvSpPr/>
            <p:nvPr/>
          </p:nvSpPr>
          <p:spPr>
            <a:xfrm>
              <a:off x="3070870" y="3717826"/>
              <a:ext cx="3312368" cy="6892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dirty="0">
                  <a:solidFill>
                    <a:srgbClr val="B1956E"/>
                  </a:solidFill>
                  <a:latin typeface="+mj-ea"/>
                  <a:ea typeface="+mj-ea"/>
                </a:rPr>
                <a:t>무재해운동의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dirty="0">
                  <a:solidFill>
                    <a:srgbClr val="B1956E"/>
                  </a:solidFill>
                  <a:latin typeface="+mj-ea"/>
                  <a:ea typeface="+mj-ea"/>
                </a:rPr>
                <a:t>개시신청</a:t>
              </a:r>
              <a:endParaRPr lang="en-US" altLang="ko-KR" sz="1700" b="1" dirty="0">
                <a:solidFill>
                  <a:srgbClr val="B1956E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Rectangle 22"/>
            <p:cNvSpPr/>
            <p:nvPr/>
          </p:nvSpPr>
          <p:spPr>
            <a:xfrm>
              <a:off x="4655046" y="3717826"/>
              <a:ext cx="6192688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44000" indent="-144000">
                <a:lnSpc>
                  <a:spcPct val="120000"/>
                </a:lnSpc>
                <a:buClr>
                  <a:srgbClr val="B1956E"/>
                </a:buClr>
                <a:buFont typeface="Wingdings" panose="05000000000000000000" pitchFamily="2" charset="2"/>
                <a:buChar char="§"/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사업장에서 무재해 목표달성 시간을 인정 받기 위해서는 </a:t>
              </a:r>
              <a:r>
                <a:rPr lang="ko-KR" alt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무재해운동을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개시한 날로부터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14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일 이내에 </a:t>
              </a:r>
              <a:r>
                <a:rPr lang="ko-KR" alt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무재해운동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개시신청서를 아래의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</a:t>
              </a:r>
              <a:r>
                <a:rPr lang="ko-KR" alt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가지방법으로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공단에 제출하셔야 합니다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</p:txBody>
        </p:sp>
        <p:sp>
          <p:nvSpPr>
            <p:cNvPr id="16" name="Rectangle 22"/>
            <p:cNvSpPr/>
            <p:nvPr/>
          </p:nvSpPr>
          <p:spPr>
            <a:xfrm>
              <a:off x="3070870" y="4576522"/>
              <a:ext cx="1224136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000" b="1" spc="-150" dirty="0" smtClean="0">
                  <a:solidFill>
                    <a:srgbClr val="B0734E"/>
                  </a:solidFill>
                </a:rPr>
                <a:t>* 신청방법</a:t>
              </a:r>
              <a:endParaRPr lang="ko-KR" altLang="en-US" sz="1000" b="1" spc="-150" dirty="0">
                <a:solidFill>
                  <a:srgbClr val="B0734E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000" b="1" spc="-150" dirty="0">
                  <a:solidFill>
                    <a:schemeClr val="bg1">
                      <a:lumMod val="50000"/>
                    </a:schemeClr>
                  </a:solidFill>
                </a:rPr>
                <a:t>공단 홈페이지 접속 →</a:t>
              </a:r>
              <a:r>
                <a:rPr lang="ko-KR" altLang="en-US" sz="1000" b="1" spc="-15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ko-KR" altLang="en-US" sz="1000" b="1" spc="-150" dirty="0">
                  <a:solidFill>
                    <a:schemeClr val="bg1">
                      <a:lumMod val="50000"/>
                    </a:schemeClr>
                  </a:solidFill>
                </a:rPr>
                <a:t>사업안내</a:t>
              </a:r>
              <a:r>
                <a:rPr lang="en-US" altLang="ko-KR" sz="1000" b="1" spc="-150" dirty="0">
                  <a:solidFill>
                    <a:schemeClr val="bg1">
                      <a:lumMod val="50000"/>
                    </a:schemeClr>
                  </a:solidFill>
                </a:rPr>
                <a:t>/</a:t>
              </a:r>
              <a:r>
                <a:rPr lang="ko-KR" altLang="en-US" sz="1000" b="1" spc="-150" dirty="0" smtClean="0">
                  <a:solidFill>
                    <a:schemeClr val="bg1">
                      <a:lumMod val="50000"/>
                    </a:schemeClr>
                  </a:solidFill>
                </a:rPr>
                <a:t>신청</a:t>
              </a:r>
              <a:endParaRPr lang="en-US" altLang="ko-KR" sz="1000" b="1" spc="-15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000" b="1" spc="-150" dirty="0">
                  <a:solidFill>
                    <a:schemeClr val="bg1">
                      <a:lumMod val="50000"/>
                    </a:schemeClr>
                  </a:solidFill>
                </a:rPr>
                <a:t>→ </a:t>
              </a:r>
              <a:r>
                <a:rPr lang="ko-KR" altLang="en-US" sz="1000" b="1" spc="-150" dirty="0" smtClean="0">
                  <a:solidFill>
                    <a:schemeClr val="bg1">
                      <a:lumMod val="50000"/>
                    </a:schemeClr>
                  </a:solidFill>
                </a:rPr>
                <a:t>안전문화홍보 </a:t>
              </a:r>
              <a:endParaRPr lang="en-US" altLang="ko-KR" sz="1000" b="1" spc="-15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000" b="1" spc="-150" dirty="0" smtClean="0">
                  <a:solidFill>
                    <a:schemeClr val="bg1">
                      <a:lumMod val="50000"/>
                    </a:schemeClr>
                  </a:solidFill>
                </a:rPr>
                <a:t>→ 사업장 </a:t>
              </a:r>
              <a:r>
                <a:rPr lang="ko-KR" altLang="en-US" sz="1000" b="1" spc="-150" dirty="0" err="1">
                  <a:solidFill>
                    <a:schemeClr val="bg1">
                      <a:lumMod val="50000"/>
                    </a:schemeClr>
                  </a:solidFill>
                </a:rPr>
                <a:t>무재해운동</a:t>
              </a:r>
              <a:r>
                <a:rPr lang="ko-KR" altLang="en-US" sz="1000" b="1" spc="-150" dirty="0">
                  <a:solidFill>
                    <a:schemeClr val="bg1">
                      <a:lumMod val="50000"/>
                    </a:schemeClr>
                  </a:solidFill>
                </a:rPr>
                <a:t> → </a:t>
              </a:r>
              <a:r>
                <a:rPr lang="ko-KR" altLang="en-US" sz="1000" b="1" spc="-150" dirty="0" smtClean="0">
                  <a:solidFill>
                    <a:schemeClr val="bg1">
                      <a:lumMod val="50000"/>
                    </a:schemeClr>
                  </a:solidFill>
                </a:rPr>
                <a:t>개시신청서 제출</a:t>
              </a:r>
              <a:endParaRPr lang="en-US" altLang="ko-KR" sz="1000" b="1" spc="-150" dirty="0" smtClea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4799062" y="4725938"/>
              <a:ext cx="7128792" cy="6832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①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사업장 소재지를 관할하는 지역본부 또는 지사에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FAX,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우편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방문</a:t>
              </a:r>
            </a:p>
            <a:p>
              <a:pPr>
                <a:lnSpc>
                  <a:spcPct val="12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②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공단 홈페이지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en-US" altLang="ko-KR" sz="1600" b="1" dirty="0">
                  <a:solidFill>
                    <a:srgbClr val="B1956E"/>
                  </a:solidFill>
                </a:rPr>
                <a:t>www.kosha.or.kr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를 통한 제출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159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557586"/>
            <a:ext cx="3312368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무재해운동의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추진절차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pic>
        <p:nvPicPr>
          <p:cNvPr id="3075" name="Picture 3" descr="C:\Users\Administrator\Desktop\나침반수정\건설업-수정\이미지\건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66248" y="2286786"/>
            <a:ext cx="1957343" cy="1766573"/>
          </a:xfrm>
          <a:prstGeom prst="rect">
            <a:avLst/>
          </a:prstGeom>
          <a:noFill/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673" y="1341562"/>
            <a:ext cx="5209861" cy="4873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6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1"/>
          <p:cNvSpPr/>
          <p:nvPr/>
        </p:nvSpPr>
        <p:spPr>
          <a:xfrm>
            <a:off x="2854846" y="1620800"/>
            <a:ext cx="331236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무재해운동의 개시신청서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7" name="Rectangle 22"/>
          <p:cNvSpPr/>
          <p:nvPr/>
        </p:nvSpPr>
        <p:spPr>
          <a:xfrm>
            <a:off x="2854846" y="5115361"/>
            <a:ext cx="839881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양식은 안전보건공단 홈페이지</a:t>
            </a:r>
            <a:r>
              <a:rPr lang="en-US" altLang="ko-KR" sz="1600" b="1" dirty="0">
                <a:solidFill>
                  <a:srgbClr val="B1956E"/>
                </a:solidFill>
              </a:rPr>
              <a:t>(www.kosha.or.kr</a:t>
            </a:r>
            <a:r>
              <a:rPr lang="en-US" altLang="ko-KR" sz="1600" b="1" dirty="0" smtClean="0">
                <a:solidFill>
                  <a:srgbClr val="B1956E"/>
                </a:solidFill>
              </a:rPr>
              <a:t>) </a:t>
            </a:r>
          </a:p>
          <a:p>
            <a:pPr>
              <a:lnSpc>
                <a:spcPct val="120000"/>
              </a:lnSpc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→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사업안내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안전문화홍보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→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사업장무재해운동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무재해 자료실에서 다운로드 받을 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있습니다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2854846" y="1808480"/>
            <a:ext cx="8398814" cy="3061474"/>
            <a:chOff x="2926854" y="1861013"/>
            <a:chExt cx="9518619" cy="3469656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26854" y="2302580"/>
              <a:ext cx="4694083" cy="3028089"/>
            </a:xfrm>
            <a:prstGeom prst="rect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1390" y="1861013"/>
              <a:ext cx="4694083" cy="3469656"/>
            </a:xfrm>
            <a:prstGeom prst="rect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51360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9"/>
          <p:cNvSpPr/>
          <p:nvPr/>
        </p:nvSpPr>
        <p:spPr>
          <a:xfrm>
            <a:off x="3845670" y="2358224"/>
            <a:ext cx="68580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토목∙건축공사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현장에서 산소결핍 위험장소에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대한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인식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부족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질식재해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방지 조치 등이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미흡하여 </a:t>
            </a:r>
            <a:r>
              <a:rPr lang="ko-KR" altLang="en-US" sz="1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재래형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재해인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산소결핍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재해가 종종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발생하고 있습니다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공단에서는 건설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현장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근로자의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건강보호∙유지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증진을 위해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질식재해예방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장비를 무상 대여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건설일용직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근로자들의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특수건강진단 비용지원 등의 사업을 하고 있습니다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altLang="ko-KR" sz="1600" b="1" dirty="0">
              <a:solidFill>
                <a:srgbClr val="B0734E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8828" y="1794068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C:\Users\Administrator\Desktop\스톰\나침반수정\건설업-수정\이미지\건3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4810" y="4899744"/>
            <a:ext cx="8013700" cy="1384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237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/>
          <p:cNvSpPr/>
          <p:nvPr/>
        </p:nvSpPr>
        <p:spPr>
          <a:xfrm>
            <a:off x="3214886" y="1454433"/>
            <a:ext cx="16415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밀폐공간작업 보유 사업장 </a:t>
            </a:r>
          </a:p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질식재해예방 지원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1" name="Rectangle 22"/>
          <p:cNvSpPr/>
          <p:nvPr/>
        </p:nvSpPr>
        <p:spPr>
          <a:xfrm>
            <a:off x="5023636" y="1953262"/>
            <a:ext cx="626754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출입이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제한되어 있어 근로자가 상시 출입하지 않는 공간으로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환기가 불충분한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상태에서 산소 결핍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산소 농도가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18%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미만인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상태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유해가스로 인한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건강장해 또는 인화성물질에 의한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화재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폭발 등의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위험이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있는 장소를 말합니다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밀폐공간은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반드시 산소 결핍 상태이거나 유해가스로 차 있는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상태만을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의미하지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않으며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근로자가 상시 거주하지 않는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공간이면서 환기가    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불충분하여 유해가스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불활성 기체가 존재하거나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유입될 가능성이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있는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공간도 밀폐공간으로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분류하고 관리해야 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237686" y="3215480"/>
            <a:ext cx="192882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1000" b="1" dirty="0" smtClean="0">
                <a:solidFill>
                  <a:srgbClr val="9E6E43"/>
                </a:solidFill>
                <a:latin typeface="맑은 고딕"/>
                <a:ea typeface="맑은 고딕"/>
              </a:rPr>
              <a:t>* </a:t>
            </a:r>
            <a:r>
              <a:rPr lang="ko-KR" altLang="en-US" sz="1000" b="1" dirty="0" smtClean="0">
                <a:solidFill>
                  <a:srgbClr val="9E6E43"/>
                </a:solidFill>
              </a:rPr>
              <a:t>대여방법 </a:t>
            </a:r>
            <a:endParaRPr lang="ko-KR" altLang="en-US" sz="1000" b="1" dirty="0">
              <a:solidFill>
                <a:srgbClr val="9E6E43"/>
              </a:solidFill>
            </a:endParaRPr>
          </a:p>
          <a:p>
            <a:pPr marL="72000"/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공단 홈페이지 접속 후 </a:t>
            </a:r>
            <a:endParaRPr lang="en-US" altLang="ko-KR" sz="1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2000"/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사업안내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신청→직업건강→ </a:t>
            </a:r>
            <a:endParaRPr lang="en-US" altLang="ko-KR" sz="1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2000"/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질식재해예방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장비대여 </a:t>
            </a:r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 메뉴에서 온라인으로 </a:t>
            </a:r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후 </a:t>
            </a:r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접수되면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해당 </a:t>
            </a:r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지역본부</a:t>
            </a:r>
            <a:r>
              <a:rPr lang="ko-KR" altLang="en-US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0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    </a:t>
            </a:r>
            <a:endParaRPr lang="en-US" altLang="ko-KR" sz="1000" b="1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/>
              <a:ea typeface="맑은 고딕"/>
            </a:endParaRPr>
          </a:p>
          <a:p>
            <a:pPr marL="72000"/>
            <a:r>
              <a:rPr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지사를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방문하여 대여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953" y="4644240"/>
            <a:ext cx="8077830" cy="1357322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5051754" y="1476000"/>
            <a:ext cx="1643074" cy="384968"/>
            <a:chOff x="6881024" y="1476000"/>
            <a:chExt cx="2505918" cy="384968"/>
          </a:xfrm>
        </p:grpSpPr>
        <p:pic>
          <p:nvPicPr>
            <p:cNvPr id="16" name="Picture 2" descr="C:\Users\Administrator\Desktop\나침반수정\건설업-수정\이미지\건2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881024" y="1500968"/>
              <a:ext cx="2505918" cy="360000"/>
            </a:xfrm>
            <a:prstGeom prst="rect">
              <a:avLst/>
            </a:prstGeom>
            <a:noFill/>
          </p:spPr>
        </p:pic>
        <p:sp>
          <p:nvSpPr>
            <p:cNvPr id="18" name="Rectangle 21"/>
            <p:cNvSpPr/>
            <p:nvPr/>
          </p:nvSpPr>
          <p:spPr>
            <a:xfrm>
              <a:off x="6961860" y="1476000"/>
              <a:ext cx="2344246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밀폐공간 정의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039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/>
          <p:cNvSpPr/>
          <p:nvPr/>
        </p:nvSpPr>
        <p:spPr>
          <a:xfrm>
            <a:off x="3214886" y="1454433"/>
            <a:ext cx="16415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밀폐공간작업 보유 사업장 </a:t>
            </a: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질식재해예방 지원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11" name="Rectangle 22"/>
          <p:cNvSpPr/>
          <p:nvPr/>
        </p:nvSpPr>
        <p:spPr>
          <a:xfrm>
            <a:off x="4880760" y="1862450"/>
            <a:ext cx="5724160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맨홀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정화조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폐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수처리장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등의 밀폐공간에서 발생하는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질식재해 예방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22"/>
          <p:cNvSpPr/>
          <p:nvPr/>
        </p:nvSpPr>
        <p:spPr>
          <a:xfrm>
            <a:off x="4880760" y="3215480"/>
            <a:ext cx="636710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콘크리트 양생작업 현장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맨홀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정화조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오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폐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수처리장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밀폐 공간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보유사업장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밀폐공간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작업장소는「산업안전보건기준에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관한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규칙」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618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조의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별표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18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에서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규정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grpSp>
        <p:nvGrpSpPr>
          <p:cNvPr id="24" name="그룹 23"/>
          <p:cNvGrpSpPr/>
          <p:nvPr/>
        </p:nvGrpSpPr>
        <p:grpSpPr>
          <a:xfrm>
            <a:off x="4952198" y="1500968"/>
            <a:ext cx="1357322" cy="388356"/>
            <a:chOff x="8738412" y="3330000"/>
            <a:chExt cx="1714512" cy="388356"/>
          </a:xfrm>
        </p:grpSpPr>
        <p:pic>
          <p:nvPicPr>
            <p:cNvPr id="25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8738412" y="3358356"/>
              <a:ext cx="1521286" cy="360000"/>
            </a:xfrm>
            <a:prstGeom prst="rect">
              <a:avLst/>
            </a:prstGeom>
            <a:noFill/>
          </p:spPr>
        </p:pic>
        <p:sp>
          <p:nvSpPr>
            <p:cNvPr id="26" name="Rectangle 21"/>
            <p:cNvSpPr/>
            <p:nvPr/>
          </p:nvSpPr>
          <p:spPr>
            <a:xfrm>
              <a:off x="8809850" y="3330000"/>
              <a:ext cx="1643074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</a:rPr>
                <a:t>사업목적</a:t>
              </a:r>
              <a:endParaRPr lang="en-US" altLang="ko-KR" sz="1600" b="1" dirty="0">
                <a:solidFill>
                  <a:schemeClr val="bg1"/>
                </a:solidFill>
                <a:latin typeface="+mj-ea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4952198" y="2866586"/>
            <a:ext cx="1357322" cy="388356"/>
            <a:chOff x="8738412" y="3330000"/>
            <a:chExt cx="1714512" cy="388356"/>
          </a:xfrm>
        </p:grpSpPr>
        <p:pic>
          <p:nvPicPr>
            <p:cNvPr id="28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8738412" y="3358356"/>
              <a:ext cx="1521286" cy="360000"/>
            </a:xfrm>
            <a:prstGeom prst="rect">
              <a:avLst/>
            </a:prstGeom>
            <a:noFill/>
          </p:spPr>
        </p:pic>
        <p:sp>
          <p:nvSpPr>
            <p:cNvPr id="29" name="Rectangle 21"/>
            <p:cNvSpPr/>
            <p:nvPr/>
          </p:nvSpPr>
          <p:spPr>
            <a:xfrm>
              <a:off x="8809850" y="3330000"/>
              <a:ext cx="1643074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</a:rPr>
                <a:t>사업대상</a:t>
              </a:r>
            </a:p>
          </p:txBody>
        </p:sp>
      </p:grpSp>
      <p:sp>
        <p:nvSpPr>
          <p:cNvPr id="13" name="Rectangle 22"/>
          <p:cNvSpPr/>
          <p:nvPr/>
        </p:nvSpPr>
        <p:spPr>
          <a:xfrm>
            <a:off x="4809322" y="5110641"/>
            <a:ext cx="6224226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콘크리트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양생작업 현장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맨홀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정화조 등의 작업현장을 방문하여 질식위험장소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점검지원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Rectangle 21"/>
          <p:cNvSpPr/>
          <p:nvPr/>
        </p:nvSpPr>
        <p:spPr>
          <a:xfrm>
            <a:off x="3214886" y="4715678"/>
            <a:ext cx="16415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밀폐공간작업 보유 사업장 </a:t>
            </a:r>
          </a:p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질식재해예방 지원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4880760" y="4762213"/>
            <a:ext cx="1357322" cy="388356"/>
            <a:chOff x="8738412" y="3330000"/>
            <a:chExt cx="1714512" cy="388356"/>
          </a:xfrm>
        </p:grpSpPr>
        <p:pic>
          <p:nvPicPr>
            <p:cNvPr id="18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8738412" y="3358356"/>
              <a:ext cx="1521286" cy="360000"/>
            </a:xfrm>
            <a:prstGeom prst="rect">
              <a:avLst/>
            </a:prstGeom>
            <a:noFill/>
          </p:spPr>
        </p:pic>
        <p:sp>
          <p:nvSpPr>
            <p:cNvPr id="19" name="Rectangle 21"/>
            <p:cNvSpPr/>
            <p:nvPr/>
          </p:nvSpPr>
          <p:spPr>
            <a:xfrm>
              <a:off x="8809850" y="3330000"/>
              <a:ext cx="1643074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</a:rPr>
                <a:t>사업내용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8800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2"/>
          <p:cNvSpPr/>
          <p:nvPr/>
        </p:nvSpPr>
        <p:spPr>
          <a:xfrm>
            <a:off x="4788877" y="1943948"/>
            <a:ext cx="7046524" cy="1995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밀폐공간작업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근로자에 대한 질식재해예방 교육지원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600"/>
              </a:spcBef>
              <a:buClr>
                <a:srgbClr val="B1956E"/>
              </a:buClr>
              <a:buSzPct val="60000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교육은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집체교육을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원칙으로 하고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사업장에서 방문교육 요청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 지원 가능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600"/>
              </a:spcBef>
              <a:buFontTx/>
              <a:buChar char="-"/>
            </a:pP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질식재해예방 장비 무상대여 지원 </a:t>
            </a:r>
          </a:p>
          <a:p>
            <a:pPr>
              <a:lnSpc>
                <a:spcPts val="1900"/>
              </a:lnSpc>
              <a:spcBef>
                <a:spcPts val="6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-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rgbClr val="9E6E43"/>
                </a:solidFill>
              </a:rPr>
              <a:t>대여장비 종류</a:t>
            </a:r>
            <a:r>
              <a:rPr lang="en-US" altLang="ko-KR" sz="1400" b="1" dirty="0" smtClean="0">
                <a:solidFill>
                  <a:srgbClr val="9E6E43"/>
                </a:solidFill>
              </a:rPr>
              <a:t>(6</a:t>
            </a:r>
            <a:r>
              <a:rPr lang="ko-KR" altLang="en-US" sz="1400" b="1" dirty="0" smtClean="0">
                <a:solidFill>
                  <a:srgbClr val="9E6E43"/>
                </a:solidFill>
              </a:rPr>
              <a:t>종</a:t>
            </a:r>
            <a:r>
              <a:rPr lang="en-US" altLang="ko-KR" sz="1400" b="1" dirty="0" smtClean="0">
                <a:solidFill>
                  <a:srgbClr val="9E6E43"/>
                </a:solidFill>
              </a:rPr>
              <a:t>)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산소농도 측정기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혼합가스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산소 포함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농도 측정기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  <a:p>
            <a:pPr>
              <a:lnSpc>
                <a:spcPts val="1900"/>
              </a:lnSpc>
              <a:spcAft>
                <a:spcPts val="600"/>
              </a:spcAft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환기팬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공기호흡기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송기마스크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에어라인 마스크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),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구조용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삼각대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맨홀작업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>
              <a:spcBef>
                <a:spcPts val="6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-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rgbClr val="9E6E43"/>
                </a:solidFill>
              </a:rPr>
              <a:t>대여기간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 실시 기간에 한해 대여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보통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 내외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필요시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연장 가능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21"/>
          <p:cNvSpPr/>
          <p:nvPr/>
        </p:nvSpPr>
        <p:spPr>
          <a:xfrm>
            <a:off x="3194441" y="1454433"/>
            <a:ext cx="16415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밀폐공간작업 보유 사업장 </a:t>
            </a: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질식재해예방 지원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13" name="Rectangle 22"/>
          <p:cNvSpPr/>
          <p:nvPr/>
        </p:nvSpPr>
        <p:spPr>
          <a:xfrm>
            <a:off x="4788876" y="4581922"/>
            <a:ext cx="656291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특수건강진단이란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건강진단 지정기관에서 화학물질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소음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분진 등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 인자에 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노출되는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업무 종사 근로자의 건강을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보호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유지하기 위해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실시하는 건강진단을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말합니다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43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건강진단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] ) </a:t>
            </a:r>
          </a:p>
        </p:txBody>
      </p:sp>
      <p:sp>
        <p:nvSpPr>
          <p:cNvPr id="19" name="Rectangle 21"/>
          <p:cNvSpPr/>
          <p:nvPr/>
        </p:nvSpPr>
        <p:spPr>
          <a:xfrm>
            <a:off x="3194441" y="4149791"/>
            <a:ext cx="16415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건설일용직 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근로자 </a:t>
            </a:r>
            <a:endParaRPr lang="ko-KR" altLang="en-US" sz="1700" b="1" dirty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특수건강진단 비용지원 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4860315" y="4196326"/>
            <a:ext cx="1357322" cy="388356"/>
            <a:chOff x="8738412" y="3330000"/>
            <a:chExt cx="1714512" cy="388356"/>
          </a:xfrm>
        </p:grpSpPr>
        <p:pic>
          <p:nvPicPr>
            <p:cNvPr id="21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8738412" y="3358356"/>
              <a:ext cx="1521286" cy="360000"/>
            </a:xfrm>
            <a:prstGeom prst="rect">
              <a:avLst/>
            </a:prstGeom>
            <a:noFill/>
          </p:spPr>
        </p:pic>
        <p:sp>
          <p:nvSpPr>
            <p:cNvPr id="22" name="Rectangle 21"/>
            <p:cNvSpPr/>
            <p:nvPr/>
          </p:nvSpPr>
          <p:spPr>
            <a:xfrm>
              <a:off x="8809850" y="3330000"/>
              <a:ext cx="1643074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</a:rPr>
                <a:t>사업내용</a:t>
              </a: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3142878" y="5402010"/>
            <a:ext cx="1645999" cy="512451"/>
            <a:chOff x="2951934" y="5703425"/>
            <a:chExt cx="1645999" cy="512451"/>
          </a:xfrm>
        </p:grpSpPr>
        <p:grpSp>
          <p:nvGrpSpPr>
            <p:cNvPr id="24" name="그룹 13"/>
            <p:cNvGrpSpPr/>
            <p:nvPr/>
          </p:nvGrpSpPr>
          <p:grpSpPr>
            <a:xfrm>
              <a:off x="3309125" y="5703425"/>
              <a:ext cx="1288808" cy="512451"/>
              <a:chOff x="3214886" y="4627364"/>
              <a:chExt cx="3312368" cy="602630"/>
            </a:xfrm>
          </p:grpSpPr>
          <p:sp>
            <p:nvSpPr>
              <p:cNvPr id="26" name="Rectangle 21"/>
              <p:cNvSpPr/>
              <p:nvPr/>
            </p:nvSpPr>
            <p:spPr>
              <a:xfrm>
                <a:off x="3214886" y="4627364"/>
                <a:ext cx="3312368" cy="3753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ko-KR" sz="1700" b="1" dirty="0">
                    <a:solidFill>
                      <a:srgbClr val="89C170"/>
                    </a:solidFill>
                    <a:latin typeface="+mj-ea"/>
                    <a:ea typeface="+mj-ea"/>
                  </a:rPr>
                  <a:t>56.65 </a:t>
                </a:r>
                <a:r>
                  <a:rPr lang="ko-KR" altLang="en-US" sz="1700" b="1" dirty="0" err="1">
                    <a:solidFill>
                      <a:srgbClr val="89C170"/>
                    </a:solidFill>
                    <a:latin typeface="+mj-ea"/>
                    <a:ea typeface="+mj-ea"/>
                  </a:rPr>
                  <a:t>억원</a:t>
                </a:r>
                <a:endParaRPr lang="en-US" altLang="ko-KR" sz="1700" b="1" dirty="0" smtClean="0">
                  <a:solidFill>
                    <a:srgbClr val="89C17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Rectangle 21"/>
              <p:cNvSpPr/>
              <p:nvPr/>
            </p:nvSpPr>
            <p:spPr>
              <a:xfrm>
                <a:off x="3214886" y="4937926"/>
                <a:ext cx="3312368" cy="2920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ko-KR" sz="1200" b="1" dirty="0">
                    <a:solidFill>
                      <a:srgbClr val="B1956E"/>
                    </a:solidFill>
                    <a:latin typeface="+mj-ea"/>
                    <a:ea typeface="+mj-ea"/>
                  </a:rPr>
                  <a:t>2017</a:t>
                </a:r>
                <a:r>
                  <a:rPr lang="ko-KR" altLang="en-US" sz="1200" b="1" dirty="0">
                    <a:solidFill>
                      <a:srgbClr val="B1956E"/>
                    </a:solidFill>
                    <a:latin typeface="+mj-ea"/>
                    <a:ea typeface="+mj-ea"/>
                  </a:rPr>
                  <a:t>년 예산</a:t>
                </a:r>
                <a:endParaRPr lang="en-US" altLang="ko-KR" sz="1200" b="1" dirty="0" smtClean="0">
                  <a:solidFill>
                    <a:srgbClr val="B1956E"/>
                  </a:solidFill>
                  <a:latin typeface="+mj-ea"/>
                  <a:ea typeface="+mj-ea"/>
                </a:endParaRPr>
              </a:p>
            </p:txBody>
          </p:sp>
        </p:grp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1934" y="5787248"/>
              <a:ext cx="372087" cy="325838"/>
            </a:xfrm>
            <a:prstGeom prst="rect">
              <a:avLst/>
            </a:prstGeom>
          </p:spPr>
        </p:pic>
      </p:grpSp>
      <p:grpSp>
        <p:nvGrpSpPr>
          <p:cNvPr id="2" name="그룹 1"/>
          <p:cNvGrpSpPr/>
          <p:nvPr/>
        </p:nvGrpSpPr>
        <p:grpSpPr>
          <a:xfrm>
            <a:off x="4860315" y="1500968"/>
            <a:ext cx="1357322" cy="388356"/>
            <a:chOff x="4860315" y="1500968"/>
            <a:chExt cx="1357322" cy="388356"/>
          </a:xfrm>
        </p:grpSpPr>
        <p:pic>
          <p:nvPicPr>
            <p:cNvPr id="15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 bwMode="auto">
            <a:xfrm>
              <a:off x="4860315" y="1529324"/>
              <a:ext cx="1204351" cy="360000"/>
            </a:xfrm>
            <a:prstGeom prst="rect">
              <a:avLst/>
            </a:prstGeom>
            <a:noFill/>
          </p:spPr>
        </p:pic>
        <p:sp>
          <p:nvSpPr>
            <p:cNvPr id="16" name="Rectangle 21"/>
            <p:cNvSpPr/>
            <p:nvPr/>
          </p:nvSpPr>
          <p:spPr>
            <a:xfrm>
              <a:off x="4916870" y="1500968"/>
              <a:ext cx="1300767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</a:rPr>
                <a:t>사업내용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804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2"/>
          <p:cNvSpPr/>
          <p:nvPr/>
        </p:nvSpPr>
        <p:spPr>
          <a:xfrm>
            <a:off x="4736745" y="1915533"/>
            <a:ext cx="7119102" cy="151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비용지원 목적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화학물질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소음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분진 등의 유해인자에 노출되는 근로자의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특수건강진단 비용을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지원하여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근로자의 건강보호와 업무상 질병 감소에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기여하기 위함입니다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600" dirty="0" smtClean="0"/>
          </a:p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특수건강진단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1, 2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차 검진 비용 전액을 지원해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드립니다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ctangle 21"/>
          <p:cNvSpPr/>
          <p:nvPr/>
        </p:nvSpPr>
        <p:spPr>
          <a:xfrm>
            <a:off x="3070871" y="1454433"/>
            <a:ext cx="16415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건설일용직 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근로자 </a:t>
            </a:r>
            <a:endParaRPr lang="ko-KR" altLang="en-US" sz="1700" b="1" dirty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특수건강진단 비용지원 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17" name="Rectangle 22"/>
          <p:cNvSpPr/>
          <p:nvPr/>
        </p:nvSpPr>
        <p:spPr>
          <a:xfrm>
            <a:off x="3070870" y="2786852"/>
            <a:ext cx="13681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000" b="1" spc="-150" dirty="0">
                <a:solidFill>
                  <a:schemeClr val="bg1">
                    <a:lumMod val="50000"/>
                  </a:schemeClr>
                </a:solidFill>
              </a:rPr>
              <a:t>재원 소진 시에는 신청 및 </a:t>
            </a:r>
            <a:r>
              <a:rPr lang="ko-KR" altLang="en-US" sz="1000" b="1" spc="-150" dirty="0" smtClean="0">
                <a:solidFill>
                  <a:schemeClr val="bg1">
                    <a:lumMod val="50000"/>
                  </a:schemeClr>
                </a:solidFill>
              </a:rPr>
              <a:t>지원을 종료하므로 </a:t>
            </a:r>
            <a:r>
              <a:rPr lang="ko-KR" altLang="en-US" sz="1000" b="1" spc="-150" dirty="0">
                <a:solidFill>
                  <a:schemeClr val="bg1">
                    <a:lumMod val="50000"/>
                  </a:schemeClr>
                </a:solidFill>
              </a:rPr>
              <a:t>대상으로 선정된 사업장은</a:t>
            </a:r>
          </a:p>
          <a:p>
            <a:pPr>
              <a:lnSpc>
                <a:spcPct val="120000"/>
              </a:lnSpc>
            </a:pPr>
            <a:r>
              <a:rPr lang="ko-KR" altLang="en-US" sz="1000" b="1" spc="-150" dirty="0">
                <a:solidFill>
                  <a:schemeClr val="bg1">
                    <a:lumMod val="50000"/>
                  </a:schemeClr>
                </a:solidFill>
              </a:rPr>
              <a:t>빠른 시일 내에 </a:t>
            </a:r>
            <a:r>
              <a:rPr lang="ko-KR" altLang="en-US" sz="1000" b="1" spc="-150" dirty="0" smtClean="0">
                <a:solidFill>
                  <a:schemeClr val="bg1">
                    <a:lumMod val="50000"/>
                  </a:schemeClr>
                </a:solidFill>
              </a:rPr>
              <a:t>즉시건강진단 </a:t>
            </a:r>
            <a:r>
              <a:rPr lang="ko-KR" altLang="en-US" sz="1000" b="1" spc="-150" dirty="0">
                <a:solidFill>
                  <a:schemeClr val="bg1">
                    <a:lumMod val="50000"/>
                  </a:schemeClr>
                </a:solidFill>
              </a:rPr>
              <a:t>실시</a:t>
            </a:r>
            <a:endParaRPr lang="en-US" altLang="ko-KR" sz="1000" b="1" spc="-15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2"/>
          <p:cNvSpPr/>
          <p:nvPr/>
        </p:nvSpPr>
        <p:spPr>
          <a:xfrm>
            <a:off x="4736745" y="4543013"/>
            <a:ext cx="6224226" cy="912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특수건강진단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대상 유해인자를 보유하고 있는 사업장에서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유지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  </a:t>
            </a:r>
          </a:p>
          <a:p>
            <a:pPr>
              <a:lnSpc>
                <a:spcPts val="2200"/>
              </a:lnSpc>
              <a:buClr>
                <a:srgbClr val="B1956E"/>
              </a:buClr>
              <a:buSzPct val="60000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보수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작업에 종사하거나 건설현장에서 특수건강진단 대상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200"/>
              </a:lnSpc>
              <a:buClr>
                <a:srgbClr val="B1956E"/>
              </a:buClr>
              <a:buSzPct val="60000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인자에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노출 되는 업무에 종사하는 건설일용직 근로자 </a:t>
            </a:r>
          </a:p>
        </p:txBody>
      </p:sp>
      <p:grpSp>
        <p:nvGrpSpPr>
          <p:cNvPr id="34" name="그룹 33"/>
          <p:cNvGrpSpPr/>
          <p:nvPr/>
        </p:nvGrpSpPr>
        <p:grpSpPr>
          <a:xfrm>
            <a:off x="4808183" y="4081498"/>
            <a:ext cx="1357322" cy="388356"/>
            <a:chOff x="8738412" y="3330000"/>
            <a:chExt cx="1714512" cy="388356"/>
          </a:xfrm>
        </p:grpSpPr>
        <p:pic>
          <p:nvPicPr>
            <p:cNvPr id="35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8738412" y="3358356"/>
              <a:ext cx="1521286" cy="360000"/>
            </a:xfrm>
            <a:prstGeom prst="rect">
              <a:avLst/>
            </a:prstGeom>
            <a:noFill/>
          </p:spPr>
        </p:pic>
        <p:sp>
          <p:nvSpPr>
            <p:cNvPr id="36" name="Rectangle 21"/>
            <p:cNvSpPr/>
            <p:nvPr/>
          </p:nvSpPr>
          <p:spPr>
            <a:xfrm>
              <a:off x="8809850" y="3330000"/>
              <a:ext cx="1643074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</a:rPr>
                <a:t>지원대상</a:t>
              </a: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4716300" y="1500968"/>
            <a:ext cx="1357322" cy="388356"/>
            <a:chOff x="4860315" y="1500968"/>
            <a:chExt cx="1357322" cy="388356"/>
          </a:xfrm>
        </p:grpSpPr>
        <p:pic>
          <p:nvPicPr>
            <p:cNvPr id="10" name="Picture 3" descr="C:\Users\Administrator\Desktop\나침반수정\02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 bwMode="auto">
            <a:xfrm>
              <a:off x="4860315" y="1529324"/>
              <a:ext cx="1204351" cy="360000"/>
            </a:xfrm>
            <a:prstGeom prst="rect">
              <a:avLst/>
            </a:prstGeom>
            <a:noFill/>
          </p:spPr>
        </p:pic>
        <p:sp>
          <p:nvSpPr>
            <p:cNvPr id="11" name="Rectangle 21"/>
            <p:cNvSpPr/>
            <p:nvPr/>
          </p:nvSpPr>
          <p:spPr>
            <a:xfrm>
              <a:off x="4916870" y="1500968"/>
              <a:ext cx="1300767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</a:rPr>
                <a:t>사업내용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661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1"/>
          <p:cNvSpPr/>
          <p:nvPr/>
        </p:nvSpPr>
        <p:spPr>
          <a:xfrm>
            <a:off x="3214886" y="1454433"/>
            <a:ext cx="16415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건설일용직 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근로자 </a:t>
            </a:r>
            <a:endParaRPr lang="ko-KR" altLang="en-US" sz="1700" b="1" dirty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특수건강진단 비용지원 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4943078" y="1932446"/>
            <a:ext cx="662473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특수건강진단대상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「산업안전보건법」시행규칙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98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 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호 관련 별표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의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144000">
              <a:lnSpc>
                <a:spcPct val="150000"/>
              </a:lnSpc>
              <a:spcBef>
                <a:spcPts val="6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벤젠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톨루엔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노말헥산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등 유기화합물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108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구리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납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수은 등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금속류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19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 </a:t>
            </a:r>
          </a:p>
          <a:p>
            <a:pPr marL="144000"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무수초산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질산 등 산 및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알칼리류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 </a:t>
            </a:r>
          </a:p>
          <a:p>
            <a:pPr marL="144000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불소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브롬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산화에틸렌 등 가스 상태 물질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14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금속가공유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 </a:t>
            </a:r>
          </a:p>
          <a:p>
            <a:pPr marL="144000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허가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대상 유해물질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곡물분진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광물성 분진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석면분진 등 분진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 </a:t>
            </a:r>
          </a:p>
          <a:p>
            <a:pPr marL="144000">
              <a:lnSpc>
                <a:spcPct val="150000"/>
              </a:lnSpc>
              <a:buFontTx/>
              <a:buChar char="-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소음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진동 등 물리적 인자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야간작업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 </a:t>
            </a:r>
          </a:p>
        </p:txBody>
      </p:sp>
      <p:grpSp>
        <p:nvGrpSpPr>
          <p:cNvPr id="19" name="그룹 18"/>
          <p:cNvGrpSpPr/>
          <p:nvPr/>
        </p:nvGrpSpPr>
        <p:grpSpPr>
          <a:xfrm>
            <a:off x="4952198" y="1500968"/>
            <a:ext cx="2928958" cy="384968"/>
            <a:chOff x="6881024" y="1476000"/>
            <a:chExt cx="2505918" cy="384968"/>
          </a:xfrm>
        </p:grpSpPr>
        <p:pic>
          <p:nvPicPr>
            <p:cNvPr id="20" name="Picture 2" descr="C:\Users\Administrator\Desktop\나침반수정\건설업-수정\이미지\건2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881024" y="1500968"/>
              <a:ext cx="2505918" cy="360000"/>
            </a:xfrm>
            <a:prstGeom prst="rect">
              <a:avLst/>
            </a:prstGeom>
            <a:noFill/>
          </p:spPr>
        </p:pic>
        <p:sp>
          <p:nvSpPr>
            <p:cNvPr id="21" name="Rectangle 21"/>
            <p:cNvSpPr/>
            <p:nvPr/>
          </p:nvSpPr>
          <p:spPr>
            <a:xfrm>
              <a:off x="6961860" y="1476000"/>
              <a:ext cx="2344246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특수건강진단대상 유해인자</a:t>
              </a: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934" y="2858290"/>
            <a:ext cx="1840369" cy="135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14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1"/>
          <p:cNvSpPr/>
          <p:nvPr/>
        </p:nvSpPr>
        <p:spPr>
          <a:xfrm>
            <a:off x="3214886" y="1454433"/>
            <a:ext cx="16415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건설일용직 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근로자 </a:t>
            </a:r>
            <a:endParaRPr lang="ko-KR" altLang="en-US" sz="1700" b="1" dirty="0">
              <a:solidFill>
                <a:srgbClr val="E4DBCE"/>
              </a:solidFill>
              <a:latin typeface="+mj-ea"/>
              <a:ea typeface="+mj-ea"/>
            </a:endParaRPr>
          </a:p>
          <a:p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특수건강진단 비용지원 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27" name="Rectangle 22"/>
          <p:cNvSpPr/>
          <p:nvPr/>
        </p:nvSpPr>
        <p:spPr>
          <a:xfrm>
            <a:off x="4880760" y="1994972"/>
            <a:ext cx="6624736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안전보건공단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홈페이지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(www.kosha.or.kr) </a:t>
            </a:r>
          </a:p>
          <a:p>
            <a:pPr marL="144000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사업안내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 → 직업건강 →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사업신청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]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측정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특검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비용지원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특수건강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진단 비용지원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바로가기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일용직 근로자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후 신청결과 확인에서 확인 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198" y="4005858"/>
            <a:ext cx="5751520" cy="1669069"/>
          </a:xfrm>
          <a:prstGeom prst="rect">
            <a:avLst/>
          </a:prstGeom>
        </p:spPr>
      </p:pic>
      <p:grpSp>
        <p:nvGrpSpPr>
          <p:cNvPr id="14" name="그룹 13"/>
          <p:cNvGrpSpPr/>
          <p:nvPr/>
        </p:nvGrpSpPr>
        <p:grpSpPr>
          <a:xfrm>
            <a:off x="4952198" y="1572406"/>
            <a:ext cx="2357454" cy="384968"/>
            <a:chOff x="6881024" y="1476000"/>
            <a:chExt cx="2505918" cy="384968"/>
          </a:xfrm>
        </p:grpSpPr>
        <p:pic>
          <p:nvPicPr>
            <p:cNvPr id="15" name="Picture 2" descr="C:\Users\Administrator\Desktop\나침반수정\건설업-수정\이미지\건2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881024" y="1500968"/>
              <a:ext cx="2505918" cy="360000"/>
            </a:xfrm>
            <a:prstGeom prst="rect">
              <a:avLst/>
            </a:prstGeom>
            <a:noFill/>
          </p:spPr>
        </p:pic>
        <p:sp>
          <p:nvSpPr>
            <p:cNvPr id="16" name="Rectangle 21"/>
            <p:cNvSpPr/>
            <p:nvPr/>
          </p:nvSpPr>
          <p:spPr>
            <a:xfrm>
              <a:off x="6961860" y="1476000"/>
              <a:ext cx="2344246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지원신청 및 대상확인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913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1"/>
          <p:cNvSpPr/>
          <p:nvPr/>
        </p:nvSpPr>
        <p:spPr>
          <a:xfrm>
            <a:off x="3214886" y="1454433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근로자건강</a:t>
            </a:r>
            <a:endParaRPr lang="en-US" altLang="ko-KR" sz="1700" b="1" dirty="0" smtClean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센터</a:t>
            </a:r>
            <a:r>
              <a:rPr lang="en-US" altLang="ko-KR" sz="1700" b="1" dirty="0">
                <a:solidFill>
                  <a:srgbClr val="B1956E"/>
                </a:solidFill>
                <a:latin typeface="+mj-ea"/>
                <a:ea typeface="+mj-ea"/>
              </a:rPr>
              <a:t>(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분소</a:t>
            </a:r>
            <a:r>
              <a:rPr lang="en-US" altLang="ko-KR" sz="1700" b="1" dirty="0">
                <a:solidFill>
                  <a:srgbClr val="B1956E"/>
                </a:solidFill>
                <a:latin typeface="+mj-ea"/>
                <a:ea typeface="+mj-ea"/>
              </a:rPr>
              <a:t>)</a:t>
            </a:r>
            <a:endParaRPr lang="ko-KR" altLang="en-US" sz="1700" b="1" dirty="0">
              <a:solidFill>
                <a:srgbClr val="B1956E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설치</a:t>
            </a:r>
            <a:r>
              <a:rPr lang="ko-KR" altLang="en-US" sz="1700" b="1" spc="-150" dirty="0" smtClean="0">
                <a:solidFill>
                  <a:srgbClr val="B1956E"/>
                </a:solidFill>
                <a:latin typeface="+mj-ea"/>
                <a:ea typeface="+mj-ea"/>
              </a:rPr>
              <a:t>∙</a:t>
            </a:r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운영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10" name="Rectangle 22"/>
          <p:cNvSpPr/>
          <p:nvPr/>
        </p:nvSpPr>
        <p:spPr>
          <a:xfrm>
            <a:off x="4880760" y="1475483"/>
            <a:ext cx="6336704" cy="4387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근로자건강센터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분소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설치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운영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목적은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건강관리에 취약한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 미만 소규모 사업장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근로자들의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건강    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 지원을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위하여 “근로자건강센터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”의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설치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운영으로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질병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상담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 다양한 직업건강서비스를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제공하여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건강보호에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기여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endParaRPr lang="ko-KR" altLang="en-US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3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센터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분소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를 이용할 수 있는 대상은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dirty="0"/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모든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근로자를 대상으로 하되 건강관리에 취약한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 미만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  <a:spcAft>
                <a:spcPts val="1200"/>
              </a:spcAft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근로자를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우선적으로 지원</a:t>
            </a:r>
          </a:p>
          <a:p>
            <a:pPr>
              <a:lnSpc>
                <a:spcPct val="1300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센터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분소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이용 시 가능한 서비스 내용은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건강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질병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상담실 운영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건강에 대한 모든 상담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건강진단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결과에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따른사후관리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및 상담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직무스트레스 상담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업무적합성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평가 등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</a:p>
          <a:p>
            <a:pPr marL="144000">
              <a:lnSpc>
                <a:spcPct val="13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직업환경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작업관리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상담실 운영 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근골격계질환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예방실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운영 </a:t>
            </a:r>
          </a:p>
          <a:p>
            <a:pPr marL="144000">
              <a:lnSpc>
                <a:spcPct val="13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뇌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심혈관질환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예방실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운영 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심리상담실 운영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928" y="2643976"/>
            <a:ext cx="1724058" cy="157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9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1"/>
          <p:cNvSpPr/>
          <p:nvPr/>
        </p:nvSpPr>
        <p:spPr>
          <a:xfrm>
            <a:off x="3214886" y="1454433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근로자건강</a:t>
            </a:r>
            <a:endParaRPr lang="en-US" altLang="ko-KR" sz="1700" b="1" dirty="0" smtClean="0">
              <a:solidFill>
                <a:srgbClr val="E4DBCE"/>
              </a:solidFill>
              <a:latin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센터</a:t>
            </a:r>
            <a:r>
              <a:rPr lang="en-US" altLang="ko-KR" sz="1700" b="1" dirty="0" smtClean="0">
                <a:solidFill>
                  <a:srgbClr val="E4DBCE"/>
                </a:solidFill>
                <a:latin typeface="+mj-ea"/>
              </a:rPr>
              <a:t>(</a:t>
            </a:r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분소</a:t>
            </a:r>
            <a:r>
              <a:rPr lang="en-US" altLang="ko-KR" sz="1700" b="1" dirty="0" smtClean="0">
                <a:solidFill>
                  <a:srgbClr val="E4DBCE"/>
                </a:solidFill>
                <a:latin typeface="+mj-ea"/>
              </a:rPr>
              <a:t>)</a:t>
            </a:r>
            <a:endParaRPr lang="ko-KR" altLang="en-US" sz="1700" b="1" dirty="0" smtClean="0">
              <a:solidFill>
                <a:srgbClr val="E4DBCE"/>
              </a:solidFill>
              <a:latin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설치</a:t>
            </a:r>
            <a:r>
              <a:rPr lang="ko-KR" altLang="en-US" sz="1700" b="1" spc="-150" dirty="0" smtClean="0">
                <a:solidFill>
                  <a:srgbClr val="E4DBCE"/>
                </a:solidFill>
                <a:latin typeface="+mj-ea"/>
              </a:rPr>
              <a:t>∙</a:t>
            </a:r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운영</a:t>
            </a:r>
            <a:endParaRPr lang="en-US" altLang="ko-KR" sz="1700" b="1" dirty="0">
              <a:solidFill>
                <a:srgbClr val="E4DBCE"/>
              </a:solidFill>
              <a:latin typeface="+mj-ea"/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4943078" y="1475483"/>
            <a:ext cx="6264696" cy="1626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센터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분소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에는 어떤 사람들이 있나요</a:t>
            </a:r>
            <a:r>
              <a:rPr lang="en-US" altLang="ko-KR" sz="16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en-US" altLang="ko-KR" sz="1600" dirty="0"/>
          </a:p>
          <a:p>
            <a:pPr>
              <a:lnSpc>
                <a:spcPts val="2200"/>
              </a:lnSpc>
              <a:buClr>
                <a:srgbClr val="B1956E"/>
              </a:buClr>
              <a:buSzPct val="100000"/>
            </a:pP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직업환경의학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전문의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간호사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산업위생 전문가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근골격계질환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전문가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</a:p>
          <a:p>
            <a:pPr>
              <a:lnSpc>
                <a:spcPts val="2200"/>
              </a:lnSpc>
              <a:buClr>
                <a:srgbClr val="B1956E"/>
              </a:buClr>
              <a:buSzPct val="100000"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직무스트레스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상담 전문가 등 직업건강 관련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전문가들로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구성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운영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200"/>
              </a:lnSpc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어디에 가면 이용이 가능한가요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dirty="0"/>
          </a:p>
          <a:p>
            <a:pPr>
              <a:lnSpc>
                <a:spcPts val="2200"/>
              </a:lnSpc>
            </a:pP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센터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21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 지역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분소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 지역 운영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3211447" y="4636296"/>
            <a:ext cx="1669313" cy="846093"/>
            <a:chOff x="3214886" y="4627364"/>
            <a:chExt cx="3648293" cy="846093"/>
          </a:xfrm>
        </p:grpSpPr>
        <p:sp>
          <p:nvSpPr>
            <p:cNvPr id="13" name="Rectangle 21"/>
            <p:cNvSpPr/>
            <p:nvPr/>
          </p:nvSpPr>
          <p:spPr>
            <a:xfrm>
              <a:off x="3214886" y="4627364"/>
              <a:ext cx="3312368" cy="4062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700" b="1" dirty="0" smtClean="0">
                  <a:solidFill>
                    <a:srgbClr val="89C170"/>
                  </a:solidFill>
                  <a:latin typeface="+mj-ea"/>
                  <a:ea typeface="+mj-ea"/>
                </a:rPr>
                <a:t>9</a:t>
              </a:r>
              <a:r>
                <a:rPr lang="ko-KR" altLang="en-US" sz="1700" b="1" dirty="0" smtClean="0">
                  <a:solidFill>
                    <a:srgbClr val="89C170"/>
                  </a:solidFill>
                  <a:latin typeface="+mj-ea"/>
                  <a:ea typeface="+mj-ea"/>
                </a:rPr>
                <a:t>시</a:t>
              </a:r>
              <a:r>
                <a:rPr lang="en-US" altLang="ko-KR" sz="1700" b="1" dirty="0" smtClean="0">
                  <a:solidFill>
                    <a:srgbClr val="89C170"/>
                  </a:solidFill>
                  <a:latin typeface="+mj-ea"/>
                  <a:ea typeface="+mj-ea"/>
                </a:rPr>
                <a:t>~21</a:t>
              </a:r>
              <a:r>
                <a:rPr lang="ko-KR" altLang="en-US" sz="1700" b="1" dirty="0" smtClean="0">
                  <a:solidFill>
                    <a:srgbClr val="89C170"/>
                  </a:solidFill>
                  <a:latin typeface="+mj-ea"/>
                  <a:ea typeface="+mj-ea"/>
                </a:rPr>
                <a:t>시</a:t>
              </a:r>
              <a:endParaRPr lang="en-US" altLang="ko-KR" sz="1700" b="1" dirty="0" smtClean="0">
                <a:solidFill>
                  <a:srgbClr val="89C170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Rectangle 21"/>
            <p:cNvSpPr/>
            <p:nvPr/>
          </p:nvSpPr>
          <p:spPr>
            <a:xfrm>
              <a:off x="3214886" y="4937926"/>
              <a:ext cx="3648293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센터</a:t>
              </a:r>
              <a:r>
                <a:rPr lang="en-US" altLang="ko-KR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(</a:t>
              </a:r>
              <a:r>
                <a:rPr lang="ko-KR" altLang="en-US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분소</a:t>
              </a:r>
              <a:r>
                <a:rPr lang="en-US" altLang="ko-KR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) </a:t>
              </a:r>
              <a:r>
                <a:rPr lang="ko-KR" altLang="en-US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운영시간</a:t>
              </a:r>
              <a:endParaRPr lang="en-US" altLang="ko-KR" sz="1200" b="1" dirty="0" smtClean="0">
                <a:solidFill>
                  <a:srgbClr val="B1956E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200" b="1" dirty="0">
                  <a:solidFill>
                    <a:srgbClr val="B1956E"/>
                  </a:solidFill>
                  <a:latin typeface="+mj-ea"/>
                  <a:ea typeface="+mj-ea"/>
                </a:rPr>
                <a:t>(</a:t>
              </a:r>
              <a:r>
                <a:rPr lang="ko-KR" altLang="en-US" sz="1200" b="1" dirty="0" err="1">
                  <a:solidFill>
                    <a:srgbClr val="B1956E"/>
                  </a:solidFill>
                  <a:latin typeface="+mj-ea"/>
                  <a:ea typeface="+mj-ea"/>
                </a:rPr>
                <a:t>탄력적운영</a:t>
              </a:r>
              <a:r>
                <a:rPr lang="en-US" altLang="ko-KR" sz="1200" b="1" dirty="0">
                  <a:solidFill>
                    <a:srgbClr val="B1956E"/>
                  </a:solidFill>
                  <a:latin typeface="+mj-ea"/>
                  <a:ea typeface="+mj-ea"/>
                </a:rPr>
                <a:t>)</a:t>
              </a: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3211447" y="3420089"/>
            <a:ext cx="1669313" cy="624494"/>
            <a:chOff x="3214886" y="4627364"/>
            <a:chExt cx="3648293" cy="624494"/>
          </a:xfrm>
        </p:grpSpPr>
        <p:sp>
          <p:nvSpPr>
            <p:cNvPr id="17" name="Rectangle 21"/>
            <p:cNvSpPr/>
            <p:nvPr/>
          </p:nvSpPr>
          <p:spPr>
            <a:xfrm>
              <a:off x="3214886" y="4627364"/>
              <a:ext cx="3312368" cy="3753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dirty="0" smtClean="0">
                  <a:solidFill>
                    <a:srgbClr val="89C170"/>
                  </a:solidFill>
                  <a:latin typeface="+mj-ea"/>
                  <a:ea typeface="+mj-ea"/>
                </a:rPr>
                <a:t>전액 무료</a:t>
              </a:r>
              <a:endParaRPr lang="en-US" altLang="ko-KR" sz="1700" b="1" dirty="0" smtClean="0">
                <a:solidFill>
                  <a:srgbClr val="89C170"/>
                </a:solidFill>
                <a:latin typeface="+mj-ea"/>
                <a:ea typeface="+mj-ea"/>
              </a:endParaRPr>
            </a:p>
          </p:txBody>
        </p:sp>
        <p:sp>
          <p:nvSpPr>
            <p:cNvPr id="18" name="Rectangle 21"/>
            <p:cNvSpPr/>
            <p:nvPr/>
          </p:nvSpPr>
          <p:spPr>
            <a:xfrm>
              <a:off x="3214886" y="4937926"/>
              <a:ext cx="3648293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센터</a:t>
              </a:r>
              <a:r>
                <a:rPr lang="en-US" altLang="ko-KR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(</a:t>
              </a:r>
              <a:r>
                <a:rPr lang="ko-KR" altLang="en-US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분소</a:t>
              </a:r>
              <a:r>
                <a:rPr lang="en-US" altLang="ko-KR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) </a:t>
              </a:r>
              <a:r>
                <a:rPr lang="ko-KR" altLang="en-US" sz="1200" b="1" dirty="0" smtClean="0">
                  <a:solidFill>
                    <a:srgbClr val="B1956E"/>
                  </a:solidFill>
                  <a:latin typeface="+mj-ea"/>
                  <a:ea typeface="+mj-ea"/>
                </a:rPr>
                <a:t>이용요</a:t>
              </a:r>
              <a:r>
                <a:rPr lang="ko-KR" altLang="en-US" sz="1200" b="1" dirty="0">
                  <a:solidFill>
                    <a:srgbClr val="B1956E"/>
                  </a:solidFill>
                  <a:latin typeface="+mj-ea"/>
                  <a:ea typeface="+mj-ea"/>
                </a:rPr>
                <a:t>금</a:t>
              </a:r>
              <a:endParaRPr lang="en-US" altLang="ko-KR" sz="1200" b="1" dirty="0" smtClean="0">
                <a:solidFill>
                  <a:srgbClr val="B1956E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094" y="3285778"/>
            <a:ext cx="6408712" cy="261979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857" y="2829016"/>
            <a:ext cx="419728" cy="59107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058" y="4188249"/>
            <a:ext cx="489326" cy="487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66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454433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근로자건강</a:t>
            </a:r>
            <a:endParaRPr lang="en-US" altLang="ko-KR" sz="1700" b="1" dirty="0" smtClean="0">
              <a:solidFill>
                <a:srgbClr val="E4DBCE"/>
              </a:solidFill>
              <a:latin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센터</a:t>
            </a:r>
            <a:r>
              <a:rPr lang="en-US" altLang="ko-KR" sz="1700" b="1" dirty="0" smtClean="0">
                <a:solidFill>
                  <a:srgbClr val="E4DBCE"/>
                </a:solidFill>
                <a:latin typeface="+mj-ea"/>
              </a:rPr>
              <a:t>(</a:t>
            </a:r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분소</a:t>
            </a:r>
            <a:r>
              <a:rPr lang="en-US" altLang="ko-KR" sz="1700" b="1" dirty="0" smtClean="0">
                <a:solidFill>
                  <a:srgbClr val="E4DBCE"/>
                </a:solidFill>
                <a:latin typeface="+mj-ea"/>
              </a:rPr>
              <a:t>)</a:t>
            </a:r>
            <a:endParaRPr lang="ko-KR" altLang="en-US" sz="1700" b="1" dirty="0" smtClean="0">
              <a:solidFill>
                <a:srgbClr val="E4DBCE"/>
              </a:solidFill>
              <a:latin typeface="+mj-ea"/>
            </a:endParaRPr>
          </a:p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설치</a:t>
            </a:r>
            <a:r>
              <a:rPr lang="ko-KR" altLang="en-US" sz="1700" b="1" spc="-150" dirty="0" smtClean="0">
                <a:solidFill>
                  <a:srgbClr val="E4DBCE"/>
                </a:solidFill>
                <a:latin typeface="+mj-ea"/>
              </a:rPr>
              <a:t>∙</a:t>
            </a:r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운영</a:t>
            </a:r>
            <a:endParaRPr lang="en-US" altLang="ko-KR" sz="1700" b="1" dirty="0">
              <a:solidFill>
                <a:srgbClr val="E4DBCE"/>
              </a:solidFill>
              <a:latin typeface="+mj-ea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4655046" y="5688464"/>
            <a:ext cx="700476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</a:rPr>
              <a:t>희망하시는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</a:rPr>
              <a:t>사업장은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</a:rPr>
              <a:t>단체 예약 시 이동건강상담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</a:rPr>
              <a:t>및 집단 상담도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</a:rPr>
              <a:t>가능합니다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870" y="1416365"/>
            <a:ext cx="6569620" cy="427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2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454433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B1956E"/>
                </a:solidFill>
                <a:latin typeface="+mj-ea"/>
                <a:ea typeface="+mj-ea"/>
              </a:rPr>
              <a:t>기업건강증진 </a:t>
            </a:r>
            <a:r>
              <a:rPr lang="ko-KR" altLang="en-US" sz="1700" b="1" dirty="0">
                <a:solidFill>
                  <a:srgbClr val="B1956E"/>
                </a:solidFill>
                <a:latin typeface="+mj-ea"/>
                <a:ea typeface="+mj-ea"/>
              </a:rPr>
              <a:t>컨설팅 지원</a:t>
            </a:r>
            <a:endParaRPr lang="en-US" altLang="ko-KR" sz="1700" b="1" dirty="0">
              <a:solidFill>
                <a:srgbClr val="B1956E"/>
              </a:solidFill>
              <a:latin typeface="+mj-ea"/>
              <a:ea typeface="+mj-ea"/>
            </a:endParaRPr>
          </a:p>
        </p:txBody>
      </p:sp>
      <p:sp>
        <p:nvSpPr>
          <p:cNvPr id="3" name="Rectangle 22"/>
          <p:cNvSpPr/>
          <p:nvPr/>
        </p:nvSpPr>
        <p:spPr>
          <a:xfrm>
            <a:off x="4880760" y="1475483"/>
            <a:ext cx="6581416" cy="4373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근로자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증진활동이란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작업관련성질환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예방활동을 포함하여 근로자의 건강을 최상의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상태로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하기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위한 일련의 활동을 말합니다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법적근거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600" dirty="0"/>
          </a:p>
          <a:p>
            <a:pPr marL="144000">
              <a:lnSpc>
                <a:spcPct val="140000"/>
              </a:lnSpc>
              <a:spcBef>
                <a:spcPts val="6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정부의 책무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동법 시행령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조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건강증진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4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사업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등의 추진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 건강증진활동에 관한 시책을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추진토록 마련되어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4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있으며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고용노동부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고시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2015-104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호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에는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건강 증진활동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4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계획 수립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시행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추진체계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촉진방법 및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지원내용 등이 규정되어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있습니다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회사에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어떤 도움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4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사업장의 건강문제를 노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 협의로 자율적으로 해결하여 원만한 노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4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관계가 형성 </a:t>
            </a:r>
          </a:p>
          <a:p>
            <a:pPr marL="144000">
              <a:lnSpc>
                <a:spcPct val="14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질병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유소견율의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감소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질병 및 산재로 인한 근로손실 일수의 감소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의료비의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4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감소 등을 통한 생산성 향상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기대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029383" y="2565697"/>
            <a:ext cx="2012549" cy="1076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300"/>
              </a:lnSpc>
            </a:pPr>
            <a:r>
              <a:rPr lang="ko-KR" altLang="en-US" sz="1000" b="1" dirty="0">
                <a:solidFill>
                  <a:srgbClr val="B1956E"/>
                </a:solidFill>
              </a:rPr>
              <a:t> </a:t>
            </a:r>
            <a:r>
              <a:rPr lang="ko-KR" altLang="en-US" sz="1000" b="1" dirty="0" smtClean="0">
                <a:solidFill>
                  <a:srgbClr val="B1956E"/>
                </a:solidFill>
              </a:rPr>
              <a:t>  </a:t>
            </a:r>
            <a:r>
              <a:rPr lang="ko-KR" altLang="en-US" sz="1000" b="1" dirty="0" smtClean="0">
                <a:solidFill>
                  <a:srgbClr val="9E6E43"/>
                </a:solidFill>
                <a:latin typeface="맑은 고딕"/>
                <a:ea typeface="맑은 고딕"/>
              </a:rPr>
              <a:t>* </a:t>
            </a:r>
            <a:r>
              <a:rPr lang="ko-KR" altLang="en-US" sz="1000" b="1" dirty="0" smtClean="0">
                <a:solidFill>
                  <a:srgbClr val="B1956E"/>
                </a:solidFill>
              </a:rPr>
              <a:t>작업관련성질환 </a:t>
            </a:r>
            <a:r>
              <a:rPr lang="en-US" altLang="ko-KR" sz="1000" b="1" dirty="0" smtClean="0">
                <a:solidFill>
                  <a:srgbClr val="B1956E"/>
                </a:solidFill>
              </a:rPr>
              <a:t>: </a:t>
            </a:r>
            <a:r>
              <a:rPr lang="ko-KR" altLang="en-US" sz="1000" b="1" dirty="0" smtClean="0">
                <a:solidFill>
                  <a:srgbClr val="B1956E"/>
                </a:solidFill>
              </a:rPr>
              <a:t> </a:t>
            </a:r>
            <a:endParaRPr lang="ko-KR" altLang="en-US" sz="1000" b="1" dirty="0">
              <a:solidFill>
                <a:srgbClr val="B1956E"/>
              </a:solidFill>
            </a:endParaRPr>
          </a:p>
          <a:p>
            <a:pPr>
              <a:lnSpc>
                <a:spcPts val="1300"/>
              </a:lnSpc>
            </a:pPr>
            <a:r>
              <a:rPr lang="ko-KR" altLang="en-US" sz="900" b="1" dirty="0" smtClean="0"/>
              <a:t>     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작업관련 뇌</a:t>
            </a:r>
            <a:r>
              <a:rPr lang="ko-KR" altLang="en-US" sz="9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∙ </a:t>
            </a:r>
            <a:r>
              <a:rPr lang="ko-KR" altLang="en-US" sz="9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심혈관질환</a:t>
            </a: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en-US" altLang="ko-KR" sz="9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300"/>
              </a:lnSpc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ko-KR" altLang="en-US" sz="9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근골격계질환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 업무적 </a:t>
            </a:r>
            <a:endParaRPr lang="en-US" altLang="ko-KR" sz="9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300"/>
              </a:lnSpc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요인과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개인적 요인이 </a:t>
            </a:r>
            <a:endParaRPr lang="en-US" altLang="ko-KR" sz="9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300"/>
              </a:lnSpc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복합적으로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작용</a:t>
            </a: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발생하는</a:t>
            </a:r>
            <a:endParaRPr lang="en-US" altLang="ko-KR" sz="9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300"/>
              </a:lnSpc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질환</a:t>
            </a:r>
            <a:endParaRPr lang="en-US" altLang="ko-KR" sz="9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532" y="4869954"/>
            <a:ext cx="1694601" cy="1052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76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454433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기업건강증진 </a:t>
            </a:r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컨설팅 지원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3" name="Rectangle 22"/>
          <p:cNvSpPr/>
          <p:nvPr/>
        </p:nvSpPr>
        <p:spPr>
          <a:xfrm>
            <a:off x="4880760" y="1475483"/>
            <a:ext cx="6152788" cy="898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지원절차는 어떻게 되나요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작업관련성질환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예방활동을 포함하여 근로자의 건강을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최상의 상태로 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하기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위한 일련의 활동을 말합니다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8" name="Rectangle 22"/>
          <p:cNvSpPr/>
          <p:nvPr/>
        </p:nvSpPr>
        <p:spPr>
          <a:xfrm>
            <a:off x="4880760" y="4787116"/>
            <a:ext cx="6336704" cy="1178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어떤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프로그램을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해야하나요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뇌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심혈관계질환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예방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근골격계질환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예방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직무스트레스 예방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생활습관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개선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프로그램 등 전반적인 건강증진 활동을 수행하는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것이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효과적이지만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사업장의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요구도에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따라 우선순위를 정하여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추진할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수도 있습니다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098" name="Picture 2" descr="C:\Users\Administrator\Desktop\스톰\나침반수정\건설업-수정\이미지\건3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3636" y="2858290"/>
            <a:ext cx="6000792" cy="1700820"/>
          </a:xfrm>
          <a:prstGeom prst="rect">
            <a:avLst/>
          </a:prstGeom>
          <a:noFill/>
        </p:spPr>
      </p:pic>
      <p:grpSp>
        <p:nvGrpSpPr>
          <p:cNvPr id="9" name="그룹 8"/>
          <p:cNvGrpSpPr/>
          <p:nvPr/>
        </p:nvGrpSpPr>
        <p:grpSpPr>
          <a:xfrm>
            <a:off x="5023636" y="2501100"/>
            <a:ext cx="1451560" cy="261610"/>
            <a:chOff x="3452000" y="3001166"/>
            <a:chExt cx="1451560" cy="261610"/>
          </a:xfrm>
        </p:grpSpPr>
        <p:sp>
          <p:nvSpPr>
            <p:cNvPr id="10" name="직각 삼각형 9"/>
            <p:cNvSpPr/>
            <p:nvPr/>
          </p:nvSpPr>
          <p:spPr>
            <a:xfrm rot="5400000">
              <a:off x="3452000" y="3072604"/>
              <a:ext cx="142876" cy="142876"/>
            </a:xfrm>
            <a:prstGeom prst="rtTriangle">
              <a:avLst/>
            </a:prstGeom>
            <a:solidFill>
              <a:srgbClr val="2AA7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Rectangle 21"/>
            <p:cNvSpPr/>
            <p:nvPr/>
          </p:nvSpPr>
          <p:spPr>
            <a:xfrm>
              <a:off x="3523438" y="3001166"/>
              <a:ext cx="1380122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ko-KR" altLang="en-US" sz="1100" b="1" dirty="0" smtClean="0">
                  <a:solidFill>
                    <a:srgbClr val="2AA738"/>
                  </a:solidFill>
                  <a:latin typeface="+mn-ea"/>
                </a:rPr>
                <a:t>지원절차</a:t>
              </a:r>
              <a:endParaRPr lang="ko-KR" altLang="en-US" sz="1100" b="1" dirty="0">
                <a:solidFill>
                  <a:srgbClr val="2AA738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457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/>
          <p:nvPr/>
        </p:nvSpPr>
        <p:spPr>
          <a:xfrm>
            <a:off x="3214886" y="1454433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기업건강증진 </a:t>
            </a:r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컨설팅 지원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3" name="Rectangle 22"/>
          <p:cNvSpPr/>
          <p:nvPr/>
        </p:nvSpPr>
        <p:spPr>
          <a:xfrm>
            <a:off x="4943078" y="1475483"/>
            <a:ext cx="6480720" cy="97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참여방법은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  <a:spcBef>
                <a:spcPts val="60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공단 지역본부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지사에 「건강증진활동 지원신청서」를 제출하시면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ct val="13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됩니다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고용노동부 고시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2015-104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호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중 지원신청서 참조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Rectangle 22"/>
          <p:cNvSpPr/>
          <p:nvPr/>
        </p:nvSpPr>
        <p:spPr>
          <a:xfrm>
            <a:off x="4943078" y="2709714"/>
            <a:ext cx="6408712" cy="3070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1956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공단에서는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무엇을 지원하나요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ts val="1800"/>
              </a:lnSpc>
              <a:spcBef>
                <a:spcPts val="600"/>
              </a:spcBef>
            </a:pPr>
            <a:r>
              <a:rPr lang="en-US" altLang="ko-KR" sz="1400" b="1" dirty="0">
                <a:solidFill>
                  <a:srgbClr val="B1956E"/>
                </a:solidFill>
              </a:rPr>
              <a:t>- </a:t>
            </a:r>
            <a:r>
              <a:rPr lang="ko-KR" altLang="en-US" sz="1400" b="1" dirty="0">
                <a:solidFill>
                  <a:srgbClr val="B1956E"/>
                </a:solidFill>
              </a:rPr>
              <a:t>방문컨설팅 지원</a:t>
            </a:r>
            <a:r>
              <a:rPr lang="en-US" altLang="ko-KR" sz="1400" b="1" dirty="0">
                <a:solidFill>
                  <a:srgbClr val="B1956E"/>
                </a:solidFill>
              </a:rPr>
              <a:t>(</a:t>
            </a:r>
            <a:r>
              <a:rPr lang="ko-KR" altLang="en-US" sz="1400" b="1" dirty="0">
                <a:solidFill>
                  <a:srgbClr val="B1956E"/>
                </a:solidFill>
              </a:rPr>
              <a:t>지역본부</a:t>
            </a:r>
            <a:r>
              <a:rPr lang="en-US" altLang="ko-KR" sz="1400" b="1" dirty="0">
                <a:solidFill>
                  <a:srgbClr val="B1956E"/>
                </a:solidFill>
              </a:rPr>
              <a:t>) </a:t>
            </a:r>
          </a:p>
          <a:p>
            <a:pPr marL="144000">
              <a:lnSpc>
                <a:spcPts val="18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400" b="1" dirty="0" smtClean="0">
                <a:solidFill>
                  <a:srgbClr val="92D050"/>
                </a:solidFill>
              </a:rPr>
              <a:t>•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방문하여 신청사업장의 근로특성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건강특성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ts val="1800"/>
              </a:lnSpc>
              <a:spcBef>
                <a:spcPts val="130"/>
              </a:spcBef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등을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분석하여 건강증진활동 추진을 위한 컨설팅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건강증진활동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ts val="1800"/>
              </a:lnSpc>
              <a:spcBef>
                <a:spcPts val="130"/>
              </a:spcBef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수준평가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을 실시 </a:t>
            </a:r>
          </a:p>
          <a:p>
            <a:pPr marL="144000">
              <a:lnSpc>
                <a:spcPts val="1800"/>
              </a:lnSpc>
              <a:spcBef>
                <a:spcPts val="130"/>
              </a:spcBef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rgbClr val="92D050"/>
                </a:solidFill>
              </a:rPr>
              <a:t>•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요청 시 공단 </a:t>
            </a:r>
            <a:r>
              <a:rPr lang="ko-KR" altLang="en-US" sz="1400" b="1" dirty="0">
                <a:solidFill>
                  <a:srgbClr val="B1956E"/>
                </a:solidFill>
              </a:rPr>
              <a:t>건강증진사업*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과 연계하여 사업장에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필요한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ts val="1800"/>
              </a:lnSpc>
              <a:spcBef>
                <a:spcPts val="130"/>
              </a:spcBef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활동을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지원 </a:t>
            </a:r>
          </a:p>
          <a:p>
            <a:pPr marL="144000">
              <a:lnSpc>
                <a:spcPts val="1800"/>
              </a:lnSpc>
              <a:spcBef>
                <a:spcPts val="13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400" b="1" dirty="0">
                <a:solidFill>
                  <a:srgbClr val="92D050"/>
                </a:solidFill>
              </a:rPr>
              <a:t>•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건강증진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정보자료제공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교육지원 등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실시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ts val="1800"/>
              </a:lnSpc>
              <a:spcBef>
                <a:spcPts val="130"/>
              </a:spcBef>
            </a:pPr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ts val="1800"/>
              </a:lnSpc>
              <a:spcBef>
                <a:spcPts val="130"/>
              </a:spcBef>
            </a:pPr>
            <a:r>
              <a:rPr lang="en-US" altLang="ko-KR" sz="1400" b="1" dirty="0">
                <a:solidFill>
                  <a:srgbClr val="B1956E"/>
                </a:solidFill>
              </a:rPr>
              <a:t>- </a:t>
            </a:r>
            <a:r>
              <a:rPr lang="ko-KR" altLang="en-US" sz="1400" b="1" dirty="0">
                <a:solidFill>
                  <a:srgbClr val="B1956E"/>
                </a:solidFill>
              </a:rPr>
              <a:t>협업지원</a:t>
            </a:r>
            <a:r>
              <a:rPr lang="en-US" altLang="ko-KR" sz="1400" b="1" dirty="0">
                <a:solidFill>
                  <a:srgbClr val="B1956E"/>
                </a:solidFill>
              </a:rPr>
              <a:t>(</a:t>
            </a:r>
            <a:r>
              <a:rPr lang="ko-KR" altLang="en-US" sz="1400" b="1" dirty="0">
                <a:solidFill>
                  <a:srgbClr val="B1956E"/>
                </a:solidFill>
              </a:rPr>
              <a:t>산업보건관리전문기관</a:t>
            </a:r>
            <a:r>
              <a:rPr lang="en-US" altLang="ko-KR" sz="1400" b="1" dirty="0">
                <a:solidFill>
                  <a:srgbClr val="B1956E"/>
                </a:solidFill>
              </a:rPr>
              <a:t>) </a:t>
            </a:r>
          </a:p>
          <a:p>
            <a:pPr marL="144000">
              <a:lnSpc>
                <a:spcPts val="1800"/>
              </a:lnSpc>
              <a:spcBef>
                <a:spcPts val="130"/>
              </a:spcBef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>
                <a:solidFill>
                  <a:srgbClr val="92D050"/>
                </a:solidFill>
              </a:rPr>
              <a:t>•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사업장의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요구도와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수준을 고려하여 건강정보 제공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건강증진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>
              <a:lnSpc>
                <a:spcPts val="1800"/>
              </a:lnSpc>
              <a:spcBef>
                <a:spcPts val="130"/>
              </a:spcBef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교육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강사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등을 지원 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146553" y="4533290"/>
            <a:ext cx="1728191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ko-KR" altLang="en-US" sz="1100" b="1" dirty="0" smtClean="0">
                <a:solidFill>
                  <a:srgbClr val="9E6E43"/>
                </a:solidFill>
                <a:latin typeface="맑은 고딕"/>
                <a:ea typeface="맑은 고딕"/>
              </a:rPr>
              <a:t>*</a:t>
            </a:r>
            <a:r>
              <a:rPr lang="ko-KR" altLang="en-US" sz="1100" b="1" dirty="0" smtClean="0">
                <a:solidFill>
                  <a:srgbClr val="B1956E"/>
                </a:solidFill>
              </a:rPr>
              <a:t>건강증진사업 </a:t>
            </a:r>
            <a:r>
              <a:rPr lang="en-US" altLang="ko-KR" sz="1100" b="1" dirty="0" smtClean="0">
                <a:solidFill>
                  <a:srgbClr val="B1956E"/>
                </a:solidFill>
              </a:rPr>
              <a:t>: </a:t>
            </a:r>
            <a:endParaRPr lang="ko-KR" altLang="en-US" sz="1100" b="1" dirty="0">
              <a:solidFill>
                <a:srgbClr val="B1956E"/>
              </a:solidFill>
            </a:endParaRPr>
          </a:p>
          <a:p>
            <a:pPr>
              <a:lnSpc>
                <a:spcPts val="1500"/>
              </a:lnSpc>
            </a:pP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작업관련 뇌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심혈관질환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  <a:p>
            <a:pPr>
              <a:lnSpc>
                <a:spcPts val="1500"/>
              </a:lnSpc>
            </a:pP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05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근골격계질환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등 업무적 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요인과 개인적 요인이 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복합적으로 작용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발생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하는 질환</a:t>
            </a:r>
            <a:endParaRPr lang="en-US" altLang="ko-KR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45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067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358284" y="3861842"/>
            <a:ext cx="7599684" cy="1944216"/>
          </a:xfrm>
          <a:prstGeom prst="roundRect">
            <a:avLst>
              <a:gd name="adj" fmla="val 6308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4886" y="1989727"/>
            <a:ext cx="349897" cy="35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9"/>
          <p:cNvSpPr/>
          <p:nvPr/>
        </p:nvSpPr>
        <p:spPr>
          <a:xfrm>
            <a:off x="3572000" y="1917626"/>
            <a:ext cx="7385967" cy="1631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산업재해는 재해를 당한 본인은 물론 그 가정에 불행을 안겨주고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기업과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국가는 인력손실로 인한 생산성 저하 등 막대한 경제적 손실을 안겨줍니다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70" b="1" dirty="0">
                <a:solidFill>
                  <a:srgbClr val="F28F00"/>
                </a:solidFill>
              </a:rPr>
              <a:t>’15</a:t>
            </a:r>
            <a:r>
              <a:rPr lang="ko-KR" altLang="en-US" sz="1270" b="1" dirty="0">
                <a:solidFill>
                  <a:srgbClr val="F28F00"/>
                </a:solidFill>
              </a:rPr>
              <a:t>년 산업재해로 인한 경제적 손실 </a:t>
            </a:r>
            <a:r>
              <a:rPr lang="ko-KR" altLang="en-US" sz="1270" b="1" dirty="0" err="1">
                <a:solidFill>
                  <a:srgbClr val="F28F00"/>
                </a:solidFill>
              </a:rPr>
              <a:t>추정액은</a:t>
            </a:r>
            <a:r>
              <a:rPr lang="ko-KR" altLang="en-US" sz="1270" b="1" dirty="0">
                <a:solidFill>
                  <a:srgbClr val="F28F00"/>
                </a:solidFill>
              </a:rPr>
              <a:t> 약 </a:t>
            </a:r>
            <a:r>
              <a:rPr lang="en-US" altLang="ko-KR" sz="1270" b="1" dirty="0">
                <a:solidFill>
                  <a:srgbClr val="F28F00"/>
                </a:solidFill>
              </a:rPr>
              <a:t>20</a:t>
            </a:r>
            <a:r>
              <a:rPr lang="ko-KR" altLang="en-US" sz="1270" b="1" dirty="0">
                <a:solidFill>
                  <a:srgbClr val="F28F00"/>
                </a:solidFill>
              </a:rPr>
              <a:t>조 </a:t>
            </a:r>
            <a:r>
              <a:rPr lang="en-US" altLang="ko-KR" sz="1270" b="1" dirty="0">
                <a:solidFill>
                  <a:srgbClr val="F28F00"/>
                </a:solidFill>
              </a:rPr>
              <a:t>4</a:t>
            </a:r>
            <a:r>
              <a:rPr lang="ko-KR" altLang="en-US" sz="1270" b="1" dirty="0" err="1">
                <a:solidFill>
                  <a:srgbClr val="F28F00"/>
                </a:solidFill>
              </a:rPr>
              <a:t>천억원</a:t>
            </a:r>
            <a:r>
              <a:rPr lang="en-US" altLang="ko-KR" sz="1270" b="1" dirty="0">
                <a:solidFill>
                  <a:srgbClr val="F28F00"/>
                </a:solidFill>
              </a:rPr>
              <a:t>, </a:t>
            </a:r>
            <a:r>
              <a:rPr lang="ko-KR" altLang="en-US" sz="1270" b="1" dirty="0">
                <a:solidFill>
                  <a:srgbClr val="F28F00"/>
                </a:solidFill>
              </a:rPr>
              <a:t>근로손실일 수는 </a:t>
            </a:r>
            <a:r>
              <a:rPr lang="en-US" altLang="ko-KR" sz="1270" b="1" dirty="0">
                <a:solidFill>
                  <a:srgbClr val="F28F00"/>
                </a:solidFill>
              </a:rPr>
              <a:t>47,538</a:t>
            </a:r>
            <a:r>
              <a:rPr lang="ko-KR" altLang="en-US" sz="1270" b="1" dirty="0" smtClean="0">
                <a:solidFill>
                  <a:srgbClr val="F28F00"/>
                </a:solidFill>
              </a:rPr>
              <a:t>천일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260606" y="4047653"/>
            <a:ext cx="2618576" cy="360040"/>
          </a:xfrm>
          <a:prstGeom prst="rect">
            <a:avLst/>
          </a:prstGeom>
          <a:solidFill>
            <a:srgbClr val="F28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Rectangle 19"/>
          <p:cNvSpPr/>
          <p:nvPr/>
        </p:nvSpPr>
        <p:spPr>
          <a:xfrm>
            <a:off x="3539383" y="3958156"/>
            <a:ext cx="73859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산업재해로부터 인명과 재산을 보호하기 위해 유해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위험요인을 제거하고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재해 및 직업병을 예방함으로써 근로자가 안전하고 쾌적한 환경에서 일을 할 수 있도록 기업에서 관리하는 것을 말합니다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1600" b="1" dirty="0">
              <a:solidFill>
                <a:srgbClr val="B0734E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417457" y="4023957"/>
            <a:ext cx="23048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rgbClr val="FFFFFF"/>
                </a:solidFill>
              </a:rPr>
              <a:t>산업안전보건관리란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41152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1"/>
          <p:cNvSpPr/>
          <p:nvPr/>
        </p:nvSpPr>
        <p:spPr>
          <a:xfrm>
            <a:off x="3214886" y="1454433"/>
            <a:ext cx="1641545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산업재해란</a:t>
            </a:r>
            <a:endParaRPr lang="en-US" altLang="ko-KR" sz="1700" b="1" dirty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26" name="Rectangle 22"/>
          <p:cNvSpPr/>
          <p:nvPr/>
        </p:nvSpPr>
        <p:spPr>
          <a:xfrm>
            <a:off x="4943078" y="1475483"/>
            <a:ext cx="6224226" cy="877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1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근로자가 업무에 관계되는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건설물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설비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원재료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가스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증기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분진 등에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의하거나 작업 또는 기타 업무에 기인하여 사망 또는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부상   하거나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질병에 걸리는 것을 말합니다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</p:txBody>
      </p:sp>
      <p:sp>
        <p:nvSpPr>
          <p:cNvPr id="29" name="Rectangle 21"/>
          <p:cNvSpPr/>
          <p:nvPr/>
        </p:nvSpPr>
        <p:spPr>
          <a:xfrm>
            <a:off x="3214886" y="2398318"/>
            <a:ext cx="16415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산업재해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발생현</a:t>
            </a: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황</a:t>
            </a:r>
            <a:endParaRPr lang="en-US" altLang="ko-KR" sz="1700" b="1" dirty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30" name="Rectangle 22"/>
          <p:cNvSpPr/>
          <p:nvPr/>
        </p:nvSpPr>
        <p:spPr>
          <a:xfrm>
            <a:off x="4943078" y="2419368"/>
            <a:ext cx="633670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1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전체 산업에서 하루 평균 재해자는 약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250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명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사망자는 약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명이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발생하고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있습니다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074" y="3118277"/>
            <a:ext cx="6012668" cy="295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7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341562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국내 건설업 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산업재해</a:t>
            </a:r>
            <a:endParaRPr lang="ko-KR" altLang="en-US" sz="1700" b="1" dirty="0">
              <a:solidFill>
                <a:srgbClr val="9E6E43"/>
              </a:solidFill>
              <a:latin typeface="+mj-ea"/>
              <a:ea typeface="+mj-ea"/>
            </a:endParaRPr>
          </a:p>
          <a:p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발생현황</a:t>
            </a:r>
            <a:endParaRPr lang="en-US" altLang="ko-KR" sz="1700" b="1" dirty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727054" y="1362612"/>
            <a:ext cx="6615046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spcBef>
                <a:spcPts val="3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최근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06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~’15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우리나라 건설업 산업재해 발생현황을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보면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하루 평균 재해자가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58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명 발생하고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 중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명은 사망하는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것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으로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분석되고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있습니다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en-US" altLang="ko-KR" sz="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en-US" altLang="ko-KR" sz="1600" b="1" dirty="0" smtClean="0">
                <a:solidFill>
                  <a:srgbClr val="9E6E43"/>
                </a:solidFill>
              </a:rPr>
              <a:t>’15</a:t>
            </a:r>
            <a:r>
              <a:rPr lang="ko-KR" altLang="en-US" sz="1600" b="1" dirty="0">
                <a:solidFill>
                  <a:srgbClr val="9E6E43"/>
                </a:solidFill>
              </a:rPr>
              <a:t>년 </a:t>
            </a:r>
            <a:r>
              <a:rPr lang="ko-KR" altLang="en-US" sz="1600" b="1" dirty="0" err="1">
                <a:solidFill>
                  <a:srgbClr val="9E6E43"/>
                </a:solidFill>
              </a:rPr>
              <a:t>사고성</a:t>
            </a:r>
            <a:r>
              <a:rPr lang="ko-KR" altLang="en-US" sz="1600" b="1" dirty="0">
                <a:solidFill>
                  <a:srgbClr val="9E6E43"/>
                </a:solidFill>
              </a:rPr>
              <a:t> 사망재해</a:t>
            </a:r>
            <a:r>
              <a:rPr lang="en-US" altLang="ko-KR" sz="1600" b="1" dirty="0">
                <a:solidFill>
                  <a:srgbClr val="9E6E43"/>
                </a:solidFill>
              </a:rPr>
              <a:t>(437</a:t>
            </a:r>
            <a:r>
              <a:rPr lang="ko-KR" altLang="en-US" sz="1600" b="1" dirty="0">
                <a:solidFill>
                  <a:srgbClr val="9E6E43"/>
                </a:solidFill>
              </a:rPr>
              <a:t>명</a:t>
            </a:r>
            <a:r>
              <a:rPr lang="en-US" altLang="ko-KR" sz="1600" b="1" dirty="0">
                <a:solidFill>
                  <a:srgbClr val="9E6E43"/>
                </a:solidFill>
              </a:rPr>
              <a:t>)</a:t>
            </a:r>
            <a:r>
              <a:rPr lang="ko-KR" altLang="en-US" sz="1600" b="1" dirty="0">
                <a:solidFill>
                  <a:srgbClr val="9E6E43"/>
                </a:solidFill>
              </a:rPr>
              <a:t>의 발생형태를 분석해 보면 </a:t>
            </a:r>
            <a:endParaRPr lang="en-US" altLang="ko-KR" sz="1600" b="1" dirty="0" smtClean="0">
              <a:solidFill>
                <a:srgbClr val="9E6E43"/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rgbClr val="9E6E43"/>
                </a:solidFill>
              </a:rPr>
              <a:t>➊ </a:t>
            </a:r>
            <a:r>
              <a:rPr lang="ko-KR" altLang="en-US" sz="1600" b="1" dirty="0">
                <a:solidFill>
                  <a:srgbClr val="9E6E43"/>
                </a:solidFill>
              </a:rPr>
              <a:t>떨어짐</a:t>
            </a:r>
            <a:r>
              <a:rPr lang="en-US" altLang="ko-KR" sz="1600" b="1" dirty="0" smtClean="0">
                <a:solidFill>
                  <a:srgbClr val="9E6E43"/>
                </a:solidFill>
              </a:rPr>
              <a:t>, </a:t>
            </a:r>
            <a:r>
              <a:rPr lang="ko-KR" altLang="en-US" sz="1600" b="1" dirty="0" smtClean="0">
                <a:solidFill>
                  <a:srgbClr val="9E6E43"/>
                </a:solidFill>
              </a:rPr>
              <a:t>➋ </a:t>
            </a:r>
            <a:r>
              <a:rPr lang="ko-KR" altLang="en-US" sz="1600" b="1" dirty="0">
                <a:solidFill>
                  <a:srgbClr val="9E6E43"/>
                </a:solidFill>
              </a:rPr>
              <a:t>부딪힘</a:t>
            </a:r>
            <a:r>
              <a:rPr lang="en-US" altLang="ko-KR" sz="1600" b="1" dirty="0">
                <a:solidFill>
                  <a:srgbClr val="9E6E43"/>
                </a:solidFill>
              </a:rPr>
              <a:t>, </a:t>
            </a:r>
            <a:r>
              <a:rPr lang="ko-KR" altLang="en-US" sz="1600" b="1" dirty="0">
                <a:solidFill>
                  <a:srgbClr val="9E6E43"/>
                </a:solidFill>
              </a:rPr>
              <a:t>➌ 맞음</a:t>
            </a:r>
            <a:r>
              <a:rPr lang="en-US" altLang="ko-KR" sz="1600" b="1" dirty="0">
                <a:solidFill>
                  <a:srgbClr val="9E6E43"/>
                </a:solidFill>
              </a:rPr>
              <a:t>, </a:t>
            </a:r>
            <a:r>
              <a:rPr lang="ko-KR" altLang="en-US" sz="1600" b="1" dirty="0">
                <a:solidFill>
                  <a:srgbClr val="9E6E43"/>
                </a:solidFill>
              </a:rPr>
              <a:t>➍ 무너짐</a:t>
            </a:r>
            <a:r>
              <a:rPr lang="en-US" altLang="ko-KR" sz="1600" b="1" dirty="0">
                <a:solidFill>
                  <a:srgbClr val="9E6E43"/>
                </a:solidFill>
              </a:rPr>
              <a:t>, </a:t>
            </a:r>
            <a:r>
              <a:rPr lang="ko-KR" altLang="en-US" sz="1600" b="1" dirty="0">
                <a:solidFill>
                  <a:srgbClr val="9E6E43"/>
                </a:solidFill>
              </a:rPr>
              <a:t>➎ 깔림</a:t>
            </a:r>
            <a:r>
              <a:rPr lang="ko-KR" altLang="en-US" sz="1600" b="1" spc="-150" dirty="0">
                <a:solidFill>
                  <a:srgbClr val="9E6E43"/>
                </a:solidFill>
              </a:rPr>
              <a:t>∙</a:t>
            </a:r>
            <a:r>
              <a:rPr lang="ko-KR" altLang="en-US" sz="1600" b="1" dirty="0">
                <a:solidFill>
                  <a:srgbClr val="9E6E43"/>
                </a:solidFill>
              </a:rPr>
              <a:t>뒤집힘 </a:t>
            </a:r>
            <a:r>
              <a:rPr lang="ko-KR" altLang="en-US" sz="1600" b="1" dirty="0" smtClean="0">
                <a:solidFill>
                  <a:srgbClr val="9E6E43"/>
                </a:solidFill>
              </a:rPr>
              <a:t>형태</a:t>
            </a:r>
            <a:endParaRPr lang="en-US" altLang="ko-KR" sz="1600" b="1" dirty="0" smtClean="0">
              <a:solidFill>
                <a:srgbClr val="9E6E43"/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en-US" altLang="ko-KR" sz="1600" b="1" dirty="0" smtClean="0">
                <a:solidFill>
                  <a:srgbClr val="9E6E43"/>
                </a:solidFill>
              </a:rPr>
              <a:t>(</a:t>
            </a:r>
            <a:r>
              <a:rPr lang="en-US" altLang="ko-KR" sz="1600" b="1" dirty="0">
                <a:solidFill>
                  <a:srgbClr val="9E6E43"/>
                </a:solidFill>
              </a:rPr>
              <a:t>5</a:t>
            </a:r>
            <a:r>
              <a:rPr lang="ko-KR" altLang="en-US" sz="1600" b="1" dirty="0">
                <a:solidFill>
                  <a:srgbClr val="9E6E43"/>
                </a:solidFill>
              </a:rPr>
              <a:t>대 </a:t>
            </a:r>
            <a:r>
              <a:rPr lang="ko-KR" altLang="en-US" sz="1600" b="1" dirty="0" err="1">
                <a:solidFill>
                  <a:srgbClr val="9E6E43"/>
                </a:solidFill>
              </a:rPr>
              <a:t>사망재</a:t>
            </a:r>
            <a:r>
              <a:rPr lang="ko-KR" altLang="en-US" sz="1600" b="1" dirty="0">
                <a:solidFill>
                  <a:srgbClr val="9E6E43"/>
                </a:solidFill>
              </a:rPr>
              <a:t> 해 발생형태</a:t>
            </a:r>
            <a:r>
              <a:rPr lang="en-US" altLang="ko-KR" sz="1600" b="1" dirty="0">
                <a:solidFill>
                  <a:srgbClr val="9E6E43"/>
                </a:solidFill>
              </a:rPr>
              <a:t>)</a:t>
            </a:r>
            <a:r>
              <a:rPr lang="ko-KR" altLang="en-US" sz="1600" b="1" dirty="0">
                <a:solidFill>
                  <a:srgbClr val="9E6E43"/>
                </a:solidFill>
              </a:rPr>
              <a:t>로 분석되었으며</a:t>
            </a:r>
            <a:r>
              <a:rPr lang="en-US" altLang="ko-KR" sz="1600" b="1" dirty="0">
                <a:solidFill>
                  <a:srgbClr val="9E6E43"/>
                </a:solidFill>
              </a:rPr>
              <a:t>, 5</a:t>
            </a:r>
            <a:r>
              <a:rPr lang="ko-KR" altLang="en-US" sz="1600" b="1" dirty="0">
                <a:solidFill>
                  <a:srgbClr val="9E6E43"/>
                </a:solidFill>
              </a:rPr>
              <a:t>대 </a:t>
            </a:r>
            <a:r>
              <a:rPr lang="ko-KR" altLang="en-US" sz="1600" b="1" dirty="0" err="1">
                <a:solidFill>
                  <a:srgbClr val="9E6E43"/>
                </a:solidFill>
              </a:rPr>
              <a:t>사고성</a:t>
            </a:r>
            <a:r>
              <a:rPr lang="ko-KR" altLang="en-US" sz="1600" b="1" dirty="0">
                <a:solidFill>
                  <a:srgbClr val="9E6E43"/>
                </a:solidFill>
              </a:rPr>
              <a:t> 사망재해 </a:t>
            </a:r>
            <a:endParaRPr lang="en-US" altLang="ko-KR" sz="1600" b="1" dirty="0" smtClean="0">
              <a:solidFill>
                <a:srgbClr val="9E6E43"/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rgbClr val="9E6E43"/>
                </a:solidFill>
              </a:rPr>
              <a:t>유형이 </a:t>
            </a:r>
            <a:r>
              <a:rPr lang="ko-KR" altLang="en-US" sz="1600" b="1" dirty="0">
                <a:solidFill>
                  <a:srgbClr val="9E6E43"/>
                </a:solidFill>
              </a:rPr>
              <a:t>’</a:t>
            </a:r>
            <a:r>
              <a:rPr lang="en-US" altLang="ko-KR" sz="1600" b="1" dirty="0">
                <a:solidFill>
                  <a:srgbClr val="9E6E43"/>
                </a:solidFill>
              </a:rPr>
              <a:t>15</a:t>
            </a:r>
            <a:r>
              <a:rPr lang="ko-KR" altLang="en-US" sz="1600" b="1" dirty="0">
                <a:solidFill>
                  <a:srgbClr val="9E6E43"/>
                </a:solidFill>
              </a:rPr>
              <a:t>년 건설 </a:t>
            </a:r>
            <a:r>
              <a:rPr lang="ko-KR" altLang="en-US" sz="1600" b="1" dirty="0" err="1">
                <a:solidFill>
                  <a:srgbClr val="9E6E43"/>
                </a:solidFill>
              </a:rPr>
              <a:t>사고성</a:t>
            </a:r>
            <a:r>
              <a:rPr lang="ko-KR" altLang="en-US" sz="1600" b="1" dirty="0">
                <a:solidFill>
                  <a:srgbClr val="9E6E43"/>
                </a:solidFill>
              </a:rPr>
              <a:t> 사망재해</a:t>
            </a:r>
            <a:r>
              <a:rPr lang="en-US" altLang="ko-KR" sz="1600" b="1" dirty="0">
                <a:solidFill>
                  <a:srgbClr val="9E6E43"/>
                </a:solidFill>
              </a:rPr>
              <a:t>(437</a:t>
            </a:r>
            <a:r>
              <a:rPr lang="ko-KR" altLang="en-US" sz="1600" b="1" dirty="0">
                <a:solidFill>
                  <a:srgbClr val="9E6E43"/>
                </a:solidFill>
              </a:rPr>
              <a:t>명</a:t>
            </a:r>
            <a:r>
              <a:rPr lang="en-US" altLang="ko-KR" sz="1600" b="1" dirty="0">
                <a:solidFill>
                  <a:srgbClr val="9E6E43"/>
                </a:solidFill>
              </a:rPr>
              <a:t>) </a:t>
            </a:r>
            <a:r>
              <a:rPr lang="ko-KR" altLang="en-US" sz="1600" b="1" dirty="0">
                <a:solidFill>
                  <a:srgbClr val="9E6E43"/>
                </a:solidFill>
              </a:rPr>
              <a:t>중 </a:t>
            </a:r>
            <a:r>
              <a:rPr lang="en-US" altLang="ko-KR" sz="1600" b="1" dirty="0">
                <a:solidFill>
                  <a:srgbClr val="9E6E43"/>
                </a:solidFill>
              </a:rPr>
              <a:t>87.6%(383</a:t>
            </a:r>
            <a:r>
              <a:rPr lang="ko-KR" altLang="en-US" sz="1600" b="1" dirty="0">
                <a:solidFill>
                  <a:srgbClr val="9E6E43"/>
                </a:solidFill>
              </a:rPr>
              <a:t>명</a:t>
            </a:r>
            <a:r>
              <a:rPr lang="en-US" altLang="ko-KR" sz="1600" b="1" dirty="0">
                <a:solidFill>
                  <a:srgbClr val="9E6E43"/>
                </a:solidFill>
              </a:rPr>
              <a:t>)</a:t>
            </a:r>
            <a:r>
              <a:rPr lang="ko-KR" altLang="en-US" sz="1600" b="1" dirty="0">
                <a:solidFill>
                  <a:srgbClr val="9E6E43"/>
                </a:solidFill>
              </a:rPr>
              <a:t>를 </a:t>
            </a:r>
            <a:endParaRPr lang="en-US" altLang="ko-KR" sz="1600" b="1" dirty="0" smtClean="0">
              <a:solidFill>
                <a:srgbClr val="9E6E43"/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rgbClr val="9E6E43"/>
                </a:solidFill>
              </a:rPr>
              <a:t>점유하고 </a:t>
            </a:r>
            <a:r>
              <a:rPr lang="ko-KR" altLang="en-US" sz="1600" b="1" dirty="0">
                <a:solidFill>
                  <a:srgbClr val="9E6E43"/>
                </a:solidFill>
              </a:rPr>
              <a:t>있습니다</a:t>
            </a:r>
            <a:r>
              <a:rPr lang="en-US" altLang="ko-KR" sz="1600" b="1" dirty="0">
                <a:solidFill>
                  <a:srgbClr val="9E6E43"/>
                </a:solidFill>
              </a:rPr>
              <a:t>. </a:t>
            </a:r>
          </a:p>
          <a:p>
            <a:pPr marL="252000" indent="-144000">
              <a:spcBef>
                <a:spcPts val="300"/>
              </a:spcBef>
            </a:pP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Rectangle 22"/>
          <p:cNvSpPr/>
          <p:nvPr/>
        </p:nvSpPr>
        <p:spPr>
          <a:xfrm>
            <a:off x="4727054" y="3789834"/>
            <a:ext cx="669674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spcBef>
                <a:spcPts val="3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또한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2015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건설업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사고성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사망자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437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명에 대한 작업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공종별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발생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현황을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보면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➊ 철근콘크리트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작업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➋ 건설기계 관련 작업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➌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비계 등 가설구조물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➍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설비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∙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배관작업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➎ 교통사고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순으로 재해다발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공종인 것으로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분석되었습니다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600" b="1" dirty="0">
                <a:solidFill>
                  <a:srgbClr val="9E6E43"/>
                </a:solidFill>
              </a:rPr>
              <a:t>따라서</a:t>
            </a:r>
            <a:r>
              <a:rPr lang="en-US" altLang="ko-KR" sz="1600" b="1" dirty="0">
                <a:solidFill>
                  <a:srgbClr val="9E6E43"/>
                </a:solidFill>
              </a:rPr>
              <a:t>, </a:t>
            </a:r>
            <a:r>
              <a:rPr lang="ko-KR" altLang="en-US" sz="1600" b="1" dirty="0">
                <a:solidFill>
                  <a:srgbClr val="9E6E43"/>
                </a:solidFill>
              </a:rPr>
              <a:t>이러한 </a:t>
            </a:r>
            <a:r>
              <a:rPr lang="ko-KR" altLang="en-US" sz="1600" b="1" dirty="0" smtClean="0">
                <a:solidFill>
                  <a:srgbClr val="9E6E43"/>
                </a:solidFill>
              </a:rPr>
              <a:t>작업 </a:t>
            </a:r>
            <a:r>
              <a:rPr lang="ko-KR" altLang="en-US" sz="1600" b="1" dirty="0" err="1">
                <a:solidFill>
                  <a:srgbClr val="9E6E43"/>
                </a:solidFill>
              </a:rPr>
              <a:t>공종을</a:t>
            </a:r>
            <a:r>
              <a:rPr lang="ko-KR" altLang="en-US" sz="1600" b="1" dirty="0">
                <a:solidFill>
                  <a:srgbClr val="9E6E43"/>
                </a:solidFill>
              </a:rPr>
              <a:t> </a:t>
            </a:r>
            <a:r>
              <a:rPr lang="ko-KR" altLang="en-US" sz="1600" b="1" dirty="0" smtClean="0">
                <a:solidFill>
                  <a:srgbClr val="9E6E43"/>
                </a:solidFill>
              </a:rPr>
              <a:t>수행할 </a:t>
            </a:r>
            <a:r>
              <a:rPr lang="ko-KR" altLang="en-US" sz="1600" b="1" dirty="0">
                <a:solidFill>
                  <a:srgbClr val="9E6E43"/>
                </a:solidFill>
              </a:rPr>
              <a:t>때 ➊ 떨어짐</a:t>
            </a:r>
            <a:r>
              <a:rPr lang="en-US" altLang="ko-KR" sz="1600" b="1" dirty="0">
                <a:solidFill>
                  <a:srgbClr val="9E6E43"/>
                </a:solidFill>
              </a:rPr>
              <a:t>, </a:t>
            </a:r>
            <a:endParaRPr lang="en-US" altLang="ko-KR" sz="1600" b="1" dirty="0" smtClean="0">
              <a:solidFill>
                <a:srgbClr val="9E6E43"/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rgbClr val="9E6E43"/>
                </a:solidFill>
              </a:rPr>
              <a:t>➋ </a:t>
            </a:r>
            <a:r>
              <a:rPr lang="ko-KR" altLang="en-US" sz="1600" b="1" dirty="0">
                <a:solidFill>
                  <a:srgbClr val="9E6E43"/>
                </a:solidFill>
              </a:rPr>
              <a:t>부딪힘</a:t>
            </a:r>
            <a:r>
              <a:rPr lang="en-US" altLang="ko-KR" sz="1600" b="1" dirty="0">
                <a:solidFill>
                  <a:srgbClr val="9E6E43"/>
                </a:solidFill>
              </a:rPr>
              <a:t>, </a:t>
            </a:r>
            <a:r>
              <a:rPr lang="ko-KR" altLang="en-US" sz="1600" b="1" dirty="0">
                <a:solidFill>
                  <a:srgbClr val="9E6E43"/>
                </a:solidFill>
              </a:rPr>
              <a:t>➌ 맞음 등 </a:t>
            </a:r>
            <a:r>
              <a:rPr lang="en-US" altLang="ko-KR" sz="1600" b="1" dirty="0">
                <a:solidFill>
                  <a:srgbClr val="9E6E43"/>
                </a:solidFill>
              </a:rPr>
              <a:t>5</a:t>
            </a:r>
            <a:r>
              <a:rPr lang="ko-KR" altLang="en-US" sz="1600" b="1" dirty="0">
                <a:solidFill>
                  <a:srgbClr val="9E6E43"/>
                </a:solidFill>
              </a:rPr>
              <a:t>대 </a:t>
            </a:r>
            <a:r>
              <a:rPr lang="ko-KR" altLang="en-US" sz="1600" b="1" dirty="0" err="1" smtClean="0">
                <a:solidFill>
                  <a:srgbClr val="9E6E43"/>
                </a:solidFill>
              </a:rPr>
              <a:t>사고성</a:t>
            </a:r>
            <a:r>
              <a:rPr lang="en-US" altLang="ko-KR" sz="1600" b="1" dirty="0">
                <a:solidFill>
                  <a:srgbClr val="9E6E43"/>
                </a:solidFill>
              </a:rPr>
              <a:t> </a:t>
            </a:r>
            <a:r>
              <a:rPr lang="ko-KR" altLang="en-US" sz="1600" b="1" dirty="0" smtClean="0">
                <a:solidFill>
                  <a:srgbClr val="9E6E43"/>
                </a:solidFill>
              </a:rPr>
              <a:t>사망재해 유형에 </a:t>
            </a:r>
            <a:r>
              <a:rPr lang="ko-KR" altLang="en-US" sz="1600" b="1" dirty="0">
                <a:solidFill>
                  <a:srgbClr val="9E6E43"/>
                </a:solidFill>
              </a:rPr>
              <a:t>의해 재해가 </a:t>
            </a:r>
            <a:r>
              <a:rPr lang="ko-KR" altLang="en-US" sz="1600" b="1" dirty="0" smtClean="0">
                <a:solidFill>
                  <a:srgbClr val="9E6E43"/>
                </a:solidFill>
              </a:rPr>
              <a:t>발생</a:t>
            </a:r>
            <a:endParaRPr lang="en-US" altLang="ko-KR" sz="1600" b="1" dirty="0" smtClean="0">
              <a:solidFill>
                <a:srgbClr val="9E6E43"/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rgbClr val="9E6E43"/>
                </a:solidFill>
              </a:rPr>
              <a:t>하지 </a:t>
            </a:r>
            <a:r>
              <a:rPr lang="ko-KR" altLang="en-US" sz="1600" b="1" dirty="0">
                <a:solidFill>
                  <a:srgbClr val="9E6E43"/>
                </a:solidFill>
              </a:rPr>
              <a:t>않도록 사업주는 안전보건 </a:t>
            </a:r>
            <a:r>
              <a:rPr lang="ko-KR" altLang="en-US" sz="1600" b="1" dirty="0" smtClean="0">
                <a:solidFill>
                  <a:srgbClr val="9E6E43"/>
                </a:solidFill>
              </a:rPr>
              <a:t>시설을 설치하고 </a:t>
            </a:r>
            <a:r>
              <a:rPr lang="ko-KR" altLang="en-US" sz="1600" b="1" dirty="0">
                <a:solidFill>
                  <a:srgbClr val="9E6E43"/>
                </a:solidFill>
              </a:rPr>
              <a:t>근로자는 개인보호구 </a:t>
            </a:r>
            <a:endParaRPr lang="en-US" altLang="ko-KR" sz="1600" b="1" dirty="0" smtClean="0">
              <a:solidFill>
                <a:srgbClr val="9E6E43"/>
              </a:solidFill>
            </a:endParaRPr>
          </a:p>
          <a:p>
            <a:pPr marL="252000" indent="-144000">
              <a:spcBef>
                <a:spcPts val="300"/>
              </a:spcBef>
            </a:pPr>
            <a:r>
              <a:rPr lang="ko-KR" altLang="en-US" sz="1600" b="1" dirty="0" smtClean="0">
                <a:solidFill>
                  <a:srgbClr val="9E6E43"/>
                </a:solidFill>
              </a:rPr>
              <a:t>착용</a:t>
            </a:r>
            <a:r>
              <a:rPr lang="en-US" altLang="ko-KR" sz="1600" b="1" dirty="0">
                <a:solidFill>
                  <a:srgbClr val="9E6E43"/>
                </a:solidFill>
              </a:rPr>
              <a:t>, </a:t>
            </a:r>
            <a:r>
              <a:rPr lang="ko-KR" altLang="en-US" sz="1600" b="1" dirty="0">
                <a:solidFill>
                  <a:srgbClr val="9E6E43"/>
                </a:solidFill>
              </a:rPr>
              <a:t>안전시설 해체금지 등 </a:t>
            </a:r>
            <a:r>
              <a:rPr lang="ko-KR" altLang="en-US" sz="1600" b="1" dirty="0" smtClean="0">
                <a:solidFill>
                  <a:srgbClr val="9E6E43"/>
                </a:solidFill>
              </a:rPr>
              <a:t>기본적인 안전수칙을 </a:t>
            </a:r>
            <a:r>
              <a:rPr lang="ko-KR" altLang="en-US" sz="1600" b="1" dirty="0">
                <a:solidFill>
                  <a:srgbClr val="9E6E43"/>
                </a:solidFill>
              </a:rPr>
              <a:t>준수하여야 합니다</a:t>
            </a:r>
            <a:r>
              <a:rPr lang="en-US" altLang="ko-KR" sz="1600" b="1" dirty="0">
                <a:solidFill>
                  <a:srgbClr val="9E6E43"/>
                </a:solidFill>
              </a:rPr>
              <a:t>.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143" y="3285778"/>
            <a:ext cx="1176887" cy="277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38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1"/>
          <p:cNvSpPr/>
          <p:nvPr/>
        </p:nvSpPr>
        <p:spPr>
          <a:xfrm>
            <a:off x="3214886" y="1454433"/>
            <a:ext cx="164154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발생형태별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사망재해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발생현</a:t>
            </a: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황</a:t>
            </a:r>
            <a:endParaRPr lang="en-US" altLang="ko-KR" sz="1700" b="1" dirty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21" name="Rectangle 22"/>
          <p:cNvSpPr/>
          <p:nvPr/>
        </p:nvSpPr>
        <p:spPr>
          <a:xfrm>
            <a:off x="4943078" y="1475483"/>
            <a:ext cx="64807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2015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건설업 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사고성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사망재해자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437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명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941" y="1929596"/>
            <a:ext cx="4352317" cy="4114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07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1"/>
          <p:cNvSpPr/>
          <p:nvPr/>
        </p:nvSpPr>
        <p:spPr>
          <a:xfrm>
            <a:off x="3214886" y="1429530"/>
            <a:ext cx="1944216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「산업안전보건법」</a:t>
            </a:r>
            <a:endParaRPr lang="en-US" altLang="ko-KR" sz="1700" b="1" dirty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16" name="Rectangle 21"/>
          <p:cNvSpPr/>
          <p:nvPr/>
        </p:nvSpPr>
        <p:spPr>
          <a:xfrm>
            <a:off x="3214886" y="4287050"/>
            <a:ext cx="187220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</a:rPr>
              <a:t>「산업안전보건법」</a:t>
            </a:r>
            <a:endParaRPr lang="en-US" altLang="ko-KR" sz="1700" b="1" dirty="0" smtClean="0">
              <a:solidFill>
                <a:srgbClr val="9E6E43"/>
              </a:solidFill>
              <a:latin typeface="+mj-ea"/>
            </a:endParaRPr>
          </a:p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</a:rPr>
              <a:t>검색방법</a:t>
            </a:r>
            <a:endParaRPr lang="en-US" altLang="ko-KR" sz="1700" b="1" dirty="0">
              <a:solidFill>
                <a:srgbClr val="9E6E43"/>
              </a:solidFill>
              <a:latin typeface="+mj-ea"/>
            </a:endParaRPr>
          </a:p>
        </p:txBody>
      </p:sp>
      <p:sp>
        <p:nvSpPr>
          <p:cNvPr id="18" name="Rectangle 22"/>
          <p:cNvSpPr/>
          <p:nvPr/>
        </p:nvSpPr>
        <p:spPr>
          <a:xfrm>
            <a:off x="5231110" y="4315836"/>
            <a:ext cx="5904656" cy="1826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9E6E43"/>
                </a:solidFill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국가법령정보센터</a:t>
            </a:r>
            <a:r>
              <a:rPr lang="en-US" altLang="ko-KR" sz="1200" b="1" dirty="0">
                <a:solidFill>
                  <a:srgbClr val="9E6E43"/>
                </a:solidFill>
              </a:rPr>
              <a:t>(www.law.go.kr)</a:t>
            </a:r>
            <a:r>
              <a:rPr lang="en-US" altLang="ko-KR" sz="1200" b="1" dirty="0">
                <a:solidFill>
                  <a:srgbClr val="B1956E"/>
                </a:solidFill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접속 →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검색창에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「산업안전보건법」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입력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고용노동부</a:t>
            </a:r>
            <a:r>
              <a:rPr lang="en-US" altLang="ko-KR" sz="1200" b="1" dirty="0">
                <a:solidFill>
                  <a:srgbClr val="9E6E43"/>
                </a:solidFill>
              </a:rPr>
              <a:t>(www.moel.go.kr)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접속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정보공개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법령정보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현행법령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산업안전보건관련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안전보건공단</a:t>
            </a:r>
            <a:r>
              <a:rPr lang="en-US" altLang="ko-KR" sz="1200" b="1" dirty="0">
                <a:solidFill>
                  <a:srgbClr val="9E6E43"/>
                </a:solidFill>
              </a:rPr>
              <a:t>(www.kosha.or.kr)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접속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정보마당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→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법령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지침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정보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산업안전보건법령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검색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5231110" y="1450580"/>
            <a:ext cx="5832648" cy="2662267"/>
            <a:chOff x="5375126" y="1450580"/>
            <a:chExt cx="5832648" cy="2662267"/>
          </a:xfrm>
        </p:grpSpPr>
        <p:sp>
          <p:nvSpPr>
            <p:cNvPr id="7" name="Rectangle 22"/>
            <p:cNvSpPr/>
            <p:nvPr/>
          </p:nvSpPr>
          <p:spPr>
            <a:xfrm>
              <a:off x="5375126" y="1450580"/>
              <a:ext cx="5832648" cy="26622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9E6E43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산업안전보건법령은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고용노동부 소관 법령으로서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개 법률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endPara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spcBef>
                  <a:spcPts val="600"/>
                </a:spcBef>
              </a:pP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1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개 시행령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3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개 시행규칙으로 구성되어 있습니다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  <a:p>
              <a:pPr marL="108000">
                <a:lnSpc>
                  <a:spcPct val="150000"/>
                </a:lnSpc>
                <a:spcBef>
                  <a:spcPts val="1200"/>
                </a:spcBef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「산업안전보건법」 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			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법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marL="108000">
                <a:lnSpc>
                  <a:spcPct val="150000"/>
                </a:lnSpc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「산업안전보건법」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시행령 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		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시행령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marL="108000">
                <a:lnSpc>
                  <a:spcPct val="150000"/>
                </a:lnSpc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「산업안전보건법」 시행규칙 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		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시행규칙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marL="108000">
                <a:lnSpc>
                  <a:spcPct val="15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산업안전보건기준에 관한 규칙 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		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안전보건규칙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marL="108000">
                <a:lnSpc>
                  <a:spcPct val="150000"/>
                </a:lnSpc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유해</a:t>
              </a:r>
              <a:r>
                <a:rPr lang="ko-KR" altLang="en-US" sz="160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∙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위험작업의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취업제한에 관한 규칙 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	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취업제한규칙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cxnSp>
          <p:nvCxnSpPr>
            <p:cNvPr id="11" name="직선 연결선 10"/>
            <p:cNvCxnSpPr/>
            <p:nvPr/>
          </p:nvCxnSpPr>
          <p:spPr>
            <a:xfrm>
              <a:off x="7247334" y="2421682"/>
              <a:ext cx="2448272" cy="0"/>
            </a:xfrm>
            <a:prstGeom prst="line">
              <a:avLst/>
            </a:prstGeom>
            <a:ln>
              <a:solidFill>
                <a:srgbClr val="F28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>
              <a:off x="8291450" y="3171326"/>
              <a:ext cx="1395918" cy="0"/>
            </a:xfrm>
            <a:prstGeom prst="line">
              <a:avLst/>
            </a:prstGeom>
            <a:ln>
              <a:solidFill>
                <a:srgbClr val="F28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>
              <a:off x="9191550" y="3904493"/>
              <a:ext cx="495818" cy="0"/>
            </a:xfrm>
            <a:prstGeom prst="line">
              <a:avLst/>
            </a:prstGeom>
            <a:ln>
              <a:solidFill>
                <a:srgbClr val="F28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>
              <a:off x="8452660" y="3528000"/>
              <a:ext cx="1214446" cy="1588"/>
            </a:xfrm>
            <a:prstGeom prst="line">
              <a:avLst/>
            </a:prstGeom>
            <a:ln>
              <a:solidFill>
                <a:srgbClr val="F28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>
              <a:off x="8024032" y="2808000"/>
              <a:ext cx="1643074" cy="1588"/>
            </a:xfrm>
            <a:prstGeom prst="line">
              <a:avLst/>
            </a:prstGeom>
            <a:ln>
              <a:solidFill>
                <a:srgbClr val="F28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669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894" y="2030856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19"/>
          <p:cNvSpPr/>
          <p:nvPr/>
        </p:nvSpPr>
        <p:spPr>
          <a:xfrm>
            <a:off x="3502918" y="2421682"/>
            <a:ext cx="8136904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rgbClr val="9E6E43"/>
                </a:solidFill>
              </a:rPr>
              <a:t>「산업안전보건법」은 사업주 </a:t>
            </a:r>
            <a:r>
              <a:rPr lang="ko-KR" altLang="en-US" sz="1800" b="1" dirty="0">
                <a:solidFill>
                  <a:srgbClr val="9E6E43"/>
                </a:solidFill>
              </a:rPr>
              <a:t>및 근로자에게 의무를 부여하고 있습니다</a:t>
            </a:r>
            <a:r>
              <a:rPr lang="en-US" altLang="ko-KR" sz="1800" b="1" dirty="0" smtClean="0">
                <a:solidFill>
                  <a:srgbClr val="9E6E43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산업안전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보건관리는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 책임하에서 행해져야 하며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사업주는 기업경영을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총괄 지휘하고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조직내의 모든 안전보건관리에 대한 책임을 지게 됩니다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또한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근로자의 안전확보를 위해서 노력하여야 하고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사업주의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보건조치가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효과를 얻을 수 있도록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적극 협조하여야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합니다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F28F00"/>
                </a:solidFill>
              </a:rPr>
              <a:t>「산업안전보건법」 제</a:t>
            </a:r>
            <a:r>
              <a:rPr lang="en-US" altLang="ko-KR" sz="1600" b="1" dirty="0">
                <a:solidFill>
                  <a:srgbClr val="F28F00"/>
                </a:solidFill>
              </a:rPr>
              <a:t>5</a:t>
            </a:r>
            <a:r>
              <a:rPr lang="ko-KR" altLang="en-US" sz="1600" b="1" dirty="0">
                <a:solidFill>
                  <a:srgbClr val="F28F00"/>
                </a:solidFill>
              </a:rPr>
              <a:t>조 및 제</a:t>
            </a:r>
            <a:r>
              <a:rPr lang="en-US" altLang="ko-KR" sz="1600" b="1" dirty="0">
                <a:solidFill>
                  <a:srgbClr val="F28F00"/>
                </a:solidFill>
              </a:rPr>
              <a:t>6</a:t>
            </a:r>
            <a:r>
              <a:rPr lang="ko-KR" altLang="en-US" sz="1600" b="1" dirty="0">
                <a:solidFill>
                  <a:srgbClr val="F28F00"/>
                </a:solidFill>
              </a:rPr>
              <a:t>조 </a:t>
            </a:r>
            <a:endParaRPr lang="en-US" altLang="ko-KR" sz="1600" b="1" dirty="0">
              <a:solidFill>
                <a:srgbClr val="F28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00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1"/>
          <p:cNvSpPr/>
          <p:nvPr/>
        </p:nvSpPr>
        <p:spPr>
          <a:xfrm>
            <a:off x="3070870" y="1454433"/>
            <a:ext cx="1641545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사업주의</a:t>
            </a:r>
            <a:r>
              <a:rPr lang="en-US" altLang="ko-KR" sz="1700" b="1" dirty="0">
                <a:solidFill>
                  <a:srgbClr val="9E6E43"/>
                </a:solidFill>
                <a:latin typeface="+mj-ea"/>
                <a:ea typeface="+mj-ea"/>
              </a:rPr>
              <a:t> </a:t>
            </a: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의무</a:t>
            </a:r>
            <a:endParaRPr lang="en-US" altLang="ko-KR" sz="1700" b="1" dirty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4727054" y="1475483"/>
            <a:ext cx="6480720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「산업안전보건법」은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보건을 유지</a:t>
            </a:r>
            <a:r>
              <a:rPr lang="ko-KR" altLang="en-US" sz="16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증진하기 위해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100"/>
              </a:lnSpc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필요한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사항을 사업주에게 부여하고 있습니다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4949976" y="2133650"/>
            <a:ext cx="1214958" cy="342000"/>
            <a:chOff x="5166000" y="2034000"/>
            <a:chExt cx="1214958" cy="342000"/>
          </a:xfrm>
        </p:grpSpPr>
        <p:pic>
          <p:nvPicPr>
            <p:cNvPr id="1027" name="Picture 3" descr="C:\Users\Administrator\Desktop\스톰\나침반수정\82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66000" y="2052000"/>
              <a:ext cx="1158690" cy="324000"/>
            </a:xfrm>
            <a:prstGeom prst="rect">
              <a:avLst/>
            </a:prstGeom>
            <a:noFill/>
          </p:spPr>
        </p:pic>
        <p:sp>
          <p:nvSpPr>
            <p:cNvPr id="15" name="Rectangle 21"/>
            <p:cNvSpPr/>
            <p:nvPr/>
          </p:nvSpPr>
          <p:spPr>
            <a:xfrm>
              <a:off x="5201339" y="2034000"/>
              <a:ext cx="1179619" cy="3343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의무사항</a:t>
              </a:r>
              <a:endParaRPr lang="en-US" altLang="ko-KR" sz="1400" b="1" dirty="0" smtClean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한쪽 모서리가 잘린 사각형 12"/>
          <p:cNvSpPr/>
          <p:nvPr/>
        </p:nvSpPr>
        <p:spPr>
          <a:xfrm>
            <a:off x="4950488" y="2453577"/>
            <a:ext cx="6072230" cy="2263357"/>
          </a:xfrm>
          <a:prstGeom prst="snip1Rect">
            <a:avLst>
              <a:gd name="adj" fmla="val 6085"/>
            </a:avLst>
          </a:prstGeom>
          <a:solidFill>
            <a:srgbClr val="FFF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BD4A0"/>
              </a:solidFill>
            </a:endParaRPr>
          </a:p>
        </p:txBody>
      </p:sp>
      <p:sp>
        <p:nvSpPr>
          <p:cNvPr id="16" name="Rectangle 22"/>
          <p:cNvSpPr/>
          <p:nvPr/>
        </p:nvSpPr>
        <p:spPr>
          <a:xfrm>
            <a:off x="5093364" y="2500343"/>
            <a:ext cx="5715040" cy="216982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ts val="1750"/>
              </a:lnSpc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국가에서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시행하는 산업재해예방 시책 등을 준수하여야 합니다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750"/>
              </a:lnSpc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산업재해발생 보고의 의무가 있습니다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750"/>
              </a:lnSpc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산업재해기록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보존의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의무가 있습니다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750"/>
              </a:lnSpc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산업안전보건법령 요지 게시 등의 의무가 있습니다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750"/>
              </a:lnSpc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위험한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장소에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보건표지를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부착하여야 합니다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750"/>
              </a:lnSpc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보건상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필요한 조치를 하여야 합니다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750"/>
              </a:lnSpc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근로자의 생명을 지키고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보건을 유지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증진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시켜야 합니다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750"/>
              </a:lnSpc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안전보건규정을 작성하여 사업장에 게시하거나 근로자에게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알리는 등의 의무가 </a:t>
            </a: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750"/>
              </a:lnSpc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있습니다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22"/>
          <p:cNvSpPr/>
          <p:nvPr/>
        </p:nvSpPr>
        <p:spPr>
          <a:xfrm>
            <a:off x="4840672" y="4778880"/>
            <a:ext cx="6583126" cy="145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 dirty="0" smtClean="0">
                <a:solidFill>
                  <a:srgbClr val="9E6E43"/>
                </a:solidFill>
                <a:latin typeface="+mj-lt"/>
              </a:rPr>
              <a:t>사업주의 법률상 책임</a:t>
            </a:r>
            <a:endParaRPr lang="en-US" altLang="ko-KR" sz="1400" b="1" dirty="0" smtClean="0">
              <a:solidFill>
                <a:srgbClr val="9E6E43"/>
              </a:solidFill>
              <a:latin typeface="+mj-lt"/>
            </a:endParaRPr>
          </a:p>
          <a:p>
            <a:pPr>
              <a:lnSpc>
                <a:spcPct val="120000"/>
              </a:lnSpc>
            </a:pP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사업주는 근로자 임금지불 뿐만 아니라 근로자의 신체와 생명에 생길 수 있는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위험으로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부터 근로자를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보호할 의무를 가지며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안전조치 의무를 위반하고 있지 않음을 사업주가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입증하셔야 합니다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예를 들면 평소에 작업에 대한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보건교육을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충분히 실시하고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있었다든지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작업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사용하고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있었던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기계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설비는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안전하게 방호조치 등을 하였음을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사업주가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입증하셔야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합니다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83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1"/>
          <p:cNvSpPr/>
          <p:nvPr/>
        </p:nvSpPr>
        <p:spPr>
          <a:xfrm>
            <a:off x="3070870" y="1454433"/>
            <a:ext cx="1641545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b="1" dirty="0" smtClean="0">
                <a:solidFill>
                  <a:srgbClr val="9E6E43"/>
                </a:solidFill>
                <a:latin typeface="+mj-ea"/>
              </a:rPr>
              <a:t>근로자의</a:t>
            </a:r>
            <a:r>
              <a:rPr lang="en-US" altLang="ko-KR" sz="1700" b="1" dirty="0">
                <a:solidFill>
                  <a:srgbClr val="9E6E43"/>
                </a:solidFill>
                <a:latin typeface="+mj-ea"/>
              </a:rPr>
              <a:t> </a:t>
            </a:r>
            <a:r>
              <a:rPr lang="ko-KR" altLang="en-US" sz="1700" b="1" dirty="0" smtClean="0">
                <a:solidFill>
                  <a:srgbClr val="9E6E43"/>
                </a:solidFill>
                <a:latin typeface="+mj-ea"/>
              </a:rPr>
              <a:t>의무</a:t>
            </a:r>
            <a:endParaRPr lang="en-US" altLang="ko-KR" sz="1700" b="1" dirty="0">
              <a:solidFill>
                <a:srgbClr val="9E6E43"/>
              </a:solidFill>
              <a:latin typeface="+mj-ea"/>
            </a:endParaRPr>
          </a:p>
        </p:txBody>
      </p:sp>
      <p:sp>
        <p:nvSpPr>
          <p:cNvPr id="17" name="Rectangle 22"/>
          <p:cNvSpPr/>
          <p:nvPr/>
        </p:nvSpPr>
        <p:spPr>
          <a:xfrm>
            <a:off x="4799062" y="1483219"/>
            <a:ext cx="6480720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근로자는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산업재해예방을 위한 기준을 준수하여야 하며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사업주가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실시하는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산업재해방지에 관한 조치를 따라야 합니다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108" y="4072736"/>
            <a:ext cx="3758430" cy="1791287"/>
          </a:xfrm>
          <a:prstGeom prst="rect">
            <a:avLst/>
          </a:prstGeom>
        </p:spPr>
      </p:pic>
      <p:grpSp>
        <p:nvGrpSpPr>
          <p:cNvPr id="18" name="그룹 17"/>
          <p:cNvGrpSpPr/>
          <p:nvPr/>
        </p:nvGrpSpPr>
        <p:grpSpPr>
          <a:xfrm>
            <a:off x="5021984" y="2358224"/>
            <a:ext cx="6072742" cy="1428760"/>
            <a:chOff x="5166000" y="2034000"/>
            <a:chExt cx="6072742" cy="1428760"/>
          </a:xfrm>
        </p:grpSpPr>
        <p:grpSp>
          <p:nvGrpSpPr>
            <p:cNvPr id="24" name="그룹 27"/>
            <p:cNvGrpSpPr/>
            <p:nvPr/>
          </p:nvGrpSpPr>
          <p:grpSpPr>
            <a:xfrm>
              <a:off x="5166000" y="2034000"/>
              <a:ext cx="1214958" cy="342000"/>
              <a:chOff x="5166000" y="2034000"/>
              <a:chExt cx="1214958" cy="342000"/>
            </a:xfrm>
          </p:grpSpPr>
          <p:pic>
            <p:nvPicPr>
              <p:cNvPr id="28" name="Picture 3" descr="C:\Users\Administrator\Desktop\스톰\나침반수정\82.png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5166000" y="2052000"/>
                <a:ext cx="1158690" cy="324000"/>
              </a:xfrm>
              <a:prstGeom prst="rect">
                <a:avLst/>
              </a:prstGeom>
              <a:noFill/>
            </p:spPr>
          </p:pic>
          <p:sp>
            <p:nvSpPr>
              <p:cNvPr id="29" name="Rectangle 21"/>
              <p:cNvSpPr/>
              <p:nvPr/>
            </p:nvSpPr>
            <p:spPr>
              <a:xfrm>
                <a:off x="5201339" y="2034000"/>
                <a:ext cx="1179619" cy="3343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의무사항</a:t>
                </a:r>
                <a:endParaRPr lang="en-US" altLang="ko-KR" sz="1400" b="1" dirty="0" smtClean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5" name="그룹 26"/>
            <p:cNvGrpSpPr/>
            <p:nvPr/>
          </p:nvGrpSpPr>
          <p:grpSpPr>
            <a:xfrm>
              <a:off x="5166512" y="2380883"/>
              <a:ext cx="6072230" cy="1081877"/>
              <a:chOff x="5166512" y="2380883"/>
              <a:chExt cx="6072230" cy="1081877"/>
            </a:xfrm>
          </p:grpSpPr>
          <p:sp>
            <p:nvSpPr>
              <p:cNvPr id="26" name="한쪽 모서리가 잘린 사각형 25"/>
              <p:cNvSpPr/>
              <p:nvPr/>
            </p:nvSpPr>
            <p:spPr>
              <a:xfrm>
                <a:off x="5166512" y="2380883"/>
                <a:ext cx="6072230" cy="1081877"/>
              </a:xfrm>
              <a:prstGeom prst="snip1Rect">
                <a:avLst>
                  <a:gd name="adj" fmla="val 6085"/>
                </a:avLst>
              </a:prstGeom>
              <a:solidFill>
                <a:srgbClr val="FFF2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FBD4A0"/>
                  </a:solidFill>
                </a:endParaRPr>
              </a:p>
            </p:txBody>
          </p:sp>
          <p:sp>
            <p:nvSpPr>
              <p:cNvPr id="27" name="Rectangle 22"/>
              <p:cNvSpPr/>
              <p:nvPr/>
            </p:nvSpPr>
            <p:spPr>
              <a:xfrm>
                <a:off x="5309388" y="2501100"/>
                <a:ext cx="5715040" cy="8002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</a:pPr>
                <a:r>
                  <a: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• 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근로자는 사업주가 행한 안전</a:t>
                </a:r>
                <a:r>
                  <a:rPr lang="ko-KR" altLang="en-US" sz="1200" b="1" spc="-1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∙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보건상의 조치사항을 지켜야 합니다</a:t>
                </a:r>
                <a:r>
                  <a: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.</a:t>
                </a:r>
                <a:endParaRPr lang="ko-KR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>
                  <a:spcBef>
                    <a:spcPts val="600"/>
                  </a:spcBef>
                </a:pPr>
                <a:r>
                  <a: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• 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사업주가 실시하는 근로자 건강진단을 받아야 합니다</a:t>
                </a:r>
                <a:r>
                  <a: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.</a:t>
                </a:r>
                <a:endParaRPr lang="ko-KR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>
                  <a:spcBef>
                    <a:spcPts val="600"/>
                  </a:spcBef>
                </a:pPr>
                <a:r>
                  <a: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• 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사업주가 제공한 안전모</a:t>
                </a:r>
                <a:r>
                  <a: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, 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안전화 등 보호구 착용 의무가 있습니다</a:t>
                </a:r>
                <a:r>
                  <a: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.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8076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1"/>
          <p:cNvSpPr/>
          <p:nvPr/>
        </p:nvSpPr>
        <p:spPr>
          <a:xfrm>
            <a:off x="3214886" y="1454433"/>
            <a:ext cx="1728192" cy="656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</a:rPr>
              <a:t>건설현장에서의 준수사항</a:t>
            </a:r>
            <a:endParaRPr lang="en-US" altLang="ko-KR" sz="1700" b="1" dirty="0">
              <a:solidFill>
                <a:srgbClr val="9E6E43"/>
              </a:solidFill>
              <a:latin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086" y="1592216"/>
            <a:ext cx="5569798" cy="4285850"/>
          </a:xfrm>
          <a:prstGeom prst="rect">
            <a:avLst/>
          </a:prstGeom>
        </p:spPr>
      </p:pic>
      <p:sp>
        <p:nvSpPr>
          <p:cNvPr id="23" name="Rectangle 21"/>
          <p:cNvSpPr/>
          <p:nvPr/>
        </p:nvSpPr>
        <p:spPr>
          <a:xfrm>
            <a:off x="5447133" y="1616930"/>
            <a:ext cx="285481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사업주가 꼭 지켜야 할 사항</a:t>
            </a:r>
            <a:endParaRPr lang="en-US" altLang="ko-KR" sz="16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Rectangle 22"/>
          <p:cNvSpPr/>
          <p:nvPr/>
        </p:nvSpPr>
        <p:spPr>
          <a:xfrm>
            <a:off x="5271418" y="2143910"/>
            <a:ext cx="5616437" cy="361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➊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작업조건에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맞는 안전모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안전대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등 보호구를 지급하고 착용토록 조치</a:t>
            </a:r>
          </a:p>
          <a:p>
            <a:pPr>
              <a:lnSpc>
                <a:spcPct val="160000"/>
              </a:lnSpc>
            </a:pP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➋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작업발판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</a:t>
            </a:r>
            <a:r>
              <a:rPr lang="ko-KR" altLang="en-US" sz="1300" b="1" spc="-15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개구부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등 근로자가 떨어질 위험장소에 안전난간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울타리 및 </a:t>
            </a:r>
            <a:endParaRPr lang="en-US" altLang="ko-KR" sz="13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60000"/>
              </a:lnSpc>
            </a:pPr>
            <a:r>
              <a:rPr lang="en-US" altLang="ko-KR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덮개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설치</a:t>
            </a:r>
          </a:p>
          <a:p>
            <a:pPr>
              <a:lnSpc>
                <a:spcPct val="160000"/>
              </a:lnSpc>
            </a:pP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➌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물체가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떨어질 위험이 있는 장소에는 </a:t>
            </a:r>
            <a:r>
              <a:rPr lang="ko-KR" altLang="en-US" sz="1300" b="1" spc="-15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낙하물방지망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방호선반 등 설치</a:t>
            </a:r>
          </a:p>
          <a:p>
            <a:pPr>
              <a:lnSpc>
                <a:spcPct val="160000"/>
              </a:lnSpc>
            </a:pP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➍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지반의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굴착장소 등에는 안전기울기 유지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흙막이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300" b="1" spc="-15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지보공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등 설치</a:t>
            </a:r>
          </a:p>
          <a:p>
            <a:pPr>
              <a:lnSpc>
                <a:spcPct val="160000"/>
              </a:lnSpc>
            </a:pP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➎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300" b="1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거푸집동바리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구조검토 실시 및 </a:t>
            </a:r>
            <a:r>
              <a:rPr lang="ko-KR" altLang="en-US" sz="1300" b="1" spc="-15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조립도에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따라 조립</a:t>
            </a:r>
          </a:p>
          <a:p>
            <a:pPr>
              <a:lnSpc>
                <a:spcPct val="160000"/>
              </a:lnSpc>
            </a:pP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➏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건설현장에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종사하고자 하는 근로자에 대해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기초안전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보건교육 실시</a:t>
            </a:r>
            <a:endParaRPr lang="en-US" altLang="ko-KR" sz="13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60000"/>
              </a:lnSpc>
            </a:pP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(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12.7.1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부터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3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60000"/>
              </a:lnSpc>
            </a:pP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➐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산업안전보건관리비는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사용목적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안전보건 확보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 맞게 집행</a:t>
            </a:r>
          </a:p>
          <a:p>
            <a:pPr>
              <a:lnSpc>
                <a:spcPct val="160000"/>
              </a:lnSpc>
            </a:pP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➑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공사규모에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 안전보건관리책임자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안전관리자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보건관리자 등 선임</a:t>
            </a:r>
            <a:r>
              <a:rPr lang="en-US" altLang="ko-KR" sz="1300" b="1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en-US" altLang="ko-KR" sz="13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60000"/>
              </a:lnSpc>
            </a:pP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업무수행 및 관련 서류 비치</a:t>
            </a:r>
            <a:endParaRPr lang="en-US" altLang="ko-KR" sz="13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18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1"/>
          <p:cNvSpPr/>
          <p:nvPr/>
        </p:nvSpPr>
        <p:spPr>
          <a:xfrm>
            <a:off x="3214886" y="1454433"/>
            <a:ext cx="1728192" cy="656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r>
              <a:rPr lang="ko-KR" altLang="en-US" sz="1700" b="1" dirty="0" smtClean="0">
                <a:solidFill>
                  <a:srgbClr val="E4DBCE"/>
                </a:solidFill>
                <a:latin typeface="+mj-ea"/>
              </a:rPr>
              <a:t>건설현장에서의 준수사항</a:t>
            </a:r>
            <a:endParaRPr lang="en-US" altLang="ko-KR" sz="1700" b="1" dirty="0">
              <a:solidFill>
                <a:srgbClr val="E4DBCE"/>
              </a:solidFill>
              <a:latin typeface="+mj-ea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708" y="1559264"/>
            <a:ext cx="5569798" cy="2631187"/>
          </a:xfrm>
          <a:prstGeom prst="rect">
            <a:avLst/>
          </a:prstGeom>
        </p:spPr>
      </p:pic>
      <p:sp>
        <p:nvSpPr>
          <p:cNvPr id="27" name="Rectangle 21"/>
          <p:cNvSpPr/>
          <p:nvPr/>
        </p:nvSpPr>
        <p:spPr>
          <a:xfrm>
            <a:off x="5414517" y="1567502"/>
            <a:ext cx="285481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근로자가 꼭 지켜야 할 사항</a:t>
            </a:r>
            <a:endParaRPr lang="en-US" altLang="ko-KR" sz="16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Rectangle 22"/>
          <p:cNvSpPr/>
          <p:nvPr/>
        </p:nvSpPr>
        <p:spPr>
          <a:xfrm>
            <a:off x="5104164" y="2143910"/>
            <a:ext cx="5472608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➊  사업주가 지급한 안전모</a:t>
            </a:r>
            <a:r>
              <a:rPr lang="en-US" altLang="ko-KR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안전대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등 보호구를 반드시 착용</a:t>
            </a:r>
          </a:p>
          <a:p>
            <a:pPr>
              <a:lnSpc>
                <a:spcPct val="150000"/>
              </a:lnSpc>
            </a:pP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➋  급박한 위험상황 시 작업을 중지한 후 대피하고</a:t>
            </a:r>
            <a:r>
              <a:rPr lang="en-US" altLang="ko-KR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그 사실을 상급자에게 보고</a:t>
            </a:r>
          </a:p>
          <a:p>
            <a:pPr>
              <a:lnSpc>
                <a:spcPct val="150000"/>
              </a:lnSpc>
            </a:pP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➌  유해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위험한 작업</a:t>
            </a:r>
            <a:r>
              <a:rPr lang="en-US" altLang="ko-KR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기계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기구 등의 방호조치 해체금지 및 방호조치 기능이 </a:t>
            </a:r>
            <a:endParaRPr lang="en-US" altLang="ko-KR" sz="13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상실된 것을 </a:t>
            </a:r>
            <a:r>
              <a:rPr lang="ko-KR" altLang="en-US" sz="1300" b="1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발견시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300" b="1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지체없이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사업주에게 신고</a:t>
            </a:r>
          </a:p>
          <a:p>
            <a:pPr>
              <a:lnSpc>
                <a:spcPct val="150000"/>
              </a:lnSpc>
            </a:pP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➍  </a:t>
            </a:r>
            <a:r>
              <a:rPr lang="ko-KR" altLang="en-US" sz="1300" b="1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차량계하역운반기계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운전자가 운전정지 시 </a:t>
            </a:r>
            <a:r>
              <a:rPr lang="ko-KR" altLang="en-US" sz="1300" b="1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시동키를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운전대에서 분리</a:t>
            </a:r>
          </a:p>
          <a:p>
            <a:pPr>
              <a:lnSpc>
                <a:spcPct val="150000"/>
              </a:lnSpc>
            </a:pP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➎  사업주가 지시한 각종 안전조치 사항</a:t>
            </a:r>
            <a:r>
              <a:rPr lang="en-US" altLang="ko-KR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장비유도</a:t>
            </a:r>
            <a:r>
              <a:rPr lang="en-US" altLang="ko-KR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제한속도 등</a:t>
            </a:r>
            <a:r>
              <a:rPr lang="en-US" altLang="ko-KR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3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준수</a:t>
            </a:r>
            <a:endParaRPr lang="ko-KR" altLang="en-US" sz="13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943078" y="4365898"/>
            <a:ext cx="6607801" cy="1697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 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내용은 근로자의 안전보건 확보를 위한 최소한의 조치이며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en-US" altLang="ko-KR" sz="13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또 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다른 </a:t>
            </a: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</a:t>
            </a:r>
            <a:r>
              <a:rPr lang="ko-KR" altLang="en-US" sz="135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</a:t>
            </a: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보건조치 사항은 산업안전보건법령을 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참고하셔야 합니다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altLang="ko-KR" sz="13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아울러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「산업안전보건법」을 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위반하면 적발 즉시 </a:t>
            </a: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형사</a:t>
            </a:r>
            <a:r>
              <a:rPr lang="ko-KR" altLang="en-US" sz="135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∙ </a:t>
            </a: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행정적 제재가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부과될 </a:t>
            </a:r>
            <a:endParaRPr lang="en-US" altLang="ko-KR" sz="13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</a:pPr>
            <a:r>
              <a:rPr lang="ko-KR" altLang="en-US" sz="135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뿐만아니라</a:t>
            </a: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경제적으로 많은 손실을 입게 됩니다</a:t>
            </a:r>
            <a:r>
              <a:rPr lang="en-US" altLang="ko-KR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>
              <a:spcBef>
                <a:spcPts val="400"/>
              </a:spcBef>
            </a:pP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350" b="1" dirty="0" smtClean="0">
                <a:solidFill>
                  <a:srgbClr val="F28F00"/>
                </a:solidFill>
                <a:latin typeface="맑은 고딕"/>
                <a:ea typeface="맑은 고딕"/>
              </a:rPr>
              <a:t>* </a:t>
            </a:r>
            <a:r>
              <a:rPr lang="en-US" altLang="ko-KR" sz="1350" b="1" dirty="0" smtClean="0">
                <a:solidFill>
                  <a:srgbClr val="F28F00"/>
                </a:solidFill>
              </a:rPr>
              <a:t>(</a:t>
            </a:r>
            <a:r>
              <a:rPr lang="ko-KR" altLang="en-US" sz="1350" b="1" dirty="0" err="1">
                <a:solidFill>
                  <a:srgbClr val="F28F00"/>
                </a:solidFill>
              </a:rPr>
              <a:t>법위반</a:t>
            </a:r>
            <a:r>
              <a:rPr lang="en-US" altLang="ko-KR" sz="1350" b="1" dirty="0">
                <a:solidFill>
                  <a:srgbClr val="F28F00"/>
                </a:solidFill>
              </a:rPr>
              <a:t>) 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이하의 징역 또는 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35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억원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이하의 벌금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5</a:t>
            </a:r>
            <a:r>
              <a:rPr lang="ko-KR" altLang="en-US" sz="135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천만원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이하의 </a:t>
            </a:r>
            <a:r>
              <a:rPr lang="ko-KR" altLang="en-US" sz="13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과태료 부과</a:t>
            </a:r>
            <a:endParaRPr lang="en-US" altLang="ko-KR" sz="13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350" b="1" dirty="0" smtClean="0">
                <a:solidFill>
                  <a:srgbClr val="F28F00"/>
                </a:solidFill>
              </a:rPr>
              <a:t>* </a:t>
            </a:r>
            <a:r>
              <a:rPr lang="en-US" altLang="ko-KR" sz="1350" b="1" dirty="0" smtClean="0">
                <a:solidFill>
                  <a:srgbClr val="F28F00"/>
                </a:solidFill>
              </a:rPr>
              <a:t>(</a:t>
            </a:r>
            <a:r>
              <a:rPr lang="ko-KR" altLang="en-US" sz="1350" b="1" dirty="0">
                <a:solidFill>
                  <a:srgbClr val="F28F00"/>
                </a:solidFill>
              </a:rPr>
              <a:t>재해발생</a:t>
            </a:r>
            <a:r>
              <a:rPr lang="en-US" altLang="ko-KR" sz="1350" b="1" dirty="0">
                <a:solidFill>
                  <a:srgbClr val="F28F00"/>
                </a:solidFill>
              </a:rPr>
              <a:t>) 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인력손실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산재보험료 할증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공사 지연 등 </a:t>
            </a:r>
            <a:r>
              <a:rPr lang="en-US" altLang="ko-KR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3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차적인 문제 야기</a:t>
            </a:r>
            <a:endParaRPr lang="en-US" altLang="ko-KR" sz="13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30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9"/>
          <p:cNvSpPr/>
          <p:nvPr/>
        </p:nvSpPr>
        <p:spPr>
          <a:xfrm>
            <a:off x="3523438" y="2358224"/>
            <a:ext cx="7500990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산업재해가 발생하였을 때에는 재발방지를 위해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재해발생 원인과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재발 방지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계획 등을 사업주가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기록하고 보존하도록 의무화하고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있고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산업재해가 발생한 날부터 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개월 이내에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관할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지방고용노동관서에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 조사표를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제출하여야 하며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중대재해는 </a:t>
            </a:r>
            <a:r>
              <a:rPr lang="ko-KR" altLang="en-US" sz="1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지체없이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관할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지방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고용노동관서에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보고토록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의무화하고 </a:t>
            </a:r>
            <a:r>
              <a: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있습니다</a:t>
            </a:r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F28F00"/>
                </a:solidFill>
              </a:rPr>
              <a:t>「</a:t>
            </a:r>
            <a:r>
              <a:rPr lang="ko-KR" altLang="en-US" sz="1600" b="1" dirty="0">
                <a:solidFill>
                  <a:srgbClr val="F28F00"/>
                </a:solidFill>
              </a:rPr>
              <a:t>산업안전보건법</a:t>
            </a:r>
            <a:r>
              <a:rPr lang="ko-KR" altLang="en-US" sz="1600" b="1" dirty="0" smtClean="0">
                <a:solidFill>
                  <a:srgbClr val="F28F00"/>
                </a:solidFill>
              </a:rPr>
              <a:t>」 제</a:t>
            </a:r>
            <a:r>
              <a:rPr lang="en-US" altLang="ko-KR" sz="1600" b="1" dirty="0" smtClean="0">
                <a:solidFill>
                  <a:srgbClr val="F28F00"/>
                </a:solidFill>
              </a:rPr>
              <a:t>10</a:t>
            </a:r>
            <a:r>
              <a:rPr lang="ko-KR" altLang="en-US" sz="1600" b="1" dirty="0" smtClean="0">
                <a:solidFill>
                  <a:srgbClr val="F28F00"/>
                </a:solidFill>
              </a:rPr>
              <a:t>조 </a:t>
            </a:r>
            <a:endParaRPr lang="en-US" altLang="ko-KR" sz="1600" b="1" dirty="0">
              <a:solidFill>
                <a:srgbClr val="F28F00"/>
              </a:solidFill>
            </a:endParaRPr>
          </a:p>
        </p:txBody>
      </p:sp>
      <p:pic>
        <p:nvPicPr>
          <p:cNvPr id="4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886" y="1886699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023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454433"/>
            <a:ext cx="187220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</a:rPr>
              <a:t>「산업안전보건법」</a:t>
            </a:r>
            <a:endParaRPr lang="en-US" altLang="ko-KR" sz="1700" b="1" dirty="0" smtClean="0">
              <a:solidFill>
                <a:srgbClr val="9E6E43"/>
              </a:solidFill>
              <a:latin typeface="+mj-ea"/>
            </a:endParaRPr>
          </a:p>
          <a:p>
            <a:pPr>
              <a:spcBef>
                <a:spcPts val="6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</a:rPr>
              <a:t> 에서 용어 정의</a:t>
            </a:r>
            <a:endParaRPr lang="en-US" altLang="ko-KR" sz="1700" b="1" dirty="0">
              <a:solidFill>
                <a:srgbClr val="9E6E43"/>
              </a:solidFill>
              <a:latin typeface="+mj-ea"/>
            </a:endParaRPr>
          </a:p>
        </p:txBody>
      </p:sp>
      <p:pic>
        <p:nvPicPr>
          <p:cNvPr id="2051" name="Picture 3" descr="C:\Users\Administrator\Desktop\나침반수정\건설업-수정\이미지\건1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66512" y="1572406"/>
            <a:ext cx="6215106" cy="44770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033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2"/>
          <p:cNvSpPr/>
          <p:nvPr/>
        </p:nvSpPr>
        <p:spPr>
          <a:xfrm>
            <a:off x="4809323" y="1917626"/>
            <a:ext cx="6624736" cy="1644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재해발생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기계의 정지 및 재해자 구출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4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병원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긴급 후송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환자에 대한 응급처치와 동시에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119</a:t>
            </a:r>
            <a:r>
              <a:rPr lang="ko-KR" alt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구급대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  <a:p>
            <a:pPr>
              <a:spcBef>
                <a:spcPts val="300"/>
              </a:spcBef>
              <a:buClr>
                <a:srgbClr val="9E6E43"/>
              </a:buClr>
              <a:buSzPct val="100000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병원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등에 연락하여 긴급 후송</a:t>
            </a:r>
          </a:p>
          <a:p>
            <a:pPr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3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보고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현장보존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관리감독자 등 책임자에게 알리고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사고원인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300"/>
              </a:spcBef>
              <a:buClr>
                <a:srgbClr val="9E6E43"/>
              </a:buClr>
              <a:buSzPct val="100000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조사가 끝날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때 까지 현장 보존</a:t>
            </a:r>
          </a:p>
        </p:txBody>
      </p:sp>
      <p:sp>
        <p:nvSpPr>
          <p:cNvPr id="14" name="Rectangle 21"/>
          <p:cNvSpPr/>
          <p:nvPr/>
        </p:nvSpPr>
        <p:spPr>
          <a:xfrm>
            <a:off x="3214886" y="1454433"/>
            <a:ext cx="144015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</a:rPr>
              <a:t>산업재해 </a:t>
            </a:r>
            <a:endParaRPr lang="en-US" altLang="ko-KR" sz="1700" b="1" dirty="0">
              <a:solidFill>
                <a:srgbClr val="9E6E43"/>
              </a:solidFill>
              <a:latin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</a:rPr>
              <a:t>발생 시</a:t>
            </a:r>
            <a:endParaRPr lang="en-US" altLang="ko-KR" sz="1700" b="1" dirty="0">
              <a:solidFill>
                <a:srgbClr val="9E6E43"/>
              </a:solidFill>
              <a:latin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</a:rPr>
              <a:t>조치사항 및</a:t>
            </a:r>
            <a:endParaRPr lang="en-US" altLang="ko-KR" sz="1700" b="1" dirty="0">
              <a:solidFill>
                <a:srgbClr val="9E6E43"/>
              </a:solidFill>
              <a:latin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</a:rPr>
              <a:t>처리절차</a:t>
            </a:r>
            <a:endParaRPr lang="en-US" altLang="ko-KR" sz="1700" b="1" dirty="0">
              <a:solidFill>
                <a:srgbClr val="9E6E43"/>
              </a:solidFill>
              <a:latin typeface="+mj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4880760" y="1476000"/>
            <a:ext cx="2500330" cy="387798"/>
            <a:chOff x="9095602" y="1476000"/>
            <a:chExt cx="2232399" cy="387798"/>
          </a:xfrm>
        </p:grpSpPr>
        <p:pic>
          <p:nvPicPr>
            <p:cNvPr id="16" name="Picture 2" descr="C:\Users\Administrator\Desktop\나침반수정\건설업-수정\이미지\건3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095602" y="1500968"/>
              <a:ext cx="2232399" cy="360000"/>
            </a:xfrm>
            <a:prstGeom prst="rect">
              <a:avLst/>
            </a:prstGeom>
            <a:noFill/>
          </p:spPr>
        </p:pic>
        <p:sp>
          <p:nvSpPr>
            <p:cNvPr id="18" name="Rectangle 21"/>
            <p:cNvSpPr/>
            <p:nvPr/>
          </p:nvSpPr>
          <p:spPr>
            <a:xfrm>
              <a:off x="9157688" y="1476000"/>
              <a:ext cx="2170311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재해자 </a:t>
              </a:r>
              <a:r>
                <a:rPr lang="ko-KR" altLang="en-US" sz="1600" b="1" dirty="0" err="1" smtClean="0">
                  <a:solidFill>
                    <a:schemeClr val="bg1"/>
                  </a:solidFill>
                  <a:latin typeface="+mj-ea"/>
                  <a:ea typeface="+mj-ea"/>
                </a:rPr>
                <a:t>발견시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조치사항</a:t>
              </a: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4809322" y="4252288"/>
            <a:ext cx="6224227" cy="1769794"/>
            <a:chOff x="4809322" y="4099358"/>
            <a:chExt cx="6224227" cy="1769794"/>
          </a:xfrm>
        </p:grpSpPr>
        <p:sp>
          <p:nvSpPr>
            <p:cNvPr id="17" name="Rectangle 22"/>
            <p:cNvSpPr/>
            <p:nvPr/>
          </p:nvSpPr>
          <p:spPr>
            <a:xfrm>
              <a:off x="4809322" y="4599574"/>
              <a:ext cx="6224227" cy="1269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300"/>
                </a:spcBef>
                <a:buClr>
                  <a:srgbClr val="9E6E43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산업재해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(3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일 이상 휴업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가 발생한 날부터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개월 이내에 관할 </a:t>
              </a:r>
              <a:endPara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spcBef>
                  <a:spcPts val="300"/>
                </a:spcBef>
                <a:buClr>
                  <a:srgbClr val="9E6E43"/>
                </a:buClr>
                <a:buSzPct val="60000"/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지방고용노동관서에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산업재해조사표를 제출하여야 합니다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  <a:p>
              <a:pPr>
                <a:buClr>
                  <a:srgbClr val="9E6E43"/>
                </a:buClr>
                <a:buSzPct val="60000"/>
                <a:buFont typeface="Wingdings" pitchFamily="2" charset="2"/>
                <a:buChar char="l"/>
              </a:pPr>
              <a:endParaRPr lang="en-US" altLang="ko-KR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spcBef>
                  <a:spcPts val="300"/>
                </a:spcBef>
                <a:buClr>
                  <a:srgbClr val="9E6E43"/>
                </a:buClr>
                <a:buSzPct val="100000"/>
                <a:buFont typeface="Wingdings" pitchFamily="2" charset="2"/>
                <a:buChar char="§"/>
              </a:pP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중대재해는 </a:t>
              </a:r>
              <a:r>
                <a:rPr lang="ko-KR" alt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지체없이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관할 지방고용노동관서에 전화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팩스 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등    </a:t>
              </a:r>
              <a:endPara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spcBef>
                  <a:spcPts val="300"/>
                </a:spcBef>
                <a:buClr>
                  <a:srgbClr val="9E6E43"/>
                </a:buClr>
                <a:buSzPct val="100000"/>
              </a:pP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</a:t>
              </a:r>
              <a:r>
                <a:rPr lang="ko-KR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으로 보고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4880760" y="4099358"/>
              <a:ext cx="2071702" cy="384968"/>
              <a:chOff x="9095602" y="1476000"/>
              <a:chExt cx="2232399" cy="384968"/>
            </a:xfrm>
          </p:grpSpPr>
          <p:pic>
            <p:nvPicPr>
              <p:cNvPr id="25" name="Picture 2" descr="C:\Users\Administrator\Desktop\나침반수정\건설업-수정\이미지\건3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9095602" y="1500968"/>
                <a:ext cx="2232399" cy="360000"/>
              </a:xfrm>
              <a:prstGeom prst="rect">
                <a:avLst/>
              </a:prstGeom>
              <a:noFill/>
            </p:spPr>
          </p:pic>
          <p:sp>
            <p:nvSpPr>
              <p:cNvPr id="28" name="Rectangle 21"/>
              <p:cNvSpPr/>
              <p:nvPr/>
            </p:nvSpPr>
            <p:spPr>
              <a:xfrm>
                <a:off x="9157688" y="1476000"/>
                <a:ext cx="2170311" cy="3586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sz="16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산업재해 발생보고</a:t>
                </a:r>
              </a:p>
            </p:txBody>
          </p:sp>
        </p:grpSp>
      </p:grpSp>
      <p:sp>
        <p:nvSpPr>
          <p:cNvPr id="29" name="Rectangle 22"/>
          <p:cNvSpPr/>
          <p:nvPr/>
        </p:nvSpPr>
        <p:spPr>
          <a:xfrm>
            <a:off x="3201285" y="4829528"/>
            <a:ext cx="1668745" cy="114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ko-KR" altLang="en-US" sz="1200" b="1" spc="-150" dirty="0" smtClean="0">
                <a:solidFill>
                  <a:srgbClr val="9E6E43"/>
                </a:solidFill>
                <a:latin typeface="+mj-lt"/>
              </a:rPr>
              <a:t>보고사항</a:t>
            </a:r>
            <a:endParaRPr lang="en-US" altLang="ko-KR" sz="1200" b="1" spc="-150" dirty="0" smtClean="0">
              <a:solidFill>
                <a:srgbClr val="9E6E43"/>
              </a:solidFill>
              <a:latin typeface="+mj-lt"/>
            </a:endParaRPr>
          </a:p>
          <a:p>
            <a:pPr>
              <a:spcBef>
                <a:spcPts val="300"/>
              </a:spcBef>
            </a:pP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➊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발생개요 및 </a:t>
            </a:r>
            <a:endParaRPr lang="en-US" altLang="ko-KR" sz="11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300"/>
              </a:spcBef>
            </a:pP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피해상황</a:t>
            </a:r>
            <a:endParaRPr lang="ko-KR" altLang="en-US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300"/>
              </a:spcBef>
            </a:pP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➋ 조치 및 전망</a:t>
            </a:r>
          </a:p>
          <a:p>
            <a:pPr>
              <a:spcBef>
                <a:spcPts val="300"/>
              </a:spcBef>
            </a:pP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➌ 그 밖의 중요사항</a:t>
            </a:r>
            <a:endParaRPr lang="en-US" altLang="ko-KR" sz="1100" b="1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6401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2"/>
          <p:cNvSpPr/>
          <p:nvPr/>
        </p:nvSpPr>
        <p:spPr>
          <a:xfrm>
            <a:off x="4880760" y="1956201"/>
            <a:ext cx="66247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산업재해가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발생한 경우 다음 각 호의 사항을 기록하고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3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년간 보존 </a:t>
            </a:r>
          </a:p>
          <a:p>
            <a:pPr>
              <a:spcBef>
                <a:spcPts val="6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➊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사업장의 개요 및 근로자의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인적 사항 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➋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재해발생의 일시 및 장소 </a:t>
            </a:r>
          </a:p>
          <a:p>
            <a:pPr>
              <a:spcBef>
                <a:spcPts val="6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➌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재해발생의 원인 및 과정 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➍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 재발방지 계획</a:t>
            </a:r>
          </a:p>
        </p:txBody>
      </p:sp>
      <p:sp>
        <p:nvSpPr>
          <p:cNvPr id="16" name="Rectangle 21"/>
          <p:cNvSpPr/>
          <p:nvPr/>
        </p:nvSpPr>
        <p:spPr>
          <a:xfrm>
            <a:off x="3214886" y="1454433"/>
            <a:ext cx="164154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산업재해 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발생 시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조치사항 및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E4DBCE"/>
                </a:solidFill>
                <a:latin typeface="+mj-ea"/>
                <a:ea typeface="+mj-ea"/>
              </a:rPr>
              <a:t>처리절</a:t>
            </a:r>
            <a:r>
              <a:rPr lang="ko-KR" altLang="en-US" sz="1700" b="1" dirty="0">
                <a:solidFill>
                  <a:srgbClr val="E4DBCE"/>
                </a:solidFill>
                <a:latin typeface="+mj-ea"/>
                <a:ea typeface="+mj-ea"/>
              </a:rPr>
              <a:t>차</a:t>
            </a:r>
            <a:endParaRPr lang="en-US" altLang="ko-KR" sz="1700" b="1" dirty="0">
              <a:solidFill>
                <a:srgbClr val="E4DBCE"/>
              </a:solidFill>
              <a:latin typeface="+mj-ea"/>
              <a:ea typeface="+mj-ea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4952198" y="1476000"/>
            <a:ext cx="2143139" cy="387798"/>
            <a:chOff x="9095602" y="1476000"/>
            <a:chExt cx="2232399" cy="387798"/>
          </a:xfrm>
        </p:grpSpPr>
        <p:pic>
          <p:nvPicPr>
            <p:cNvPr id="2050" name="Picture 2" descr="C:\Users\Administrator\Desktop\나침반수정\건설업-수정\이미지\건3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095602" y="1500968"/>
              <a:ext cx="2232399" cy="360000"/>
            </a:xfrm>
            <a:prstGeom prst="rect">
              <a:avLst/>
            </a:prstGeom>
            <a:noFill/>
          </p:spPr>
        </p:pic>
        <p:sp>
          <p:nvSpPr>
            <p:cNvPr id="20" name="Rectangle 21"/>
            <p:cNvSpPr/>
            <p:nvPr/>
          </p:nvSpPr>
          <p:spPr>
            <a:xfrm>
              <a:off x="9157689" y="1476000"/>
              <a:ext cx="2170312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산업재해 기록∙보존</a:t>
              </a: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4880760" y="4001298"/>
            <a:ext cx="3669536" cy="387798"/>
            <a:chOff x="6640512" y="5072868"/>
            <a:chExt cx="3669536" cy="387798"/>
          </a:xfrm>
        </p:grpSpPr>
        <p:pic>
          <p:nvPicPr>
            <p:cNvPr id="2051" name="Picture 3" descr="C:\Users\Administrator\Desktop\나침반수정\건설업-수정\이미지\건4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640512" y="5097463"/>
              <a:ext cx="3669536" cy="360000"/>
            </a:xfrm>
            <a:prstGeom prst="rect">
              <a:avLst/>
            </a:prstGeom>
            <a:noFill/>
          </p:spPr>
        </p:pic>
        <p:sp>
          <p:nvSpPr>
            <p:cNvPr id="25" name="Rectangle 21"/>
            <p:cNvSpPr/>
            <p:nvPr/>
          </p:nvSpPr>
          <p:spPr>
            <a:xfrm>
              <a:off x="6738148" y="5072868"/>
              <a:ext cx="3571900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재발방지 계획에 따른 개선활동 실시</a:t>
              </a:r>
            </a:p>
          </p:txBody>
        </p:sp>
      </p:grpSp>
      <p:pic>
        <p:nvPicPr>
          <p:cNvPr id="10" name="Picture 2" descr="C:\Users\admin\Desktop\만화로보는-2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2"/>
          <a:stretch/>
        </p:blipFill>
        <p:spPr bwMode="auto">
          <a:xfrm flipH="1">
            <a:off x="8831510" y="2771275"/>
            <a:ext cx="2158743" cy="32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80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214886" y="5715811"/>
            <a:ext cx="4071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b="1" dirty="0" smtClean="0">
                <a:solidFill>
                  <a:srgbClr val="B1956E"/>
                </a:solidFill>
                <a:latin typeface="맑은 고딕"/>
                <a:ea typeface="맑은 고딕"/>
              </a:rPr>
              <a:t>*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 서식은 본 교안에서 안내한</a:t>
            </a:r>
            <a:r>
              <a:rPr lang="en-US" altLang="ko-KR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페이지「산업안전보건법」</a:t>
            </a:r>
            <a:endParaRPr lang="en-US" altLang="ko-KR" sz="9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검색방법으로 아래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서식</a:t>
            </a: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시행규칙</a:t>
            </a: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 </a:t>
            </a:r>
            <a:r>
              <a: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별지 제</a:t>
            </a: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호 서식</a:t>
            </a: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을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다운로드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받을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수 </a:t>
            </a:r>
            <a:endParaRPr lang="en-US" altLang="ko-KR" sz="9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있습니다</a:t>
            </a:r>
            <a:r>
              <a:rPr lang="en-US" altLang="ko-KR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9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324" y="1215216"/>
            <a:ext cx="3214710" cy="4452737"/>
          </a:xfrm>
          <a:prstGeom prst="rect">
            <a:avLst/>
          </a:prstGeom>
          <a:effectLst/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52" y="1215217"/>
            <a:ext cx="3248757" cy="4429156"/>
          </a:xfrm>
          <a:prstGeom prst="rect">
            <a:avLst/>
          </a:prstGeom>
          <a:effectLst/>
        </p:spPr>
      </p:pic>
      <p:sp>
        <p:nvSpPr>
          <p:cNvPr id="8" name="직사각형 7"/>
          <p:cNvSpPr/>
          <p:nvPr/>
        </p:nvSpPr>
        <p:spPr>
          <a:xfrm>
            <a:off x="7276974" y="5715812"/>
            <a:ext cx="371477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" b="1" dirty="0" smtClean="0">
                <a:solidFill>
                  <a:srgbClr val="B1956E"/>
                </a:solidFill>
              </a:rPr>
              <a:t>*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 서식은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고용노동부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지방고용노동관서 홈페이지에 게시된 샘플</a:t>
            </a:r>
            <a:endParaRPr lang="en-US" altLang="ko-KR" sz="9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서식으로</a:t>
            </a: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고용노동부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홈페이지</a:t>
            </a: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altLang="ko-KR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www.moel.go.kr)→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「중대재해 </a:t>
            </a:r>
            <a:endParaRPr lang="en-US" altLang="ko-KR" sz="9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발생 보고서」</a:t>
            </a:r>
            <a:r>
              <a:rPr lang="ko-KR" altLang="en-US" sz="9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로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검색하여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다운로드 </a:t>
            </a:r>
            <a:r>
              <a:rPr lang="ko-KR" alt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받을 </a:t>
            </a:r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 있습니다</a:t>
            </a: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410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9"/>
          <p:cNvSpPr/>
          <p:nvPr/>
        </p:nvSpPr>
        <p:spPr>
          <a:xfrm>
            <a:off x="3562198" y="2429662"/>
            <a:ext cx="7429552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900" b="1" dirty="0" smtClean="0">
                <a:solidFill>
                  <a:srgbClr val="9E6E43"/>
                </a:solidFill>
              </a:rPr>
              <a:t>산업재해 발생 시 재발방지계획을 수립하여야 합니다</a:t>
            </a:r>
            <a:r>
              <a:rPr lang="en-US" altLang="ko-KR" sz="1900" b="1" dirty="0" smtClean="0">
                <a:solidFill>
                  <a:srgbClr val="9E6E43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산업재해는 반복해서 발생하는 속성이 있기 때문에 발생한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산업재해를 분석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검토하여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동종재해 또는 유사재해의 재발방지에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노력하여야 합니다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「산업안전보건법」에서는 재해 재발방지 계획을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기록∙보존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(3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년간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하도록 의무화하고 있습니다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800" b="1" dirty="0" smtClean="0">
                <a:solidFill>
                  <a:srgbClr val="F28F00"/>
                </a:solidFill>
              </a:rPr>
              <a:t>「</a:t>
            </a:r>
            <a:r>
              <a:rPr lang="ko-KR" altLang="en-US" sz="1600" b="1" dirty="0" smtClean="0">
                <a:solidFill>
                  <a:srgbClr val="F28F00"/>
                </a:solidFill>
              </a:rPr>
              <a:t>산업안전보건법」 제</a:t>
            </a:r>
            <a:r>
              <a:rPr lang="en-US" altLang="ko-KR" sz="1600" b="1" dirty="0" smtClean="0">
                <a:solidFill>
                  <a:srgbClr val="F28F00"/>
                </a:solidFill>
              </a:rPr>
              <a:t>10</a:t>
            </a:r>
            <a:r>
              <a:rPr lang="ko-KR" altLang="en-US" sz="1600" b="1" dirty="0" smtClean="0">
                <a:solidFill>
                  <a:srgbClr val="F28F00"/>
                </a:solidFill>
              </a:rPr>
              <a:t>조</a:t>
            </a:r>
            <a:endParaRPr lang="en-US" altLang="ko-KR" sz="1600" b="1" dirty="0">
              <a:solidFill>
                <a:srgbClr val="F28F00"/>
              </a:solidFill>
            </a:endParaRP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36213" y="1958137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8856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2"/>
          <p:cNvSpPr/>
          <p:nvPr/>
        </p:nvSpPr>
        <p:spPr>
          <a:xfrm>
            <a:off x="3574926" y="1436974"/>
            <a:ext cx="8136904" cy="350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550" b="1" dirty="0">
                <a:solidFill>
                  <a:srgbClr val="B0734E"/>
                </a:solidFill>
              </a:rPr>
              <a:t>산업재해 발생 원인의 분석 및 검토는 일반적으로 다음과 같은 순서로 실시합니다</a:t>
            </a:r>
            <a:r>
              <a:rPr lang="en-US" altLang="ko-KR" sz="1550" b="1" dirty="0">
                <a:solidFill>
                  <a:srgbClr val="B0734E"/>
                </a:solidFill>
              </a:rPr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895" y="1462124"/>
            <a:ext cx="288032" cy="35432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456" y="2025386"/>
            <a:ext cx="7001270" cy="3852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95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/>
          <p:cNvSpPr/>
          <p:nvPr/>
        </p:nvSpPr>
        <p:spPr>
          <a:xfrm>
            <a:off x="4880760" y="1485578"/>
            <a:ext cx="6624736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재해요인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파악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시「산업안전보건법」에서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요구하는 사항 위주로 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도출합니다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ectangle 21"/>
          <p:cNvSpPr/>
          <p:nvPr/>
        </p:nvSpPr>
        <p:spPr>
          <a:xfrm>
            <a:off x="3214886" y="1454433"/>
            <a:ext cx="1641545" cy="666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재해요인 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도출 </a:t>
            </a:r>
            <a:r>
              <a:rPr lang="en-US" altLang="ko-KR" sz="1700" b="1" dirty="0" smtClean="0">
                <a:solidFill>
                  <a:srgbClr val="9E6E43"/>
                </a:solidFill>
                <a:latin typeface="+mj-ea"/>
                <a:ea typeface="+mj-ea"/>
              </a:rPr>
              <a:t>(</a:t>
            </a: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예시</a:t>
            </a:r>
            <a:r>
              <a:rPr lang="en-US" altLang="ko-KR" sz="1700" b="1" dirty="0" smtClean="0">
                <a:solidFill>
                  <a:srgbClr val="9E6E43"/>
                </a:solidFill>
                <a:latin typeface="+mj-ea"/>
                <a:ea typeface="+mj-ea"/>
              </a:rPr>
              <a:t>)</a:t>
            </a:r>
            <a:endParaRPr lang="en-US" altLang="ko-KR" sz="1700" b="1" dirty="0">
              <a:solidFill>
                <a:srgbClr val="9E6E43"/>
              </a:solidFill>
              <a:latin typeface="+mj-ea"/>
              <a:ea typeface="+mj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636" y="2242371"/>
            <a:ext cx="5533203" cy="389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93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454433"/>
            <a:ext cx="1641545" cy="979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산업재해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재발방지계획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수</a:t>
            </a: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립</a:t>
            </a:r>
            <a:endParaRPr lang="en-US" altLang="ko-KR" sz="1700" b="1" dirty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6" name="Rectangle 21"/>
          <p:cNvSpPr/>
          <p:nvPr/>
        </p:nvSpPr>
        <p:spPr>
          <a:xfrm>
            <a:off x="3214886" y="3386143"/>
            <a:ext cx="1641545" cy="979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재발방지계획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수립을 위한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pPr>
              <a:spcBef>
                <a:spcPts val="400"/>
              </a:spcBef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자료 활용 방법</a:t>
            </a:r>
            <a:endParaRPr lang="en-US" altLang="ko-KR" sz="1700" b="1" dirty="0">
              <a:solidFill>
                <a:srgbClr val="9E6E43"/>
              </a:solidFill>
              <a:latin typeface="+mj-ea"/>
              <a:ea typeface="+mj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502" y="4725937"/>
            <a:ext cx="2090032" cy="999747"/>
          </a:xfrm>
          <a:prstGeom prst="rect">
            <a:avLst/>
          </a:prstGeom>
        </p:spPr>
      </p:pic>
      <p:sp>
        <p:nvSpPr>
          <p:cNvPr id="8" name="Rectangle 22"/>
          <p:cNvSpPr/>
          <p:nvPr/>
        </p:nvSpPr>
        <p:spPr>
          <a:xfrm>
            <a:off x="4952198" y="1454433"/>
            <a:ext cx="6143668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F28F00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9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도출된 </a:t>
            </a:r>
            <a:r>
              <a:rPr lang="ko-KR" altLang="en-US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재해요인으로 파악된 문제점 및 재해원인을 근거하여 구체적</a:t>
            </a:r>
          </a:p>
          <a:p>
            <a:pPr>
              <a:lnSpc>
                <a:spcPct val="120000"/>
              </a:lnSpc>
              <a:buClr>
                <a:srgbClr val="F28F00"/>
              </a:buClr>
              <a:buSzPct val="60000"/>
            </a:pPr>
            <a:r>
              <a:rPr lang="ko-KR" altLang="en-US" sz="1600" b="1" spc="-149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이고</a:t>
            </a:r>
            <a:r>
              <a:rPr lang="en-US" altLang="ko-KR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실시 가능한 내용으로 물적</a:t>
            </a:r>
            <a:r>
              <a:rPr lang="ko-KR" altLang="en-US" sz="1600" b="1" spc="-29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∙ </a:t>
            </a:r>
            <a:r>
              <a:rPr lang="ko-KR" altLang="en-US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인적</a:t>
            </a:r>
            <a:r>
              <a:rPr lang="ko-KR" altLang="en-US" sz="1600" b="1" spc="-29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∙  </a:t>
            </a:r>
            <a:r>
              <a:rPr lang="ko-KR" altLang="en-US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관리적 측면에서 재발방지</a:t>
            </a:r>
          </a:p>
          <a:p>
            <a:pPr>
              <a:lnSpc>
                <a:spcPct val="120000"/>
              </a:lnSpc>
              <a:buClr>
                <a:srgbClr val="F28F00"/>
              </a:buClr>
              <a:buSzPct val="60000"/>
            </a:pPr>
            <a:r>
              <a:rPr lang="ko-KR" altLang="en-US" sz="1600" b="1" spc="-149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계획을 </a:t>
            </a:r>
            <a:r>
              <a:rPr lang="ko-KR" altLang="en-US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수립</a:t>
            </a:r>
          </a:p>
          <a:p>
            <a:pPr>
              <a:lnSpc>
                <a:spcPct val="120000"/>
              </a:lnSpc>
              <a:buClr>
                <a:srgbClr val="F28F00"/>
              </a:buClr>
              <a:buSzPct val="60000"/>
              <a:buFont typeface="Wingdings" pitchFamily="2" charset="2"/>
              <a:buChar char="l"/>
            </a:pPr>
            <a:endParaRPr lang="ko-KR" altLang="en-US" sz="800" b="1" spc="-149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buClr>
                <a:srgbClr val="F28F00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9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수립된 </a:t>
            </a:r>
            <a:r>
              <a:rPr lang="ko-KR" altLang="en-US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내용에 대해서는 사업장 근로자에게 전달하여 전체적으로 공유</a:t>
            </a:r>
          </a:p>
        </p:txBody>
      </p:sp>
      <p:sp>
        <p:nvSpPr>
          <p:cNvPr id="9" name="Rectangle 22"/>
          <p:cNvSpPr/>
          <p:nvPr/>
        </p:nvSpPr>
        <p:spPr>
          <a:xfrm>
            <a:off x="4952198" y="3386143"/>
            <a:ext cx="607223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F28F00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9" dirty="0" smtClean="0">
                <a:solidFill>
                  <a:srgbClr val="F28F00"/>
                </a:solidFill>
              </a:rPr>
              <a:t> </a:t>
            </a:r>
            <a:r>
              <a:rPr lang="ko-KR" altLang="en-US" sz="1600" b="1" spc="-149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공단 </a:t>
            </a:r>
            <a:r>
              <a:rPr lang="ko-KR" altLang="en-US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홈페이지</a:t>
            </a:r>
            <a:r>
              <a:rPr lang="en-US" altLang="ko-KR" sz="1200" b="1" dirty="0">
                <a:solidFill>
                  <a:srgbClr val="F28F00"/>
                </a:solidFill>
              </a:rPr>
              <a:t>(www.kosha.or.kr)</a:t>
            </a:r>
            <a:r>
              <a:rPr lang="ko-KR" altLang="en-US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접속 → 정보마당 → 산업재해 통계 → </a:t>
            </a:r>
            <a:r>
              <a:rPr lang="ko-KR" altLang="en-US" sz="1600" b="1" spc="-149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1600" b="1" spc="-149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buClr>
                <a:srgbClr val="F28F00"/>
              </a:buClr>
              <a:buSzPct val="60000"/>
            </a:pPr>
            <a:r>
              <a:rPr lang="en-US" altLang="ko-KR" sz="1600" b="1" spc="-149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600" b="1" spc="-149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국내 </a:t>
            </a:r>
            <a:r>
              <a:rPr lang="ko-KR" altLang="en-US" sz="1600" b="1" spc="-14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재해사례를 검색하여 재해원인 및 대책을 참조하여 작성</a:t>
            </a:r>
          </a:p>
        </p:txBody>
      </p:sp>
    </p:spTree>
    <p:extLst>
      <p:ext uri="{BB962C8B-B14F-4D97-AF65-F5344CB8AC3E}">
        <p14:creationId xmlns:p14="http://schemas.microsoft.com/office/powerpoint/2010/main" val="92757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3214886" y="1341562"/>
            <a:ext cx="331236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재해 재발방지 계획서 서식</a:t>
            </a:r>
            <a:r>
              <a:rPr lang="en-US" altLang="ko-KR" sz="1700" b="1" dirty="0">
                <a:solidFill>
                  <a:srgbClr val="9E6E43"/>
                </a:solidFill>
                <a:latin typeface="+mj-ea"/>
                <a:ea typeface="+mj-ea"/>
              </a:rPr>
              <a:t>(</a:t>
            </a: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예시</a:t>
            </a:r>
            <a:r>
              <a:rPr lang="en-US" altLang="ko-KR" sz="1700" b="1" dirty="0">
                <a:solidFill>
                  <a:srgbClr val="9E6E43"/>
                </a:solidFill>
                <a:latin typeface="+mj-ea"/>
                <a:ea typeface="+mj-ea"/>
              </a:rPr>
              <a:t>)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54846" y="1852762"/>
            <a:ext cx="8352927" cy="4097311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173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740032" y="2317143"/>
            <a:ext cx="7429552" cy="250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2000" b="1" spc="-120" dirty="0">
                <a:solidFill>
                  <a:srgbClr val="9A6C42"/>
                </a:solidFill>
              </a:rPr>
              <a:t>산업재해 발생 시 근로복지공단에 </a:t>
            </a:r>
            <a:endParaRPr lang="en-US" altLang="ko-KR" sz="2000" b="1" spc="-120" dirty="0" smtClean="0">
              <a:solidFill>
                <a:srgbClr val="9A6C42"/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2000" b="1" spc="-120" dirty="0" smtClean="0">
                <a:solidFill>
                  <a:srgbClr val="9A6C42"/>
                </a:solidFill>
              </a:rPr>
              <a:t>요양신청 절차를 </a:t>
            </a:r>
            <a:r>
              <a:rPr lang="ko-KR" altLang="en-US" sz="2000" b="1" spc="-120" dirty="0">
                <a:solidFill>
                  <a:srgbClr val="9A6C42"/>
                </a:solidFill>
              </a:rPr>
              <a:t>알아 둘 </a:t>
            </a:r>
            <a:r>
              <a:rPr lang="ko-KR" altLang="en-US" sz="2000" b="1" spc="-120" dirty="0" smtClean="0">
                <a:solidFill>
                  <a:srgbClr val="9A6C42"/>
                </a:solidFill>
              </a:rPr>
              <a:t>필요가 있습니다</a:t>
            </a:r>
            <a:r>
              <a:rPr lang="en-US" altLang="ko-KR" sz="2000" b="1" spc="-120" dirty="0">
                <a:solidFill>
                  <a:srgbClr val="9A6C42"/>
                </a:solidFill>
              </a:rPr>
              <a:t>.</a:t>
            </a:r>
          </a:p>
          <a:p>
            <a:pPr>
              <a:lnSpc>
                <a:spcPct val="140000"/>
              </a:lnSpc>
            </a:pP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사업장 내에서 근로자가 업무상의 사유로 부상</a:t>
            </a:r>
            <a:r>
              <a:rPr lang="en-US" altLang="ko-KR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질병</a:t>
            </a:r>
            <a:r>
              <a:rPr lang="en-US" altLang="ko-KR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장해 또는 사망이 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발생하면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산재지정병원에서 치료중인 상태에서 요양급여 신청서를 관할 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근로복지공단에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신청 후 공단에서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승인여부를 결정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받아 요양급여를 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받을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수 있습니다</a:t>
            </a:r>
            <a:r>
              <a:rPr lang="en-US" altLang="ko-KR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2918" y="1845618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9152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3214886" y="1331051"/>
            <a:ext cx="3312368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산재보상서비스</a:t>
            </a: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절차도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5" name="Rectangle 21"/>
          <p:cNvSpPr/>
          <p:nvPr/>
        </p:nvSpPr>
        <p:spPr>
          <a:xfrm>
            <a:off x="3214886" y="5190373"/>
            <a:ext cx="331236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smtClean="0">
                <a:solidFill>
                  <a:srgbClr val="9A6C42"/>
                </a:solidFill>
              </a:rPr>
              <a:t>요양신청 절차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110" y="1315149"/>
            <a:ext cx="5498603" cy="4724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80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2"/>
          <p:cNvSpPr/>
          <p:nvPr/>
        </p:nvSpPr>
        <p:spPr>
          <a:xfrm>
            <a:off x="3358902" y="2535982"/>
            <a:ext cx="7992888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60548E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재해자의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인적사항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 목격자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사고 경위 등을 기재하고 사업주와 신청인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재해자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날인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-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제출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위임란에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날인하면 의료기관이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토탈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서비스를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통해 접수 가능</a:t>
            </a:r>
          </a:p>
          <a:p>
            <a:pPr>
              <a:lnSpc>
                <a:spcPct val="12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만약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 날인 거부 시 거부사유를 구체적으로 기재하면 사업주 날인 없이 제출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</a:pP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60548E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병원에 제출하여 요양급여 신청서 뒷면에 의사소견서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작성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60548E"/>
              </a:buClr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60548E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소재지 관할 근로복지공단 지사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병원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회사에 각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한부씩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60548E"/>
              </a:buClr>
              <a:buFont typeface="Wingdings" panose="05000000000000000000" pitchFamily="2" charset="2"/>
              <a:buChar char="§"/>
            </a:pP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60548E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또한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업무상질병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일부상병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제외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은 업무상 질병판정위원회에서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심의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3542583" y="2011092"/>
            <a:ext cx="2133568" cy="349052"/>
          </a:xfrm>
          <a:prstGeom prst="roundRect">
            <a:avLst/>
          </a:prstGeom>
          <a:solidFill>
            <a:srgbClr val="F28F00"/>
          </a:solidFill>
          <a:ln>
            <a:solidFill>
              <a:srgbClr val="FBD4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895" y="2014929"/>
            <a:ext cx="341377" cy="341377"/>
          </a:xfrm>
          <a:prstGeom prst="rect">
            <a:avLst/>
          </a:prstGeom>
        </p:spPr>
      </p:pic>
      <p:sp>
        <p:nvSpPr>
          <p:cNvPr id="9" name="Rectangle 21"/>
          <p:cNvSpPr/>
          <p:nvPr/>
        </p:nvSpPr>
        <p:spPr>
          <a:xfrm>
            <a:off x="3718942" y="2010918"/>
            <a:ext cx="1957209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요양급여 신청서 작성</a:t>
            </a:r>
            <a:endParaRPr lang="en-US" altLang="ko-KR" sz="14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" name="Rectangle 21"/>
          <p:cNvSpPr/>
          <p:nvPr/>
        </p:nvSpPr>
        <p:spPr>
          <a:xfrm>
            <a:off x="3214886" y="1413570"/>
            <a:ext cx="331236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smtClean="0">
                <a:solidFill>
                  <a:srgbClr val="E4DBCE"/>
                </a:solidFill>
                <a:latin typeface="+mj-ea"/>
                <a:ea typeface="+mj-ea"/>
              </a:rPr>
              <a:t>요양신청 절차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581420" y="4887863"/>
            <a:ext cx="771135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indent="-108000">
              <a:lnSpc>
                <a:spcPct val="120000"/>
              </a:lnSpc>
              <a:buFontTx/>
              <a:buChar char="-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신청서를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제출 받은 소속 기관장은 업무상 질병에 대하여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 이내에 판정위원회에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심의를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의뢰하고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판정위원회는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 이내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(1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차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 이내 연장 가능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에 심의하여 그 결과를 해당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소속기관장에게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통지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2"/>
          <p:cNvSpPr/>
          <p:nvPr/>
        </p:nvSpPr>
        <p:spPr>
          <a:xfrm>
            <a:off x="3152404" y="2421682"/>
            <a:ext cx="7848872" cy="1101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9E6E43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업무상 사유에 의한 재해여부가 명확한 경우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 이내에 요양승인 여부 결정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통지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9E6E43"/>
              </a:buClr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9E6E43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업무내용이나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사고 경위 등에 대한 구체적 사실관계 확인이 필요한 경우 처리기간이 지연될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수 있으며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업무상 질병의 경우 업무와의 인과관계 확인에 오랜 기간이 소요될 수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있음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3323092" y="1942947"/>
            <a:ext cx="3141680" cy="349052"/>
          </a:xfrm>
          <a:prstGeom prst="roundRect">
            <a:avLst/>
          </a:prstGeom>
          <a:solidFill>
            <a:srgbClr val="F28F00"/>
          </a:solidFill>
          <a:ln>
            <a:solidFill>
              <a:srgbClr val="FBD4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404" y="1955769"/>
            <a:ext cx="347047" cy="347047"/>
          </a:xfrm>
          <a:prstGeom prst="rect">
            <a:avLst/>
          </a:prstGeom>
        </p:spPr>
      </p:pic>
      <p:sp>
        <p:nvSpPr>
          <p:cNvPr id="8" name="Rectangle 21"/>
          <p:cNvSpPr/>
          <p:nvPr/>
        </p:nvSpPr>
        <p:spPr>
          <a:xfrm>
            <a:off x="3499451" y="1942773"/>
            <a:ext cx="2965321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업무상 재해여부 확인 및 결과통지</a:t>
            </a:r>
            <a:endParaRPr lang="en-US" altLang="ko-KR" sz="14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3152403" y="4306547"/>
            <a:ext cx="8487419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9E6E43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요양 불승인 처분을 받았을 경우 그 처분에 이의가 있을 때 처분이 있음을 안 날로부터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일    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이내에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처분지사를 경유하여 공단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산재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심사실에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심사 청구하거나 관할 행정법원에 행정소송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제기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9E6E43"/>
              </a:buClr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9E6E43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단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업무상질병판정위원회의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심의를 거쳐 불승인 결정된 경우에는 심사청구 절차 없이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buClr>
                <a:srgbClr val="9E6E43"/>
              </a:buClr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처분지사를 경유하여 고용노동부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산업재해보험재심사위원회에 재심사 청구하거나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buClr>
                <a:srgbClr val="9E6E43"/>
              </a:buClr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관할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행정법원에 행정소송 제기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3313107" y="3855538"/>
            <a:ext cx="2781640" cy="349052"/>
          </a:xfrm>
          <a:prstGeom prst="roundRect">
            <a:avLst/>
          </a:prstGeom>
          <a:solidFill>
            <a:srgbClr val="F28F00"/>
          </a:solidFill>
          <a:ln>
            <a:solidFill>
              <a:srgbClr val="FBD4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404" y="3844700"/>
            <a:ext cx="347047" cy="347047"/>
          </a:xfrm>
          <a:prstGeom prst="rect">
            <a:avLst/>
          </a:prstGeom>
        </p:spPr>
      </p:pic>
      <p:sp>
        <p:nvSpPr>
          <p:cNvPr id="12" name="Rectangle 21"/>
          <p:cNvSpPr/>
          <p:nvPr/>
        </p:nvSpPr>
        <p:spPr>
          <a:xfrm>
            <a:off x="3489466" y="3855119"/>
            <a:ext cx="2605281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불승인 통지에 관한 이의 신청</a:t>
            </a:r>
            <a:endParaRPr lang="en-US" altLang="ko-KR" sz="14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3" name="Rectangle 21"/>
          <p:cNvSpPr/>
          <p:nvPr/>
        </p:nvSpPr>
        <p:spPr>
          <a:xfrm>
            <a:off x="3070871" y="1413570"/>
            <a:ext cx="331236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smtClean="0">
                <a:solidFill>
                  <a:srgbClr val="E4DBCE"/>
                </a:solidFill>
                <a:latin typeface="+mj-ea"/>
                <a:ea typeface="+mj-ea"/>
              </a:rPr>
              <a:t>요양신청 절차</a:t>
            </a:r>
            <a:endParaRPr lang="en-US" altLang="ko-KR" sz="1700" b="1" dirty="0" smtClean="0">
              <a:solidFill>
                <a:srgbClr val="E4DBCE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42335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845618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장해급여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490751" y="1845618"/>
            <a:ext cx="7992888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 근로자가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업무상의 사유로 부상을 당하거나 질병에 걸려 치유되었으나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 </a:t>
            </a:r>
            <a:endParaRPr lang="en-US" altLang="ko-KR" sz="1600" b="1" dirty="0" smtClean="0"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>
              <a:lnSpc>
                <a:spcPct val="130000"/>
              </a:lnSpc>
              <a:buClr>
                <a:srgbClr val="9E6E43"/>
              </a:buClr>
              <a:buSzPct val="60000"/>
            </a:pPr>
            <a:r>
              <a:rPr lang="en-US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  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신체에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정신적 또는 육체적 장해가 남아 장해급여 지급대상에 해당될 </a:t>
            </a:r>
            <a:endParaRPr lang="en-US" altLang="ko-KR" sz="1600" b="1" dirty="0" smtClean="0"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>
              <a:lnSpc>
                <a:spcPct val="130000"/>
              </a:lnSpc>
              <a:buClr>
                <a:srgbClr val="9E6E43"/>
              </a:buClr>
              <a:buSzPct val="60000"/>
            </a:pPr>
            <a:r>
              <a:rPr lang="en-US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  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경우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장해등급에 해당되는 지급일수에 평균입금을 곱하여 지급되는 </a:t>
            </a:r>
            <a:endParaRPr lang="en-US" altLang="ko-KR" sz="1600" b="1" dirty="0" smtClean="0"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   보험급여입니다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.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078" y="3786984"/>
            <a:ext cx="5804058" cy="142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0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701602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유족급여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490751" y="1701602"/>
            <a:ext cx="7704856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근로자가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업무상 사유로 사망한 경우 그 당시 부양하고 있던 유족에게 </a:t>
            </a:r>
            <a:endParaRPr lang="en-US" altLang="ko-KR" sz="16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E6E43"/>
              </a:buClr>
              <a:buSzPct val="60000"/>
            </a:pPr>
            <a:r>
              <a:rPr lang="en-US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급여를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지급하는 보험급여입니다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046" y="2709714"/>
            <a:ext cx="6152963" cy="1505898"/>
          </a:xfrm>
          <a:prstGeom prst="rect">
            <a:avLst/>
          </a:prstGeom>
        </p:spPr>
      </p:pic>
      <p:sp>
        <p:nvSpPr>
          <p:cNvPr id="10" name="Rectangle 22"/>
          <p:cNvSpPr/>
          <p:nvPr/>
        </p:nvSpPr>
        <p:spPr>
          <a:xfrm>
            <a:off x="4490751" y="4581922"/>
            <a:ext cx="6048672" cy="145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구비서류</a:t>
            </a:r>
            <a:endParaRPr lang="ko-KR" altLang="en-US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08000">
              <a:lnSpc>
                <a:spcPct val="130000"/>
              </a:lnSpc>
            </a:pP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사망진단서 또는 사체검안서 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부</a:t>
            </a:r>
          </a:p>
          <a:p>
            <a:pPr marL="108000">
              <a:lnSpc>
                <a:spcPct val="130000"/>
              </a:lnSpc>
            </a:pP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근로자의 사체부검 소견서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사인 미상인 경우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) 1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부</a:t>
            </a:r>
          </a:p>
          <a:p>
            <a:pPr marL="108000">
              <a:lnSpc>
                <a:spcPct val="130000"/>
              </a:lnSpc>
            </a:pP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주민등록등본 또는 호적등본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주민등록등본으로 </a:t>
            </a:r>
            <a:r>
              <a:rPr lang="ko-KR" altLang="en-US" sz="13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수급권자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확인이 곤란한 경우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) 1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부</a:t>
            </a:r>
          </a:p>
          <a:p>
            <a:pPr marL="108000">
              <a:lnSpc>
                <a:spcPct val="130000"/>
              </a:lnSpc>
            </a:pP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기타 평균임금 및 업무상 사망을 입증할 수 있는 서류 각 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부</a:t>
            </a:r>
            <a:endParaRPr lang="en-US" altLang="ko-KR" sz="13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5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657118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장해급여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727054" y="1666411"/>
            <a:ext cx="6009912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업무상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사유에 의한 부상 또는 질병으로 취업하지 못한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입원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/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통원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에 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E6E43"/>
              </a:buClr>
              <a:buSzPct val="60000"/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대하여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일당 평균임금의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100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분의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70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에 해당하는 금액을 지급하는 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E6E43"/>
              </a:buClr>
              <a:buSzPct val="60000"/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보험급여입니다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837" y="2853730"/>
            <a:ext cx="6055102" cy="1583799"/>
          </a:xfrm>
          <a:prstGeom prst="rect">
            <a:avLst/>
          </a:prstGeom>
        </p:spPr>
      </p:pic>
      <p:sp>
        <p:nvSpPr>
          <p:cNvPr id="9" name="Rectangle 21"/>
          <p:cNvSpPr/>
          <p:nvPr/>
        </p:nvSpPr>
        <p:spPr>
          <a:xfrm>
            <a:off x="3214886" y="4869954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세부 참고사항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10" name="Rectangle 22"/>
          <p:cNvSpPr/>
          <p:nvPr/>
        </p:nvSpPr>
        <p:spPr>
          <a:xfrm>
            <a:off x="4727054" y="4869954"/>
            <a:ext cx="6696744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근로복지공단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홈페이지</a:t>
            </a:r>
            <a:r>
              <a:rPr lang="en-US" altLang="ko-KR" sz="1400" b="1" dirty="0">
                <a:solidFill>
                  <a:srgbClr val="F79646"/>
                </a:solidFill>
              </a:rPr>
              <a:t>(http://www.kcomwel.or.kr</a:t>
            </a:r>
            <a:r>
              <a:rPr lang="en-US" altLang="ko-KR" sz="1400" b="1" dirty="0" smtClean="0">
                <a:solidFill>
                  <a:srgbClr val="F79646"/>
                </a:solidFill>
              </a:rPr>
              <a:t>)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→산재보상서비스</a:t>
            </a:r>
            <a:endParaRPr lang="ko-KR" altLang="en-US" sz="14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요양급여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신청서 및 장해보상 청구서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유족급여 청구서 등의 양식을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다운로드 하여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이용</a:t>
            </a:r>
          </a:p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근로복지공단 대표전화 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1588-0075</a:t>
            </a:r>
          </a:p>
        </p:txBody>
      </p:sp>
    </p:spTree>
    <p:extLst>
      <p:ext uri="{BB962C8B-B14F-4D97-AF65-F5344CB8AC3E}">
        <p14:creationId xmlns:p14="http://schemas.microsoft.com/office/powerpoint/2010/main" val="297570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214886" y="2493690"/>
            <a:ext cx="807933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「산업안전보건법」은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산업재해예방의 책임을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사업주에게 부과하고         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근로자에게는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이에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협력하도록 하는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한편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실효성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있는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산업재해예방을      위하여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사업장에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산업안전보건관리 체계를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구축하도록 하고 있습니다</a:t>
            </a:r>
            <a:r>
              <a:rPr lang="en-US" altLang="ko-KR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     </a:t>
            </a: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즉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사업장의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직책∙직급에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따라 차별화된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안전∙보건관리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책임을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부여함으로써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산재예방활동을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체계적으로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수행할 수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있도록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하고 있습니다</a:t>
            </a:r>
            <a:r>
              <a:rPr lang="en-US" altLang="ko-KR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6854" y="2029575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8568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500968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관리적 사항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943078" y="1510261"/>
            <a:ext cx="5904656" cy="672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안전보건관리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총괄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책임자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선임 </a:t>
            </a:r>
            <a:r>
              <a:rPr lang="ko-KR" altLang="en-US" sz="1600" b="1" spc="-120" dirty="0" smtClean="0">
                <a:solidFill>
                  <a:srgbClr val="AB863D"/>
                </a:solidFill>
              </a:rPr>
              <a:t>「산업안전보건법」 제</a:t>
            </a:r>
            <a:r>
              <a:rPr lang="en-US" altLang="ko-KR" sz="1600" b="1" spc="-120" dirty="0">
                <a:solidFill>
                  <a:srgbClr val="AB863D"/>
                </a:solidFill>
              </a:rPr>
              <a:t>13</a:t>
            </a:r>
            <a:r>
              <a:rPr lang="ko-KR" altLang="en-US" sz="1600" b="1" spc="-120" dirty="0">
                <a:solidFill>
                  <a:srgbClr val="AB863D"/>
                </a:solidFill>
              </a:rPr>
              <a:t>조</a:t>
            </a:r>
          </a:p>
          <a:p>
            <a:pPr>
              <a:lnSpc>
                <a:spcPct val="130000"/>
              </a:lnSpc>
            </a:pPr>
            <a:r>
              <a:rPr lang="en-US" altLang="ko-KR" sz="1300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-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선임사실 확인 방법</a:t>
            </a:r>
            <a:r>
              <a:rPr lang="ko-KR" altLang="en-US" sz="1300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300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현장에 비치된 선임사실을 증명할 수 있는 서류로 확인</a:t>
            </a:r>
            <a:endParaRPr lang="en-US" altLang="ko-KR" sz="13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0" name="Rectangle 22"/>
          <p:cNvSpPr/>
          <p:nvPr/>
        </p:nvSpPr>
        <p:spPr>
          <a:xfrm>
            <a:off x="4980114" y="3753280"/>
            <a:ext cx="5904656" cy="672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안전관리자 선임 </a:t>
            </a:r>
            <a:r>
              <a:rPr lang="ko-KR" altLang="en-US" sz="1600" b="1" spc="-120" dirty="0" smtClean="0">
                <a:solidFill>
                  <a:srgbClr val="AB863D"/>
                </a:solidFill>
              </a:rPr>
              <a:t>「산업안전보건법」 제</a:t>
            </a:r>
            <a:r>
              <a:rPr lang="en-US" altLang="ko-KR" sz="1600" b="1" spc="-120" dirty="0" smtClean="0">
                <a:solidFill>
                  <a:srgbClr val="AB863D"/>
                </a:solidFill>
              </a:rPr>
              <a:t>15</a:t>
            </a:r>
            <a:r>
              <a:rPr lang="ko-KR" altLang="en-US" sz="1600" b="1" spc="-120" dirty="0" smtClean="0">
                <a:solidFill>
                  <a:srgbClr val="AB863D"/>
                </a:solidFill>
              </a:rPr>
              <a:t>조</a:t>
            </a:r>
          </a:p>
          <a:p>
            <a:pPr>
              <a:lnSpc>
                <a:spcPct val="130000"/>
              </a:lnSpc>
            </a:pPr>
            <a:r>
              <a:rPr lang="en-US" altLang="ko-KR" sz="1300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-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선임보고 확인 방법 </a:t>
            </a:r>
            <a:r>
              <a:rPr lang="en-US" altLang="ko-KR" sz="1300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선임한날 부터 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14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일 이내 고용노동부 보고 서류로 확인</a:t>
            </a:r>
            <a:endParaRPr lang="en-US" altLang="ko-KR" sz="13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40" name="Picture 3" descr="C:\Users\Administrator\Desktop\스톰\나침반수정\8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7950" y="2224837"/>
            <a:ext cx="1158690" cy="324000"/>
          </a:xfrm>
          <a:prstGeom prst="rect">
            <a:avLst/>
          </a:prstGeom>
          <a:noFill/>
        </p:spPr>
      </p:pic>
      <p:sp>
        <p:nvSpPr>
          <p:cNvPr id="41" name="Rectangle 21"/>
          <p:cNvSpPr/>
          <p:nvPr/>
        </p:nvSpPr>
        <p:spPr>
          <a:xfrm>
            <a:off x="5273289" y="2206837"/>
            <a:ext cx="1179619" cy="334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b="1" dirty="0" smtClean="0">
                <a:solidFill>
                  <a:schemeClr val="bg1"/>
                </a:solidFill>
                <a:latin typeface="+mj-ea"/>
                <a:ea typeface="+mj-ea"/>
              </a:rPr>
              <a:t>대상공사</a:t>
            </a:r>
            <a:endParaRPr lang="en-US" altLang="ko-KR" sz="14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한쪽 모서리가 잘린 사각형 37"/>
          <p:cNvSpPr/>
          <p:nvPr/>
        </p:nvSpPr>
        <p:spPr>
          <a:xfrm>
            <a:off x="5238462" y="2548957"/>
            <a:ext cx="6072230" cy="880837"/>
          </a:xfrm>
          <a:prstGeom prst="snip1Rect">
            <a:avLst>
              <a:gd name="adj" fmla="val 6085"/>
            </a:avLst>
          </a:prstGeom>
          <a:solidFill>
            <a:srgbClr val="FFF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BD4A0"/>
              </a:solidFill>
            </a:endParaRPr>
          </a:p>
        </p:txBody>
      </p:sp>
      <p:sp>
        <p:nvSpPr>
          <p:cNvPr id="39" name="Rectangle 22"/>
          <p:cNvSpPr/>
          <p:nvPr/>
        </p:nvSpPr>
        <p:spPr>
          <a:xfrm>
            <a:off x="5381338" y="2683138"/>
            <a:ext cx="5826436" cy="6124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총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공사금액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발주자가 재료를 제공한 경우 그 재료의 시가 </a:t>
            </a:r>
            <a:r>
              <a:rPr lang="ko-KR" altLang="en-US" sz="13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환산액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포함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)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20</a:t>
            </a:r>
            <a:r>
              <a:rPr lang="ko-KR" altLang="en-US" sz="13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이상</a:t>
            </a:r>
          </a:p>
          <a:p>
            <a:pPr>
              <a:lnSpc>
                <a:spcPct val="130000"/>
              </a:lnSpc>
            </a:pP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 * 관리책임자를 선임하였을 때에는 그 사실을 증명할 수 있는 서류를 현장에 비치</a:t>
            </a:r>
            <a:endParaRPr lang="en-US" altLang="ko-KR" sz="13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5237950" y="4564291"/>
            <a:ext cx="6072742" cy="1423997"/>
            <a:chOff x="5166000" y="2038763"/>
            <a:chExt cx="6072742" cy="1423997"/>
          </a:xfrm>
        </p:grpSpPr>
        <p:grpSp>
          <p:nvGrpSpPr>
            <p:cNvPr id="43" name="그룹 27"/>
            <p:cNvGrpSpPr/>
            <p:nvPr/>
          </p:nvGrpSpPr>
          <p:grpSpPr>
            <a:xfrm>
              <a:off x="5166000" y="2038763"/>
              <a:ext cx="1214958" cy="342000"/>
              <a:chOff x="5166000" y="2038763"/>
              <a:chExt cx="1214958" cy="342000"/>
            </a:xfrm>
          </p:grpSpPr>
          <p:pic>
            <p:nvPicPr>
              <p:cNvPr id="47" name="Picture 3" descr="C:\Users\Administrator\Desktop\스톰\나침반수정\82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166000" y="2056763"/>
                <a:ext cx="1158690" cy="324000"/>
              </a:xfrm>
              <a:prstGeom prst="rect">
                <a:avLst/>
              </a:prstGeom>
              <a:noFill/>
            </p:spPr>
          </p:pic>
          <p:sp>
            <p:nvSpPr>
              <p:cNvPr id="48" name="Rectangle 21"/>
              <p:cNvSpPr/>
              <p:nvPr/>
            </p:nvSpPr>
            <p:spPr>
              <a:xfrm>
                <a:off x="5201339" y="2038763"/>
                <a:ext cx="1179619" cy="3343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선임방법</a:t>
                </a:r>
              </a:p>
            </p:txBody>
          </p:sp>
        </p:grpSp>
        <p:grpSp>
          <p:nvGrpSpPr>
            <p:cNvPr id="44" name="그룹 26"/>
            <p:cNvGrpSpPr/>
            <p:nvPr/>
          </p:nvGrpSpPr>
          <p:grpSpPr>
            <a:xfrm>
              <a:off x="5166512" y="2380883"/>
              <a:ext cx="6072230" cy="1081877"/>
              <a:chOff x="5166512" y="2380883"/>
              <a:chExt cx="6072230" cy="1081877"/>
            </a:xfrm>
          </p:grpSpPr>
          <p:sp>
            <p:nvSpPr>
              <p:cNvPr id="45" name="한쪽 모서리가 잘린 사각형 44"/>
              <p:cNvSpPr/>
              <p:nvPr/>
            </p:nvSpPr>
            <p:spPr>
              <a:xfrm>
                <a:off x="5166512" y="2380883"/>
                <a:ext cx="6072230" cy="1081877"/>
              </a:xfrm>
              <a:prstGeom prst="snip1Rect">
                <a:avLst>
                  <a:gd name="adj" fmla="val 6085"/>
                </a:avLst>
              </a:prstGeom>
              <a:solidFill>
                <a:srgbClr val="FFF2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FBD4A0"/>
                  </a:solidFill>
                </a:endParaRPr>
              </a:p>
            </p:txBody>
          </p:sp>
          <p:sp>
            <p:nvSpPr>
              <p:cNvPr id="46" name="Rectangle 22"/>
              <p:cNvSpPr/>
              <p:nvPr/>
            </p:nvSpPr>
            <p:spPr>
              <a:xfrm>
                <a:off x="5309388" y="2501100"/>
                <a:ext cx="5928842" cy="8525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ko-KR" altLang="en-US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대상공사 </a:t>
                </a: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:</a:t>
                </a:r>
                <a:r>
                  <a:rPr lang="ko-KR" altLang="en-US" sz="1300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 </a:t>
                </a:r>
                <a:r>
                  <a:rPr lang="ko-KR" altLang="en-US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공사금액 </a:t>
                </a: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120</a:t>
                </a:r>
                <a:r>
                  <a:rPr lang="ko-KR" altLang="en-US" sz="1300" b="1" spc="-120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억원</a:t>
                </a: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(</a:t>
                </a:r>
                <a:r>
                  <a:rPr lang="ko-KR" altLang="en-US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토목공사 </a:t>
                </a: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150</a:t>
                </a:r>
                <a:r>
                  <a:rPr lang="ko-KR" altLang="en-US" sz="1300" b="1" spc="-120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억원</a:t>
                </a: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) </a:t>
                </a:r>
                <a:r>
                  <a:rPr lang="ko-KR" altLang="en-US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이상</a:t>
                </a:r>
              </a:p>
              <a:p>
                <a:pPr>
                  <a:lnSpc>
                    <a:spcPct val="130000"/>
                  </a:lnSpc>
                  <a:buClr>
                    <a:srgbClr val="9E6E43"/>
                  </a:buClr>
                  <a:buSzPct val="100000"/>
                  <a:buFont typeface="Arial" pitchFamily="34" charset="0"/>
                  <a:buChar char="•"/>
                </a:pP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  </a:t>
                </a:r>
                <a:r>
                  <a:rPr lang="ko-KR" altLang="en-US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안전관리자의 수 </a:t>
                </a: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: </a:t>
                </a:r>
                <a:r>
                  <a:rPr lang="ko-KR" altLang="en-US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공사금액 </a:t>
                </a: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800</a:t>
                </a:r>
                <a:r>
                  <a:rPr lang="ko-KR" altLang="en-US" sz="1300" b="1" spc="-120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억원</a:t>
                </a:r>
                <a:r>
                  <a:rPr lang="ko-KR" altLang="en-US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 이상 또는 상시 근로자 </a:t>
                </a: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600</a:t>
                </a:r>
                <a:r>
                  <a:rPr lang="ko-KR" altLang="en-US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명 이상 </a:t>
                </a:r>
                <a:r>
                  <a:rPr lang="en-US" altLang="ko-KR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2</a:t>
                </a:r>
                <a:r>
                  <a:rPr lang="ko-KR" altLang="en-US" sz="13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명 </a:t>
                </a:r>
                <a:r>
                  <a:rPr lang="en-US" altLang="ko-KR" sz="12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(700</a:t>
                </a:r>
                <a:r>
                  <a:rPr lang="ko-KR" altLang="en-US" sz="1200" b="1" spc="-120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억원</a:t>
                </a:r>
                <a:r>
                  <a:rPr lang="ko-KR" altLang="en-US" sz="12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    </a:t>
                </a:r>
                <a:endParaRPr lang="en-US" altLang="ko-KR" sz="12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  <a:p>
                <a:pPr>
                  <a:lnSpc>
                    <a:spcPct val="130000"/>
                  </a:lnSpc>
                  <a:buClr>
                    <a:srgbClr val="9E6E43"/>
                  </a:buClr>
                  <a:buSzPct val="100000"/>
                </a:pPr>
                <a:r>
                  <a:rPr lang="en-US" altLang="ko-KR" sz="12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   </a:t>
                </a:r>
                <a:r>
                  <a:rPr lang="ko-KR" altLang="en-US" sz="12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증가할 때마다 또는 상시 근로자 </a:t>
                </a:r>
                <a:r>
                  <a:rPr lang="en-US" altLang="ko-KR" sz="12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300</a:t>
                </a:r>
                <a:r>
                  <a:rPr lang="ko-KR" altLang="en-US" sz="12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명이 추가될 때마다 </a:t>
                </a:r>
                <a:r>
                  <a:rPr lang="en-US" altLang="ko-KR" sz="12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1</a:t>
                </a:r>
                <a:r>
                  <a:rPr lang="ko-KR" altLang="en-US" sz="12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명씩 추가</a:t>
                </a:r>
                <a:r>
                  <a:rPr lang="en-US" altLang="ko-KR" sz="1200" b="1" spc="-120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)</a:t>
                </a:r>
                <a:endParaRPr lang="en-US" altLang="ko-KR" sz="12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454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2"/>
          <p:cNvSpPr/>
          <p:nvPr/>
        </p:nvSpPr>
        <p:spPr>
          <a:xfrm>
            <a:off x="3052660" y="5358620"/>
            <a:ext cx="2042414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AB863D"/>
              </a:buClr>
              <a:buSzPct val="70000"/>
            </a:pPr>
            <a:r>
              <a:rPr lang="ko-KR" altLang="en-US" sz="1000" b="1" spc="-120" dirty="0" smtClean="0">
                <a:solidFill>
                  <a:srgbClr val="9E6E43"/>
                </a:solidFill>
                <a:latin typeface="맑은 고딕"/>
                <a:ea typeface="맑은 고딕"/>
              </a:rPr>
              <a:t>*  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안전관리자를 </a:t>
            </a:r>
            <a:r>
              <a:rPr lang="ko-KR" altLang="en-US" sz="1000" b="1" spc="-120" dirty="0">
                <a:solidFill>
                  <a:srgbClr val="9E6E43"/>
                </a:solidFill>
              </a:rPr>
              <a:t>선임한 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 날부터    </a:t>
            </a:r>
            <a:endParaRPr lang="en-US" altLang="ko-KR" sz="1000" b="1" spc="-120" dirty="0" smtClean="0">
              <a:solidFill>
                <a:srgbClr val="9E6E43"/>
              </a:solidFill>
            </a:endParaRPr>
          </a:p>
          <a:p>
            <a:pPr>
              <a:lnSpc>
                <a:spcPct val="130000"/>
              </a:lnSpc>
              <a:buClr>
                <a:srgbClr val="AB863D"/>
              </a:buClr>
              <a:buSzPct val="70000"/>
            </a:pPr>
            <a:r>
              <a:rPr lang="en-US" altLang="ko-KR" sz="1000" b="1" spc="-120" dirty="0" smtClean="0">
                <a:solidFill>
                  <a:srgbClr val="9E6E43"/>
                </a:solidFill>
              </a:rPr>
              <a:t>    14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일 이내에 </a:t>
            </a:r>
            <a:r>
              <a:rPr lang="ko-KR" altLang="en-US" sz="1000" b="1" spc="-120" dirty="0">
                <a:solidFill>
                  <a:srgbClr val="9E6E43"/>
                </a:solidFill>
              </a:rPr>
              <a:t>관할 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지방고용노동</a:t>
            </a:r>
            <a:endParaRPr lang="en-US" altLang="ko-KR" sz="1000" b="1" spc="-120" dirty="0" smtClean="0">
              <a:solidFill>
                <a:srgbClr val="9E6E43"/>
              </a:solidFill>
            </a:endParaRPr>
          </a:p>
          <a:p>
            <a:pPr>
              <a:lnSpc>
                <a:spcPct val="130000"/>
              </a:lnSpc>
              <a:buClr>
                <a:srgbClr val="AB863D"/>
              </a:buClr>
              <a:buSzPct val="70000"/>
            </a:pPr>
            <a:r>
              <a:rPr lang="en-US" altLang="ko-KR" sz="1000" b="1" spc="-120" dirty="0" smtClean="0">
                <a:solidFill>
                  <a:srgbClr val="9E6E43"/>
                </a:solidFill>
              </a:rPr>
              <a:t>    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관서의 장에게 선임 보고서 </a:t>
            </a:r>
            <a:r>
              <a:rPr lang="ko-KR" altLang="en-US" sz="1000" b="1" spc="-120" dirty="0">
                <a:solidFill>
                  <a:srgbClr val="9E6E43"/>
                </a:solidFill>
              </a:rPr>
              <a:t>제출</a:t>
            </a:r>
            <a:endParaRPr lang="en-US" altLang="ko-KR" sz="1000" b="1" spc="-120" dirty="0">
              <a:solidFill>
                <a:srgbClr val="9E6E43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124" y="3409996"/>
            <a:ext cx="1428760" cy="1935622"/>
          </a:xfrm>
          <a:prstGeom prst="rect">
            <a:avLst/>
          </a:prstGeom>
        </p:spPr>
      </p:pic>
      <p:grpSp>
        <p:nvGrpSpPr>
          <p:cNvPr id="14" name="그룹 27"/>
          <p:cNvGrpSpPr/>
          <p:nvPr/>
        </p:nvGrpSpPr>
        <p:grpSpPr>
          <a:xfrm>
            <a:off x="5237950" y="1643844"/>
            <a:ext cx="1214958" cy="342000"/>
            <a:chOff x="5166000" y="2034000"/>
            <a:chExt cx="1214958" cy="342000"/>
          </a:xfrm>
        </p:grpSpPr>
        <p:pic>
          <p:nvPicPr>
            <p:cNvPr id="21" name="Picture 3" descr="C:\Users\Administrator\Desktop\스톰\나침반수정\82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166000" y="2052000"/>
              <a:ext cx="1158690" cy="324000"/>
            </a:xfrm>
            <a:prstGeom prst="rect">
              <a:avLst/>
            </a:prstGeom>
            <a:noFill/>
          </p:spPr>
        </p:pic>
        <p:sp>
          <p:nvSpPr>
            <p:cNvPr id="22" name="Rectangle 21"/>
            <p:cNvSpPr/>
            <p:nvPr/>
          </p:nvSpPr>
          <p:spPr>
            <a:xfrm>
              <a:off x="5201339" y="2034000"/>
              <a:ext cx="1179619" cy="3343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선임방법</a:t>
              </a:r>
            </a:p>
          </p:txBody>
        </p:sp>
      </p:grpSp>
      <p:sp>
        <p:nvSpPr>
          <p:cNvPr id="17" name="한쪽 모서리가 잘린 사각형 16"/>
          <p:cNvSpPr/>
          <p:nvPr/>
        </p:nvSpPr>
        <p:spPr>
          <a:xfrm>
            <a:off x="5238462" y="1990727"/>
            <a:ext cx="6072230" cy="4082273"/>
          </a:xfrm>
          <a:prstGeom prst="snip1Rect">
            <a:avLst>
              <a:gd name="adj" fmla="val 6085"/>
            </a:avLst>
          </a:prstGeom>
          <a:solidFill>
            <a:srgbClr val="FFF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BD4A0"/>
              </a:solidFill>
            </a:endParaRPr>
          </a:p>
        </p:txBody>
      </p:sp>
      <p:sp>
        <p:nvSpPr>
          <p:cNvPr id="19" name="Rectangle 22"/>
          <p:cNvSpPr/>
          <p:nvPr/>
        </p:nvSpPr>
        <p:spPr>
          <a:xfrm>
            <a:off x="5259902" y="2119182"/>
            <a:ext cx="6042460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6000" indent="-126000"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공사금액이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800</a:t>
            </a:r>
            <a:r>
              <a:rPr lang="ko-KR" altLang="en-US" sz="13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이상인 경우에도 상시 근로자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600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인 미만일 때 공사기간의   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15/100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에 해당하는 공사시작 및 종료 전 안전관리자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건설안전산업기사 이상 또는                    기타 안전관리자 자격자 중 건설 안전관리자 경력 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3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년 이상인 자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 선임 가능</a:t>
            </a:r>
          </a:p>
          <a:p>
            <a:pPr marL="126000" indent="-126000"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3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장기계속공사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(5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년 이상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로서 공사금액이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800</a:t>
            </a:r>
            <a:r>
              <a:rPr lang="ko-KR" altLang="en-US" sz="13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이상인 경우에도 상시 근로자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600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인   미만일 때 회계연도 공사금액이 전체의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5%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미만인 기간에는 안전관리자 수에서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명을 줄여 선임 가능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건설안전산업기사 이상 또는 기타 안전관리자 자격자 중 건설 안전관리자 경력 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3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년   이상인 자 포함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  <a:p>
            <a:pPr marL="126000" indent="-126000"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유해∙위험방지계획서 제출대상 공사로서 선임하여야 할 안전관리자 수가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3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 이상인 사업장은 건설안전기술사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건설안전기사 또는 산업안전기사로서 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10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년 이상 건설안전업무 수행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건설안전산업기사 또는 산업안전산업기사로서 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13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년 이상 건설안전 업무 수행자 포함</a:t>
            </a:r>
            <a:r>
              <a:rPr lang="en-US" altLang="ko-KR" sz="1000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en-US" altLang="ko-KR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 포함</a:t>
            </a:r>
          </a:p>
          <a:p>
            <a:pPr marL="126000" indent="-126000"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공동선임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같은 사업주가 경영하는 둘 이상의 건설현장 근로자 합계가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300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 이내인 경우 안전관리자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 공동선임이 가능합니다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</a:t>
            </a:r>
            <a:r>
              <a:rPr lang="en-US" altLang="ko-KR" sz="1100" b="1" spc="-120" dirty="0" smtClean="0">
                <a:solidFill>
                  <a:srgbClr val="9E6E43"/>
                </a:solidFill>
              </a:rPr>
              <a:t>* </a:t>
            </a:r>
            <a:r>
              <a:rPr lang="ko-KR" altLang="en-US" sz="1300" b="1" spc="-120" dirty="0">
                <a:solidFill>
                  <a:srgbClr val="9E6E43"/>
                </a:solidFill>
              </a:rPr>
              <a:t>같은 시∙군∙구</a:t>
            </a:r>
            <a:r>
              <a:rPr lang="en-US" altLang="ko-KR" sz="1300" b="1" spc="-120" dirty="0">
                <a:solidFill>
                  <a:srgbClr val="9E6E43"/>
                </a:solidFill>
              </a:rPr>
              <a:t>(</a:t>
            </a:r>
            <a:r>
              <a:rPr lang="ko-KR" altLang="en-US" sz="1300" b="1" spc="-120" dirty="0">
                <a:solidFill>
                  <a:srgbClr val="9E6E43"/>
                </a:solidFill>
              </a:rPr>
              <a:t>자치구</a:t>
            </a:r>
            <a:r>
              <a:rPr lang="en-US" altLang="ko-KR" sz="1300" b="1" spc="-120" dirty="0">
                <a:solidFill>
                  <a:srgbClr val="9E6E43"/>
                </a:solidFill>
              </a:rPr>
              <a:t>) </a:t>
            </a:r>
            <a:r>
              <a:rPr lang="ko-KR" altLang="en-US" sz="1300" b="1" spc="-120" dirty="0">
                <a:solidFill>
                  <a:srgbClr val="9E6E43"/>
                </a:solidFill>
              </a:rPr>
              <a:t>지역에 소재 또는 사업장 간의 경계를 기준으로 </a:t>
            </a:r>
            <a:r>
              <a:rPr lang="en-US" altLang="ko-KR" sz="1300" b="1" spc="-120" dirty="0">
                <a:solidFill>
                  <a:srgbClr val="9E6E43"/>
                </a:solidFill>
              </a:rPr>
              <a:t>15㎞ </a:t>
            </a:r>
            <a:r>
              <a:rPr lang="ko-KR" altLang="en-US" sz="1300" b="1" spc="-120" dirty="0">
                <a:solidFill>
                  <a:srgbClr val="9E6E43"/>
                </a:solidFill>
              </a:rPr>
              <a:t>이내에 </a:t>
            </a:r>
            <a:endParaRPr lang="en-US" altLang="ko-KR" sz="1300" b="1" spc="-120" dirty="0">
              <a:solidFill>
                <a:srgbClr val="9E6E43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300" b="1" spc="-120" dirty="0">
                <a:solidFill>
                  <a:srgbClr val="9E6E43"/>
                </a:solidFill>
              </a:rPr>
              <a:t>      </a:t>
            </a:r>
            <a:r>
              <a:rPr lang="ko-KR" altLang="en-US" sz="1300" b="1" spc="-120" dirty="0" smtClean="0">
                <a:solidFill>
                  <a:srgbClr val="9E6E43"/>
                </a:solidFill>
              </a:rPr>
              <a:t>소재하는 </a:t>
            </a:r>
            <a:r>
              <a:rPr lang="ko-KR" altLang="en-US" sz="1300" b="1" spc="-120" dirty="0">
                <a:solidFill>
                  <a:srgbClr val="9E6E43"/>
                </a:solidFill>
              </a:rPr>
              <a:t>경우에 한한다</a:t>
            </a:r>
            <a:r>
              <a:rPr lang="en-US" altLang="ko-KR" sz="1300" b="1" spc="-120" dirty="0">
                <a:solidFill>
                  <a:srgbClr val="9E6E43"/>
                </a:solidFill>
              </a:rPr>
              <a:t>.</a:t>
            </a:r>
          </a:p>
        </p:txBody>
      </p:sp>
      <p:sp>
        <p:nvSpPr>
          <p:cNvPr id="12" name="Rectangle 21"/>
          <p:cNvSpPr/>
          <p:nvPr/>
        </p:nvSpPr>
        <p:spPr>
          <a:xfrm>
            <a:off x="3214886" y="1500968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E4DBCE"/>
                </a:solidFill>
              </a:rPr>
              <a:t>관리적 사항</a:t>
            </a:r>
            <a:endParaRPr lang="en-US" altLang="ko-KR" sz="1700" b="1" kern="1500" spc="-150" dirty="0">
              <a:solidFill>
                <a:srgbClr val="E4DBC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79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2"/>
          <p:cNvSpPr/>
          <p:nvPr/>
        </p:nvSpPr>
        <p:spPr>
          <a:xfrm>
            <a:off x="4943078" y="1666411"/>
            <a:ext cx="5904656" cy="672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보건관리자 선임 </a:t>
            </a:r>
            <a:r>
              <a:rPr lang="ko-KR" altLang="en-US" sz="1600" b="1" spc="-120" dirty="0" smtClean="0">
                <a:solidFill>
                  <a:srgbClr val="AB863D"/>
                </a:solidFill>
              </a:rPr>
              <a:t>「산업안전보건법」 제</a:t>
            </a:r>
            <a:r>
              <a:rPr lang="en-US" altLang="ko-KR" sz="1600" b="1" spc="-120" dirty="0" smtClean="0">
                <a:solidFill>
                  <a:srgbClr val="AB863D"/>
                </a:solidFill>
              </a:rPr>
              <a:t>16</a:t>
            </a:r>
            <a:r>
              <a:rPr lang="ko-KR" altLang="en-US" sz="1600" b="1" spc="-120" dirty="0" smtClean="0">
                <a:solidFill>
                  <a:srgbClr val="AB863D"/>
                </a:solidFill>
              </a:rPr>
              <a:t>조</a:t>
            </a:r>
            <a:endParaRPr lang="ko-KR" altLang="en-US" sz="1600" b="1" spc="-120" dirty="0">
              <a:solidFill>
                <a:srgbClr val="AB863D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300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-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선임보고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확인 방법</a:t>
            </a:r>
            <a:r>
              <a:rPr lang="ko-KR" altLang="en-US" sz="1300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선임한 날부터 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14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일 이내 고용노동부 보고 서류로 확인</a:t>
            </a:r>
            <a:endParaRPr lang="en-US" altLang="ko-KR" sz="13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Rectangle 22"/>
          <p:cNvSpPr/>
          <p:nvPr/>
        </p:nvSpPr>
        <p:spPr>
          <a:xfrm>
            <a:off x="3052660" y="4841498"/>
            <a:ext cx="1970976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AB863D"/>
              </a:buClr>
              <a:buSzPct val="70000"/>
            </a:pPr>
            <a:r>
              <a:rPr lang="ko-KR" altLang="en-US" sz="1000" b="1" spc="-120" dirty="0" smtClean="0">
                <a:solidFill>
                  <a:srgbClr val="9E6E43"/>
                </a:solidFill>
                <a:latin typeface="맑은 고딕"/>
                <a:ea typeface="맑은 고딕"/>
              </a:rPr>
              <a:t>* 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보건관리자를 선임한  날부터 </a:t>
            </a:r>
            <a:endParaRPr lang="en-US" altLang="ko-KR" sz="1000" b="1" spc="-120" dirty="0" smtClean="0">
              <a:solidFill>
                <a:srgbClr val="9E6E43"/>
              </a:solidFill>
            </a:endParaRPr>
          </a:p>
          <a:p>
            <a:pPr>
              <a:lnSpc>
                <a:spcPct val="130000"/>
              </a:lnSpc>
              <a:buClr>
                <a:srgbClr val="AB863D"/>
              </a:buClr>
              <a:buSzPct val="70000"/>
            </a:pPr>
            <a:r>
              <a:rPr lang="en-US" altLang="ko-KR" sz="1000" b="1" spc="-120" dirty="0" smtClean="0">
                <a:solidFill>
                  <a:srgbClr val="9E6E43"/>
                </a:solidFill>
              </a:rPr>
              <a:t>   14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일 이내에 관할 지방고용</a:t>
            </a:r>
            <a:endParaRPr lang="en-US" altLang="ko-KR" sz="1000" b="1" spc="-120" dirty="0" smtClean="0">
              <a:solidFill>
                <a:srgbClr val="9E6E43"/>
              </a:solidFill>
            </a:endParaRPr>
          </a:p>
          <a:p>
            <a:pPr>
              <a:lnSpc>
                <a:spcPct val="130000"/>
              </a:lnSpc>
              <a:buClr>
                <a:srgbClr val="AB863D"/>
              </a:buClr>
              <a:buSzPct val="70000"/>
            </a:pPr>
            <a:r>
              <a:rPr lang="en-US" altLang="ko-KR" sz="1000" b="1" spc="-120" dirty="0" smtClean="0">
                <a:solidFill>
                  <a:srgbClr val="9E6E43"/>
                </a:solidFill>
              </a:rPr>
              <a:t>   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노동관서의 장에게 선임보고서 </a:t>
            </a:r>
            <a:endParaRPr lang="en-US" altLang="ko-KR" sz="1000" b="1" spc="-120" dirty="0" smtClean="0">
              <a:solidFill>
                <a:srgbClr val="9E6E43"/>
              </a:solidFill>
            </a:endParaRPr>
          </a:p>
          <a:p>
            <a:pPr>
              <a:lnSpc>
                <a:spcPct val="130000"/>
              </a:lnSpc>
              <a:buClr>
                <a:srgbClr val="AB863D"/>
              </a:buClr>
              <a:buSzPct val="70000"/>
            </a:pPr>
            <a:r>
              <a:rPr lang="en-US" altLang="ko-KR" sz="1000" b="1" spc="-120" dirty="0" smtClean="0">
                <a:solidFill>
                  <a:srgbClr val="9E6E43"/>
                </a:solidFill>
              </a:rPr>
              <a:t>   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제출</a:t>
            </a:r>
            <a:endParaRPr lang="en-US" altLang="ko-KR" sz="1000" b="1" spc="-120" dirty="0">
              <a:solidFill>
                <a:srgbClr val="9E6E43"/>
              </a:solidFill>
            </a:endParaRPr>
          </a:p>
        </p:txBody>
      </p:sp>
      <p:pic>
        <p:nvPicPr>
          <p:cNvPr id="18" name="Picture 3" descr="C:\Users\Administrator\Desktop\스톰\나침반수정\8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66512" y="2690170"/>
            <a:ext cx="1158690" cy="324000"/>
          </a:xfrm>
          <a:prstGeom prst="rect">
            <a:avLst/>
          </a:prstGeom>
          <a:noFill/>
        </p:spPr>
      </p:pic>
      <p:sp>
        <p:nvSpPr>
          <p:cNvPr id="21" name="Rectangle 21"/>
          <p:cNvSpPr/>
          <p:nvPr/>
        </p:nvSpPr>
        <p:spPr>
          <a:xfrm>
            <a:off x="5201851" y="2672170"/>
            <a:ext cx="1179619" cy="334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b="1" dirty="0" smtClean="0">
                <a:solidFill>
                  <a:schemeClr val="bg1"/>
                </a:solidFill>
                <a:latin typeface="+mj-ea"/>
                <a:ea typeface="+mj-ea"/>
              </a:rPr>
              <a:t>대상공사</a:t>
            </a:r>
          </a:p>
        </p:txBody>
      </p:sp>
      <p:sp>
        <p:nvSpPr>
          <p:cNvPr id="16" name="한쪽 모서리가 잘린 사각형 15"/>
          <p:cNvSpPr/>
          <p:nvPr/>
        </p:nvSpPr>
        <p:spPr>
          <a:xfrm>
            <a:off x="5167024" y="3019053"/>
            <a:ext cx="6072230" cy="2670043"/>
          </a:xfrm>
          <a:prstGeom prst="snip1Rect">
            <a:avLst>
              <a:gd name="adj" fmla="val 6085"/>
            </a:avLst>
          </a:prstGeom>
          <a:solidFill>
            <a:srgbClr val="FFF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BD4A0"/>
              </a:solidFill>
            </a:endParaRPr>
          </a:p>
        </p:txBody>
      </p:sp>
      <p:sp>
        <p:nvSpPr>
          <p:cNvPr id="17" name="Rectangle 22"/>
          <p:cNvSpPr/>
          <p:nvPr/>
        </p:nvSpPr>
        <p:spPr>
          <a:xfrm>
            <a:off x="5309900" y="3139270"/>
            <a:ext cx="5785966" cy="2425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대상공사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공사금액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800</a:t>
            </a:r>
            <a:r>
              <a:rPr lang="ko-KR" altLang="en-US" sz="13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토목공사 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1,000</a:t>
            </a:r>
            <a:r>
              <a:rPr lang="ko-KR" altLang="en-US" sz="11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이상 또는 상시 근로자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600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 이상</a:t>
            </a:r>
            <a:endParaRPr lang="en-US" altLang="ko-KR" sz="13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26000" indent="-126000"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보건관리자의 수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공사금액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800</a:t>
            </a:r>
            <a:r>
              <a:rPr lang="ko-KR" altLang="en-US" sz="13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토목공사 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1,000</a:t>
            </a:r>
            <a:r>
              <a:rPr lang="ko-KR" altLang="en-US" sz="11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en-US" altLang="ko-KR" sz="1000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을 기준으로 </a:t>
            </a:r>
            <a:endParaRPr lang="en-US" altLang="ko-KR" sz="13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26000" indent="-126000">
              <a:lnSpc>
                <a:spcPct val="130000"/>
              </a:lnSpc>
              <a:buClr>
                <a:srgbClr val="9E6E43"/>
              </a:buClr>
              <a:buSzPct val="60000"/>
            </a:pP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1,400</a:t>
            </a:r>
            <a:r>
              <a:rPr lang="ko-KR" altLang="en-US" sz="13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억원이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증가할 때마다 또는 상시 근로자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600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명을 기준으로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600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명이 </a:t>
            </a:r>
            <a:r>
              <a:rPr lang="ko-KR" altLang="en-US" sz="13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추가될때마다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명씩 추가</a:t>
            </a:r>
          </a:p>
          <a:p>
            <a:pPr marL="126000" indent="-126000"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건설업의 경우 보건관리전문기관에 보건관리자의 업무 위탁 불가</a:t>
            </a:r>
          </a:p>
          <a:p>
            <a:pPr>
              <a:lnSpc>
                <a:spcPct val="130000"/>
              </a:lnSpc>
              <a:spcBef>
                <a:spcPts val="600"/>
              </a:spcBef>
              <a:buClr>
                <a:prstClr val="black">
                  <a:lumMod val="75000"/>
                  <a:lumOff val="25000"/>
                </a:prstClr>
              </a:buClr>
              <a:buSzPct val="70000"/>
            </a:pP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[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근거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「산업안전보건법」 시행령 제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19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조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보건관리업무 위탁 등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]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-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다만</a:t>
            </a: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벽지로서 석탄광산 소재지역 및 </a:t>
            </a:r>
            <a:r>
              <a:rPr lang="ko-KR" altLang="en-US" sz="13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제주특별자치도를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제외한 육지와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연결되지</a:t>
            </a:r>
            <a:endParaRPr lang="en-US" altLang="ko-KR" sz="13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ts val="1000"/>
              </a:lnSpc>
              <a:spcBef>
                <a:spcPts val="600"/>
              </a:spcBef>
            </a:pPr>
            <a:r>
              <a:rPr lang="en-US" altLang="ko-KR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않은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도서지역에 소재한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경우에는 위탁 가능</a:t>
            </a:r>
            <a:endParaRPr lang="en-US" altLang="ko-KR" sz="13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Rectangle 21"/>
          <p:cNvSpPr/>
          <p:nvPr/>
        </p:nvSpPr>
        <p:spPr>
          <a:xfrm>
            <a:off x="3214886" y="1500968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E4DBCE"/>
                </a:solidFill>
              </a:rPr>
              <a:t>관리적 사항</a:t>
            </a:r>
            <a:endParaRPr lang="en-US" altLang="ko-KR" sz="1700" b="1" kern="1500" spc="-150" dirty="0">
              <a:solidFill>
                <a:srgbClr val="E4DBC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74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657118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E4DBCE"/>
                </a:solidFill>
              </a:rPr>
              <a:t>관리적 사항</a:t>
            </a:r>
            <a:endParaRPr lang="en-US" altLang="ko-KR" sz="1700" b="1" kern="1500" spc="-150" dirty="0">
              <a:solidFill>
                <a:srgbClr val="E4DBCE"/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943078" y="1666411"/>
            <a:ext cx="5904656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</a:t>
            </a:r>
            <a:r>
              <a:rPr lang="ko-KR" altLang="en-US" sz="16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보건관리자의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배치 및 지원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등</a:t>
            </a:r>
            <a:endParaRPr lang="en-US" altLang="ko-KR" sz="13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4" name="그룹 27"/>
          <p:cNvGrpSpPr/>
          <p:nvPr/>
        </p:nvGrpSpPr>
        <p:grpSpPr>
          <a:xfrm>
            <a:off x="5095074" y="2143910"/>
            <a:ext cx="1428760" cy="350865"/>
            <a:chOff x="5166000" y="2034000"/>
            <a:chExt cx="1428760" cy="350865"/>
          </a:xfrm>
        </p:grpSpPr>
        <p:pic>
          <p:nvPicPr>
            <p:cNvPr id="18" name="Picture 3" descr="C:\Users\Administrator\Desktop\스톰\나침반수정\82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66000" y="2052000"/>
              <a:ext cx="1428760" cy="324000"/>
            </a:xfrm>
            <a:prstGeom prst="rect">
              <a:avLst/>
            </a:prstGeom>
            <a:noFill/>
          </p:spPr>
        </p:pic>
        <p:sp>
          <p:nvSpPr>
            <p:cNvPr id="19" name="Rectangle 21"/>
            <p:cNvSpPr/>
            <p:nvPr/>
          </p:nvSpPr>
          <p:spPr>
            <a:xfrm>
              <a:off x="5201339" y="2034000"/>
              <a:ext cx="1321983" cy="3508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배치 및 지원</a:t>
              </a:r>
            </a:p>
          </p:txBody>
        </p:sp>
      </p:grpSp>
      <p:sp>
        <p:nvSpPr>
          <p:cNvPr id="16" name="한쪽 모서리가 잘린 사각형 15"/>
          <p:cNvSpPr/>
          <p:nvPr/>
        </p:nvSpPr>
        <p:spPr>
          <a:xfrm>
            <a:off x="5095586" y="2490793"/>
            <a:ext cx="6072230" cy="2582075"/>
          </a:xfrm>
          <a:prstGeom prst="snip1Rect">
            <a:avLst>
              <a:gd name="adj" fmla="val 6085"/>
            </a:avLst>
          </a:prstGeom>
          <a:solidFill>
            <a:srgbClr val="FFF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BD4A0"/>
              </a:solidFill>
            </a:endParaRPr>
          </a:p>
        </p:txBody>
      </p:sp>
      <p:sp>
        <p:nvSpPr>
          <p:cNvPr id="17" name="Rectangle 22"/>
          <p:cNvSpPr/>
          <p:nvPr/>
        </p:nvSpPr>
        <p:spPr>
          <a:xfrm>
            <a:off x="5238462" y="2615126"/>
            <a:ext cx="5928842" cy="2236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6000" indent="-126000" fontAlgn="ctr" latinLnBrk="0"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사업주는 안전∙보건관리자를 배치할 때에 연장근로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야간근로 또는 휴일   근로 등 해당 사업장의 작업형태를 고려하여야 하며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</a:t>
            </a:r>
          </a:p>
          <a:p>
            <a:pPr fontAlgn="ctr" latinLnBrk="0">
              <a:spcBef>
                <a:spcPts val="600"/>
              </a:spcBef>
              <a:buClr>
                <a:prstClr val="black">
                  <a:lumMod val="75000"/>
                  <a:lumOff val="25000"/>
                </a:prstClr>
              </a:buClr>
              <a:buSzPct val="70000"/>
            </a:pP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- </a:t>
            </a: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</a:t>
            </a:r>
            <a:r>
              <a:rPr lang="ko-KR" altLang="en-US" sz="13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∙보건관리 업무의 원활한 수행을 위하여 외부 전문가의 평가∙</a:t>
            </a: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지도를     </a:t>
            </a:r>
            <a:r>
              <a:rPr lang="en-US" altLang="ko-KR" sz="13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</a:t>
            </a:r>
          </a:p>
          <a:p>
            <a:pPr fontAlgn="ctr" latinLnBrk="0">
              <a:lnSpc>
                <a:spcPts val="1000"/>
              </a:lnSpc>
              <a:spcBef>
                <a:spcPts val="600"/>
              </a:spcBef>
              <a:buClr>
                <a:prstClr val="black">
                  <a:lumMod val="75000"/>
                  <a:lumOff val="25000"/>
                </a:prstClr>
              </a:buClr>
              <a:buSzPct val="70000"/>
            </a:pP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받을 수 있습니다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  <a:p>
            <a:pPr fontAlgn="ctr" latinLnBrk="0">
              <a:spcBef>
                <a:spcPts val="600"/>
              </a:spcBef>
              <a:buClr>
                <a:prstClr val="black">
                  <a:lumMod val="75000"/>
                  <a:lumOff val="25000"/>
                </a:prstClr>
              </a:buClr>
              <a:buSzPct val="70000"/>
            </a:pPr>
            <a:endParaRPr lang="en-US" altLang="ko-KR" sz="5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26000" indent="-126000" fontAlgn="ctr" latinLnBrk="0"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또한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안전∙보건관리자에게 해당 업무를 수행할 수 있도록 필요한 권한을   부여하고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시설∙장비∙예산 그 밖에 업무수행에 필요한 지원을 하여야 합니다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  <a:p>
            <a:pPr marL="126000" indent="-126000" fontAlgn="ctr" latinLnBrk="0"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endParaRPr lang="en-US" altLang="ko-KR" sz="5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26000" indent="-126000" fontAlgn="ctr" latinLnBrk="0">
              <a:spcBef>
                <a:spcPts val="600"/>
              </a:spcBef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안전관리자는 「산업안전보건법」 시행령 제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13</a:t>
            </a: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조 제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항 각 호의 업무를 수행할 때에는 보건관리자와 협력하여야 합니다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934" y="4644240"/>
            <a:ext cx="2584945" cy="142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79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2"/>
          <p:cNvSpPr/>
          <p:nvPr/>
        </p:nvSpPr>
        <p:spPr>
          <a:xfrm>
            <a:off x="5375126" y="1412672"/>
            <a:ext cx="6120680" cy="532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prstClr val="black">
                  <a:lumMod val="75000"/>
                  <a:lumOff val="25000"/>
                </a:prstClr>
              </a:buClr>
              <a:buSzPct val="80000"/>
            </a:pPr>
            <a:r>
              <a:rPr lang="ko-KR" altLang="en-US" sz="1100" b="1" spc="-120" dirty="0" smtClean="0">
                <a:solidFill>
                  <a:srgbClr val="9E6E43"/>
                </a:solidFill>
                <a:latin typeface="맑은 고딕"/>
                <a:ea typeface="맑은 고딕"/>
              </a:rPr>
              <a:t>*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아래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서식은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본 교안에서 안내한 </a:t>
            </a:r>
            <a:endParaRPr lang="en-US" altLang="ko-KR" sz="11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prstClr val="black">
                  <a:lumMod val="75000"/>
                  <a:lumOff val="25000"/>
                </a:prstClr>
              </a:buClr>
              <a:buSzPct val="80000"/>
            </a:pP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「산업안전 보건법」 검색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방법을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참조하여 시행규칙에서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다운로드 받을 수 있습니다</a:t>
            </a:r>
            <a:r>
              <a:rPr lang="en-US" altLang="ko-KR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sp>
        <p:nvSpPr>
          <p:cNvPr id="4" name="Rectangle 21"/>
          <p:cNvSpPr/>
          <p:nvPr/>
        </p:nvSpPr>
        <p:spPr>
          <a:xfrm>
            <a:off x="3214886" y="1413570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선임 보고서 양식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54846" y="2035126"/>
            <a:ext cx="8352927" cy="3873158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185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703934" y="2493690"/>
            <a:ext cx="72158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spc="-120" dirty="0">
                <a:solidFill>
                  <a:srgbClr val="9A6C42"/>
                </a:solidFill>
              </a:rPr>
              <a:t>근로자 </a:t>
            </a:r>
            <a:r>
              <a:rPr lang="ko-KR" altLang="en-US" sz="1800" b="1" spc="-120" dirty="0" smtClean="0">
                <a:solidFill>
                  <a:srgbClr val="9A6C42"/>
                </a:solidFill>
              </a:rPr>
              <a:t>안전</a:t>
            </a:r>
            <a:r>
              <a:rPr lang="ko-KR" altLang="en-US" sz="1800" b="1" spc="-150" dirty="0" smtClean="0">
                <a:solidFill>
                  <a:srgbClr val="9A6C42"/>
                </a:solidFill>
              </a:rPr>
              <a:t>∙</a:t>
            </a:r>
            <a:r>
              <a:rPr lang="ko-KR" altLang="en-US" sz="1800" b="1" spc="-120" dirty="0" smtClean="0">
                <a:solidFill>
                  <a:srgbClr val="9A6C42"/>
                </a:solidFill>
              </a:rPr>
              <a:t>보건교육은 </a:t>
            </a:r>
            <a:r>
              <a:rPr lang="ko-KR" altLang="en-US" sz="1800" b="1" spc="-120" dirty="0">
                <a:solidFill>
                  <a:srgbClr val="9A6C42"/>
                </a:solidFill>
              </a:rPr>
              <a:t>이렇게 하여야 합니다</a:t>
            </a:r>
            <a:r>
              <a:rPr lang="en-US" altLang="ko-KR" sz="1800" b="1" spc="-120" dirty="0">
                <a:solidFill>
                  <a:srgbClr val="9A6C42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근로자가 작업장의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유해</a:t>
            </a:r>
            <a:r>
              <a:rPr lang="ko-KR" altLang="en-US" sz="1800" b="1" spc="-3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위험요인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등 안전보건에 관한 지식을 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습득하고</a:t>
            </a:r>
            <a:r>
              <a:rPr lang="en-US" altLang="ko-KR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이에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적절히 대응할 수 있는 능력을 배양케 함으로써 근로자 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스스로 산업 재해를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사전에 예방토록 하기 위하여 사업주에게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근로자에 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대한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각종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</a:t>
            </a:r>
            <a:r>
              <a:rPr lang="ko-KR" altLang="en-US" sz="1800" b="1" spc="-3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보건교육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의무를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부여하고 있습니다</a:t>
            </a:r>
            <a:r>
              <a:rPr lang="en-US" altLang="ko-KR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b="1" spc="-120" dirty="0" smtClean="0">
                <a:solidFill>
                  <a:srgbClr val="F28F00"/>
                </a:solidFill>
              </a:rPr>
              <a:t>「</a:t>
            </a:r>
            <a:r>
              <a:rPr lang="ko-KR" altLang="en-US" sz="1600" b="1" spc="-120" dirty="0">
                <a:solidFill>
                  <a:srgbClr val="F28F00"/>
                </a:solidFill>
              </a:rPr>
              <a:t>산업안전보건법」 </a:t>
            </a:r>
            <a:r>
              <a:rPr lang="ko-KR" altLang="en-US" sz="1600" b="1" spc="-120" dirty="0" smtClean="0">
                <a:solidFill>
                  <a:srgbClr val="F28F00"/>
                </a:solidFill>
              </a:rPr>
              <a:t>제</a:t>
            </a:r>
            <a:r>
              <a:rPr lang="en-US" altLang="ko-KR" sz="1600" b="1" spc="-120" dirty="0" smtClean="0">
                <a:solidFill>
                  <a:srgbClr val="F28F00"/>
                </a:solidFill>
              </a:rPr>
              <a:t>31</a:t>
            </a:r>
            <a:r>
              <a:rPr lang="ko-KR" altLang="en-US" sz="1600" b="1" spc="-120" dirty="0" smtClean="0">
                <a:solidFill>
                  <a:srgbClr val="F28F00"/>
                </a:solidFill>
              </a:rPr>
              <a:t>조</a:t>
            </a:r>
            <a:endParaRPr lang="ko-KR" altLang="en-US" sz="1600" b="1" spc="-120" dirty="0">
              <a:solidFill>
                <a:srgbClr val="F28F00"/>
              </a:solidFill>
            </a:endParaRP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38828" y="2029575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834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500968"/>
            <a:ext cx="1872208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안전</a:t>
            </a:r>
            <a:r>
              <a:rPr lang="ko-KR" altLang="en-US" sz="1700" b="1" kern="1500" spc="-300" dirty="0" smtClean="0">
                <a:solidFill>
                  <a:srgbClr val="9A6C42"/>
                </a:solidFill>
              </a:rPr>
              <a:t> ∙ </a:t>
            </a: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보건교육 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종류 및 실시방법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12" name="Rectangle 22"/>
          <p:cNvSpPr/>
          <p:nvPr/>
        </p:nvSpPr>
        <p:spPr>
          <a:xfrm>
            <a:off x="5951189" y="2709714"/>
            <a:ext cx="5112568" cy="552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300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•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총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공사금액</a:t>
            </a:r>
            <a:r>
              <a:rPr lang="en-US" altLang="ko-KR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발주자가 재료를 제공한 경우 그 재료의 시가 </a:t>
            </a:r>
            <a:r>
              <a:rPr lang="ko-KR" altLang="en-US" sz="10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환산액</a:t>
            </a:r>
            <a:r>
              <a:rPr lang="ko-KR" altLang="en-US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포함</a:t>
            </a:r>
            <a:r>
              <a:rPr lang="en-US" altLang="ko-KR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)  </a:t>
            </a: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20</a:t>
            </a:r>
            <a:r>
              <a:rPr lang="ko-KR" altLang="en-US" sz="13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이상</a:t>
            </a:r>
          </a:p>
          <a:p>
            <a:pPr>
              <a:lnSpc>
                <a:spcPct val="130000"/>
              </a:lnSpc>
            </a:pPr>
            <a:r>
              <a:rPr lang="ko-KR" altLang="en-US" sz="1000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* 관리책임자를 선임하였을 때에는 그 사실을 증명할 수 있는 서류를 현장에 비치</a:t>
            </a:r>
            <a:endParaRPr lang="en-US" altLang="ko-KR" sz="10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5087094" y="1614195"/>
            <a:ext cx="6080210" cy="4334030"/>
            <a:chOff x="5087094" y="2061642"/>
            <a:chExt cx="6080210" cy="3856198"/>
          </a:xfrm>
        </p:grpSpPr>
        <p:sp>
          <p:nvSpPr>
            <p:cNvPr id="30" name="Rectangle 22"/>
            <p:cNvSpPr/>
            <p:nvPr/>
          </p:nvSpPr>
          <p:spPr>
            <a:xfrm>
              <a:off x="5087094" y="5479689"/>
              <a:ext cx="5904656" cy="4381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000" b="1" spc="-120" dirty="0">
                  <a:solidFill>
                    <a:srgbClr val="F79646">
                      <a:lumMod val="50000"/>
                    </a:srgbClr>
                  </a:solidFill>
                </a:rPr>
                <a:t>* 관리감독자란</a:t>
              </a:r>
              <a:r>
                <a:rPr lang="en-US" altLang="ko-KR" sz="1000" b="1" spc="-120" dirty="0">
                  <a:solidFill>
                    <a:srgbClr val="F79646">
                      <a:lumMod val="50000"/>
                    </a:srgbClr>
                  </a:solidFill>
                </a:rPr>
                <a:t>? </a:t>
              </a:r>
              <a:r>
                <a:rPr lang="en-US" altLang="ko-KR" sz="1000" b="1" spc="-120" dirty="0" smtClean="0">
                  <a:solidFill>
                    <a:srgbClr val="F79646">
                      <a:lumMod val="50000"/>
                    </a:srgbClr>
                  </a:solidFill>
                </a:rPr>
                <a:t> </a:t>
              </a:r>
              <a:r>
                <a:rPr lang="ko-KR" altLang="en-US" sz="10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직장∙조장 </a:t>
              </a:r>
              <a:r>
                <a:rPr lang="ko-KR" altLang="en-US" sz="10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및 반장의 지위에서 그 작업을 직접 </a:t>
              </a:r>
              <a:r>
                <a:rPr lang="ko-KR" altLang="en-US" sz="10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지휘∙감독하는 </a:t>
              </a:r>
              <a:r>
                <a:rPr lang="ko-KR" altLang="en-US" sz="10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자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000" b="1" spc="-120" dirty="0">
                  <a:solidFill>
                    <a:srgbClr val="F79646">
                      <a:lumMod val="50000"/>
                    </a:srgbClr>
                  </a:solidFill>
                </a:rPr>
                <a:t>* 일용 근로자란</a:t>
              </a:r>
              <a:r>
                <a:rPr lang="en-US" altLang="ko-KR" sz="1000" b="1" spc="-120" dirty="0">
                  <a:solidFill>
                    <a:srgbClr val="F79646">
                      <a:lumMod val="50000"/>
                    </a:srgbClr>
                  </a:solidFill>
                </a:rPr>
                <a:t>? </a:t>
              </a:r>
              <a:r>
                <a:rPr lang="en-US" altLang="ko-KR" sz="1000" b="1" spc="-120" dirty="0" smtClean="0">
                  <a:solidFill>
                    <a:srgbClr val="F79646">
                      <a:lumMod val="50000"/>
                    </a:srgbClr>
                  </a:solidFill>
                </a:rPr>
                <a:t> </a:t>
              </a:r>
              <a:r>
                <a:rPr lang="en-US" altLang="ko-KR" sz="10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1</a:t>
              </a:r>
              <a:r>
                <a:rPr lang="ko-KR" altLang="en-US" sz="10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일 단위의 계약으로 채용되고 당일 약정된 근로의 종료 시 근로 관계가 계속 유지되지 않는 자</a:t>
              </a:r>
              <a:endParaRPr lang="en-US" altLang="ko-KR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1012" y="2061642"/>
              <a:ext cx="6006292" cy="33799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4769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466" y="3367746"/>
            <a:ext cx="2164936" cy="3037431"/>
          </a:xfrm>
          <a:prstGeom prst="rect">
            <a:avLst/>
          </a:prstGeom>
        </p:spPr>
      </p:pic>
      <p:grpSp>
        <p:nvGrpSpPr>
          <p:cNvPr id="32" name="그룹 31"/>
          <p:cNvGrpSpPr/>
          <p:nvPr/>
        </p:nvGrpSpPr>
        <p:grpSpPr>
          <a:xfrm>
            <a:off x="4367014" y="1429530"/>
            <a:ext cx="3348277" cy="372410"/>
            <a:chOff x="308728" y="3072604"/>
            <a:chExt cx="3348277" cy="372410"/>
          </a:xfrm>
        </p:grpSpPr>
        <p:pic>
          <p:nvPicPr>
            <p:cNvPr id="2050" name="Picture 2" descr="C:\Users\Administrator\Desktop\스톰\나침반수정\83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08728" y="3096000"/>
              <a:ext cx="2928958" cy="324000"/>
            </a:xfrm>
            <a:prstGeom prst="rect">
              <a:avLst/>
            </a:prstGeom>
            <a:noFill/>
          </p:spPr>
        </p:pic>
        <p:sp>
          <p:nvSpPr>
            <p:cNvPr id="31" name="Rectangle 22"/>
            <p:cNvSpPr/>
            <p:nvPr/>
          </p:nvSpPr>
          <p:spPr>
            <a:xfrm>
              <a:off x="308728" y="3072604"/>
              <a:ext cx="3348277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spc="-120" dirty="0" smtClean="0">
                  <a:solidFill>
                    <a:prstClr val="white"/>
                  </a:solidFill>
                </a:rPr>
                <a:t>특별안전</a:t>
              </a:r>
              <a:r>
                <a:rPr lang="ko-KR" altLang="en-US" sz="1400" b="1" spc="-120" dirty="0" smtClean="0">
                  <a:solidFill>
                    <a:prstClr val="white"/>
                  </a:solidFill>
                  <a:latin typeface="맑은 고딕"/>
                  <a:ea typeface="맑은 고딕"/>
                </a:rPr>
                <a:t>∙</a:t>
              </a:r>
              <a:r>
                <a:rPr lang="ko-KR" altLang="en-US" sz="1400" b="1" spc="-120" dirty="0" smtClean="0">
                  <a:solidFill>
                    <a:prstClr val="white"/>
                  </a:solidFill>
                </a:rPr>
                <a:t>보건교육 주요 대상작업</a:t>
              </a:r>
              <a:endParaRPr lang="en-US" altLang="ko-KR" sz="1400" b="1" spc="-12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4367526" y="1776413"/>
            <a:ext cx="6912256" cy="4225149"/>
            <a:chOff x="4367526" y="1776413"/>
            <a:chExt cx="6286032" cy="4225149"/>
          </a:xfrm>
        </p:grpSpPr>
        <p:sp>
          <p:nvSpPr>
            <p:cNvPr id="27" name="한쪽 모서리가 잘린 사각형 26"/>
            <p:cNvSpPr/>
            <p:nvPr/>
          </p:nvSpPr>
          <p:spPr>
            <a:xfrm>
              <a:off x="4367526" y="1776413"/>
              <a:ext cx="6286032" cy="2724951"/>
            </a:xfrm>
            <a:prstGeom prst="snip1Rect">
              <a:avLst>
                <a:gd name="adj" fmla="val 6085"/>
              </a:avLst>
            </a:prstGeom>
            <a:solidFill>
              <a:srgbClr val="FFF2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BD4A0"/>
                </a:solidFill>
              </a:endParaRPr>
            </a:p>
          </p:txBody>
        </p:sp>
        <p:sp>
          <p:nvSpPr>
            <p:cNvPr id="40" name="한쪽 모서리가 잘린 사각형 39"/>
            <p:cNvSpPr/>
            <p:nvPr/>
          </p:nvSpPr>
          <p:spPr>
            <a:xfrm>
              <a:off x="4367526" y="5062561"/>
              <a:ext cx="6286032" cy="939001"/>
            </a:xfrm>
            <a:prstGeom prst="snip1Rect">
              <a:avLst>
                <a:gd name="adj" fmla="val 6085"/>
              </a:avLst>
            </a:prstGeom>
            <a:solidFill>
              <a:srgbClr val="FFF2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BD4A0"/>
                </a:solidFill>
              </a:endParaRPr>
            </a:p>
          </p:txBody>
        </p:sp>
      </p:grpSp>
      <p:sp>
        <p:nvSpPr>
          <p:cNvPr id="41" name="Rectangle 22"/>
          <p:cNvSpPr/>
          <p:nvPr/>
        </p:nvSpPr>
        <p:spPr>
          <a:xfrm>
            <a:off x="4510402" y="5102690"/>
            <a:ext cx="6143156" cy="872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6000" indent="-126000">
              <a:lnSpc>
                <a:spcPts val="21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150" dirty="0">
                <a:solidFill>
                  <a:srgbClr val="9E6E43"/>
                </a:solidFill>
              </a:rPr>
              <a:t>신규채용 </a:t>
            </a:r>
            <a:r>
              <a:rPr lang="en-US" altLang="ko-KR" sz="1400" b="1" spc="-150" dirty="0">
                <a:solidFill>
                  <a:srgbClr val="9E6E43"/>
                </a:solidFill>
              </a:rPr>
              <a:t>: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기초안전∙보건교육 </a:t>
            </a:r>
            <a:r>
              <a:rPr lang="ko-KR" altLang="en-US" sz="14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이수한 경우 면제</a:t>
            </a:r>
          </a:p>
          <a:p>
            <a:pPr marL="126000" indent="-126000">
              <a:lnSpc>
                <a:spcPts val="21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150" dirty="0">
                <a:solidFill>
                  <a:srgbClr val="9E6E43"/>
                </a:solidFill>
              </a:rPr>
              <a:t>신규채용 또는 작업내용 변경 시 교육 </a:t>
            </a:r>
            <a:r>
              <a:rPr lang="en-US" altLang="ko-KR" sz="1400" b="1" spc="-150" dirty="0">
                <a:solidFill>
                  <a:srgbClr val="9E6E43"/>
                </a:solidFill>
              </a:rPr>
              <a:t>: </a:t>
            </a:r>
            <a:r>
              <a:rPr lang="ko-KR" altLang="en-US" sz="14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특별교육을 이수한 경우 면제</a:t>
            </a:r>
          </a:p>
          <a:p>
            <a:pPr marL="126000" indent="-126000">
              <a:lnSpc>
                <a:spcPts val="21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150" dirty="0">
                <a:solidFill>
                  <a:srgbClr val="9E6E43"/>
                </a:solidFill>
              </a:rPr>
              <a:t>관리감독자교육 </a:t>
            </a:r>
            <a:r>
              <a:rPr lang="en-US" altLang="ko-KR" sz="1400" b="1" spc="-150" dirty="0">
                <a:solidFill>
                  <a:srgbClr val="9E6E43"/>
                </a:solidFill>
              </a:rPr>
              <a:t>: </a:t>
            </a:r>
            <a:r>
              <a:rPr lang="ko-KR" altLang="en-US" sz="14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고용노동부장관이 정하는 교육 이수 시 해당 연도 면제</a:t>
            </a:r>
          </a:p>
        </p:txBody>
      </p:sp>
      <p:sp>
        <p:nvSpPr>
          <p:cNvPr id="28" name="Rectangle 22"/>
          <p:cNvSpPr/>
          <p:nvPr/>
        </p:nvSpPr>
        <p:spPr>
          <a:xfrm>
            <a:off x="4510402" y="1781298"/>
            <a:ext cx="6625364" cy="2712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6000" indent="-126000">
              <a:lnSpc>
                <a:spcPts val="23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밀폐된 장소 용접 또는 습한 장소 전기 용접작업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맨홀∙밀폐공간작업</a:t>
            </a:r>
          </a:p>
          <a:p>
            <a:pPr marL="126000" indent="-126000">
              <a:lnSpc>
                <a:spcPts val="23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톤 이상 크레인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건설용 리프트 및 곤돌라 이용한 작업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타워크레인 설치∙상승∙해체 작업</a:t>
            </a:r>
          </a:p>
          <a:p>
            <a:pPr marL="126000" indent="-126000">
              <a:lnSpc>
                <a:spcPts val="23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전압 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75V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이상 정전 및 활선작업</a:t>
            </a:r>
          </a:p>
          <a:p>
            <a:pPr marL="126000" indent="-126000">
              <a:lnSpc>
                <a:spcPts val="23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콘크리트 파쇄기를 사용하여 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2m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이상 구조물 파쇄작업</a:t>
            </a:r>
          </a:p>
          <a:p>
            <a:pPr marL="126000" indent="-126000">
              <a:lnSpc>
                <a:spcPts val="23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 m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이상 지반굴착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5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흙막이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400" b="1" spc="-15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지보공의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보강 또는 </a:t>
            </a:r>
            <a:r>
              <a:rPr lang="ko-KR" altLang="en-US" sz="1400" b="1" spc="-15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동바리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설치∙해체작업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터널 굴착작업</a:t>
            </a:r>
          </a:p>
          <a:p>
            <a:pPr marL="126000" indent="-126000">
              <a:lnSpc>
                <a:spcPts val="23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터널 거푸집 </a:t>
            </a:r>
            <a:r>
              <a:rPr lang="ko-KR" altLang="en-US" sz="1400" b="1" spc="-15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지보공의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조립 또는 콘크리트 작업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거푸집 </a:t>
            </a:r>
            <a:r>
              <a:rPr lang="ko-KR" altLang="en-US" sz="1400" b="1" spc="-15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동바리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조립∙해체 작업</a:t>
            </a:r>
          </a:p>
          <a:p>
            <a:pPr marL="126000" indent="-126000">
              <a:lnSpc>
                <a:spcPts val="23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비계 조립∙해체 또는 변경 작업</a:t>
            </a:r>
          </a:p>
          <a:p>
            <a:pPr marL="126000" indent="-126000">
              <a:lnSpc>
                <a:spcPts val="23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5m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이상 건축물 골조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다리 상부구조 또는 탑의 금속부재 조립∙해체∙변경작업</a:t>
            </a:r>
            <a:endParaRPr lang="en-US" altLang="ko-KR" sz="1400" b="1" spc="-15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26000" indent="-126000">
              <a:lnSpc>
                <a:spcPts val="2300"/>
              </a:lnSpc>
              <a:buClr>
                <a:srgbClr val="9E6E43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허가 및 관리 대상 유해물질 취급</a:t>
            </a:r>
            <a:r>
              <a:rPr lang="en-US" altLang="ko-KR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석면 해체∙제거작업 등</a:t>
            </a:r>
            <a:endParaRPr lang="en-US" altLang="ko-KR" sz="1400" spc="-15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37" name="그룹 31"/>
          <p:cNvGrpSpPr/>
          <p:nvPr/>
        </p:nvGrpSpPr>
        <p:grpSpPr>
          <a:xfrm>
            <a:off x="4367014" y="4715678"/>
            <a:ext cx="3348277" cy="347396"/>
            <a:chOff x="308728" y="3072604"/>
            <a:chExt cx="3348277" cy="347396"/>
          </a:xfrm>
        </p:grpSpPr>
        <p:pic>
          <p:nvPicPr>
            <p:cNvPr id="38" name="Picture 2" descr="C:\Users\Administrator\Desktop\스톰\나침반수정\83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08728" y="3096000"/>
              <a:ext cx="2928958" cy="324000"/>
            </a:xfrm>
            <a:prstGeom prst="rect">
              <a:avLst/>
            </a:prstGeom>
            <a:noFill/>
          </p:spPr>
        </p:pic>
        <p:sp>
          <p:nvSpPr>
            <p:cNvPr id="39" name="Rectangle 22"/>
            <p:cNvSpPr/>
            <p:nvPr/>
          </p:nvSpPr>
          <p:spPr>
            <a:xfrm>
              <a:off x="308728" y="3072604"/>
              <a:ext cx="3348277" cy="341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spc="-120" dirty="0" smtClean="0">
                  <a:solidFill>
                    <a:prstClr val="white"/>
                  </a:solidFill>
                </a:rPr>
                <a:t>교육 일부 면제조건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503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/>
          <p:nvPr/>
        </p:nvSpPr>
        <p:spPr>
          <a:xfrm>
            <a:off x="3214886" y="1368086"/>
            <a:ext cx="3312368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spc="-150" dirty="0" smtClean="0">
                <a:solidFill>
                  <a:srgbClr val="F28F00"/>
                </a:solidFill>
                <a:latin typeface="+mj-ea"/>
                <a:ea typeface="+mj-ea"/>
              </a:rPr>
              <a:t>안전</a:t>
            </a:r>
            <a:r>
              <a:rPr lang="en-US" altLang="ko-KR" sz="1700" b="1" spc="-150" dirty="0" smtClean="0">
                <a:solidFill>
                  <a:srgbClr val="F28F00"/>
                </a:solidFill>
                <a:latin typeface="+mj-ea"/>
                <a:ea typeface="+mj-ea"/>
              </a:rPr>
              <a:t>·</a:t>
            </a:r>
            <a:r>
              <a:rPr lang="ko-KR" altLang="en-US" sz="1700" b="1" spc="-150" dirty="0" smtClean="0">
                <a:solidFill>
                  <a:srgbClr val="F28F00"/>
                </a:solidFill>
                <a:latin typeface="+mj-ea"/>
                <a:ea typeface="+mj-ea"/>
              </a:rPr>
              <a:t>보건 </a:t>
            </a:r>
            <a:endParaRPr lang="en-US" altLang="ko-KR" sz="1700" b="1" spc="-150" dirty="0" smtClean="0">
              <a:solidFill>
                <a:srgbClr val="F28F00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spc="-150" dirty="0" smtClean="0">
                <a:solidFill>
                  <a:srgbClr val="F28F00"/>
                </a:solidFill>
                <a:latin typeface="+mj-ea"/>
                <a:ea typeface="+mj-ea"/>
              </a:rPr>
              <a:t>교육일지</a:t>
            </a:r>
            <a:r>
              <a:rPr lang="en-US" altLang="ko-KR" sz="1700" b="1" spc="-150" dirty="0">
                <a:solidFill>
                  <a:srgbClr val="F28F00"/>
                </a:solidFill>
                <a:latin typeface="+mj-ea"/>
                <a:ea typeface="+mj-ea"/>
              </a:rPr>
              <a:t>(</a:t>
            </a:r>
            <a:r>
              <a:rPr lang="ko-KR" altLang="en-US" sz="1700" b="1" spc="-150" dirty="0">
                <a:solidFill>
                  <a:srgbClr val="F28F00"/>
                </a:solidFill>
                <a:latin typeface="+mj-ea"/>
                <a:ea typeface="+mj-ea"/>
              </a:rPr>
              <a:t>예시</a:t>
            </a:r>
            <a:r>
              <a:rPr lang="en-US" altLang="ko-KR" sz="1700" b="1" spc="-150" dirty="0">
                <a:solidFill>
                  <a:srgbClr val="F28F00"/>
                </a:solidFill>
                <a:latin typeface="+mj-ea"/>
                <a:ea typeface="+mj-ea"/>
              </a:rPr>
              <a:t>)</a:t>
            </a:r>
            <a:endParaRPr lang="en-US" altLang="ko-KR" sz="1700" b="1" spc="-150" dirty="0" smtClean="0">
              <a:solidFill>
                <a:srgbClr val="F28F00"/>
              </a:solidFill>
              <a:latin typeface="+mj-ea"/>
              <a:ea typeface="+mj-ea"/>
            </a:endParaRPr>
          </a:p>
        </p:txBody>
      </p:sp>
      <p:sp>
        <p:nvSpPr>
          <p:cNvPr id="7" name="Rectangle 22"/>
          <p:cNvSpPr/>
          <p:nvPr/>
        </p:nvSpPr>
        <p:spPr>
          <a:xfrm>
            <a:off x="5211549" y="1359911"/>
            <a:ext cx="5636185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100" b="1" dirty="0">
                <a:solidFill>
                  <a:srgbClr val="B0734E"/>
                </a:solidFill>
              </a:rPr>
              <a:t>교육일지는 </a:t>
            </a:r>
            <a:endParaRPr lang="en-US" altLang="ko-KR" sz="1100" b="1" dirty="0" smtClean="0">
              <a:solidFill>
                <a:srgbClr val="B0734E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100" b="1" dirty="0" smtClean="0">
                <a:solidFill>
                  <a:srgbClr val="B0734E"/>
                </a:solidFill>
              </a:rPr>
              <a:t>고용노동부 </a:t>
            </a:r>
            <a:r>
              <a:rPr lang="ko-KR" altLang="en-US" sz="1100" b="1" dirty="0">
                <a:solidFill>
                  <a:srgbClr val="B0734E"/>
                </a:solidFill>
              </a:rPr>
              <a:t>홈페이지</a:t>
            </a:r>
            <a:r>
              <a:rPr lang="en-US" altLang="ko-KR" sz="1100" b="1" dirty="0">
                <a:solidFill>
                  <a:srgbClr val="B0734E"/>
                </a:solidFill>
              </a:rPr>
              <a:t>(www.moel.go.kr) </a:t>
            </a:r>
            <a:r>
              <a:rPr lang="en-US" altLang="ko-KR" sz="1100" b="1" dirty="0" smtClean="0">
                <a:solidFill>
                  <a:srgbClr val="B0734E"/>
                </a:solidFill>
              </a:rPr>
              <a:t>→ </a:t>
            </a:r>
            <a:r>
              <a:rPr lang="ko-KR" altLang="en-US" sz="1100" b="1" dirty="0" smtClean="0">
                <a:solidFill>
                  <a:srgbClr val="B0734E"/>
                </a:solidFill>
              </a:rPr>
              <a:t>정보공개</a:t>
            </a:r>
            <a:r>
              <a:rPr lang="en-US" altLang="ko-KR" sz="1100" b="1" dirty="0" smtClean="0">
                <a:solidFill>
                  <a:srgbClr val="B0734E"/>
                </a:solidFill>
              </a:rPr>
              <a:t> </a:t>
            </a:r>
            <a:r>
              <a:rPr lang="en-US" altLang="ko-KR" sz="1100" b="1" dirty="0">
                <a:solidFill>
                  <a:srgbClr val="B0734E"/>
                </a:solidFill>
              </a:rPr>
              <a:t>→ </a:t>
            </a:r>
            <a:r>
              <a:rPr lang="ko-KR" altLang="en-US" sz="1100" b="1" dirty="0" smtClean="0">
                <a:solidFill>
                  <a:srgbClr val="B0734E"/>
                </a:solidFill>
              </a:rPr>
              <a:t>기타자료</a:t>
            </a:r>
            <a:r>
              <a:rPr lang="en-US" altLang="ko-KR" sz="1100" b="1" dirty="0">
                <a:solidFill>
                  <a:srgbClr val="B0734E"/>
                </a:solidFill>
              </a:rPr>
              <a:t> → </a:t>
            </a:r>
            <a:r>
              <a:rPr lang="ko-KR" altLang="en-US" sz="1100" b="1" dirty="0" smtClean="0">
                <a:solidFill>
                  <a:srgbClr val="B0734E"/>
                </a:solidFill>
              </a:rPr>
              <a:t>자주 </a:t>
            </a:r>
            <a:r>
              <a:rPr lang="ko-KR" altLang="en-US" sz="1100" b="1" dirty="0">
                <a:solidFill>
                  <a:srgbClr val="B0734E"/>
                </a:solidFill>
              </a:rPr>
              <a:t>찾는 자료실 </a:t>
            </a:r>
            <a:r>
              <a:rPr lang="en-US" altLang="ko-KR" sz="1100" b="1" dirty="0" smtClean="0">
                <a:solidFill>
                  <a:srgbClr val="B0734E"/>
                </a:solidFill>
              </a:rPr>
              <a:t>85</a:t>
            </a:r>
            <a:r>
              <a:rPr lang="ko-KR" altLang="en-US" sz="1100" b="1" dirty="0">
                <a:solidFill>
                  <a:srgbClr val="B0734E"/>
                </a:solidFill>
              </a:rPr>
              <a:t>번에서 다운로드 받을 수 있습니다</a:t>
            </a:r>
            <a:r>
              <a:rPr lang="en-US" altLang="ko-KR" sz="1100" b="1" dirty="0">
                <a:solidFill>
                  <a:srgbClr val="B0734E"/>
                </a:solidFill>
              </a:rPr>
              <a:t>.</a:t>
            </a:r>
            <a:endParaRPr lang="en-US" altLang="ko-KR" sz="1100" b="1" spc="-150" dirty="0" smtClean="0">
              <a:solidFill>
                <a:srgbClr val="B0734E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8902" y="2133650"/>
            <a:ext cx="7376437" cy="3854993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472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703934" y="2358224"/>
            <a:ext cx="7143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건설업 등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유해∙위험업종에서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재해예방활동을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체계적으로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수행할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수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있도록 도급금액 또는 사업비 중 일정 금액을 안전관리자 인건비</a:t>
            </a:r>
            <a:r>
              <a:rPr lang="en-US" altLang="ko-KR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안전시설비</a:t>
            </a:r>
            <a:r>
              <a:rPr lang="en-US" altLang="ko-KR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기술 </a:t>
            </a:r>
            <a:r>
              <a:rPr lang="ko-KR" altLang="en-US" sz="1800" b="1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지도비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등 재해예방에만 사용하도록 「산업안전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보건관리비」 제도를 도입하였고</a:t>
            </a:r>
            <a:r>
              <a:rPr lang="en-US" altLang="ko-KR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이를 근로자의 산업재해 및 건강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장해 예방에 사용하고 사용내역서를 작성하여 공사종료 후 </a:t>
            </a:r>
            <a:r>
              <a:rPr lang="en-US" altLang="ko-KR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년간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보존하도록 규정하고 있습니다</a:t>
            </a:r>
            <a:r>
              <a:rPr lang="en-US" altLang="ko-KR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  <a:endParaRPr lang="en-US" altLang="ko-KR" sz="18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38828" y="1958137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6987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500968"/>
            <a:ext cx="1872208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산업안전보건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관리비 </a:t>
            </a:r>
            <a:r>
              <a:rPr lang="ko-KR" altLang="en-US" sz="1700" b="1" kern="1500" spc="-150" dirty="0" err="1">
                <a:solidFill>
                  <a:srgbClr val="9A6C42"/>
                </a:solidFill>
              </a:rPr>
              <a:t>계상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5835829" y="1510261"/>
            <a:ext cx="5328593" cy="1649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「산업재해보상보험법」의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적용을 받는 공사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중</a:t>
            </a: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총 공사금액 </a:t>
            </a: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</a:p>
          <a:p>
            <a:pPr>
              <a:lnSpc>
                <a:spcPct val="120000"/>
              </a:lnSpc>
              <a:buClr>
                <a:srgbClr val="9E6E43"/>
              </a:buClr>
              <a:buSzPct val="60000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4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천만원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이상인 공사</a:t>
            </a:r>
          </a:p>
          <a:p>
            <a:pPr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단계계약에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의한 다음 공사는 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총계약금액을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기준으로 적용</a:t>
            </a:r>
          </a:p>
          <a:p>
            <a:pPr>
              <a:lnSpc>
                <a:spcPct val="130000"/>
              </a:lnSpc>
              <a:spcBef>
                <a:spcPts val="300"/>
              </a:spcBef>
            </a:pP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-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「전기공사업법」에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의한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저압∙고압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또는 특별고압 전기공사</a:t>
            </a:r>
          </a:p>
          <a:p>
            <a:pPr>
              <a:lnSpc>
                <a:spcPct val="130000"/>
              </a:lnSpc>
            </a:pP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-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「정보통신공사업법」에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의한 정보통신공사</a:t>
            </a:r>
            <a:endParaRPr lang="en-US" altLang="ko-KR" sz="13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" name="순서도: 준비 1"/>
          <p:cNvSpPr/>
          <p:nvPr/>
        </p:nvSpPr>
        <p:spPr>
          <a:xfrm>
            <a:off x="4871070" y="1617460"/>
            <a:ext cx="979206" cy="792088"/>
          </a:xfrm>
          <a:prstGeom prst="flowChartPreparation">
            <a:avLst/>
          </a:prstGeom>
          <a:solidFill>
            <a:srgbClr val="F28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0" name="Rectangle 22"/>
          <p:cNvSpPr/>
          <p:nvPr/>
        </p:nvSpPr>
        <p:spPr>
          <a:xfrm>
            <a:off x="4895204" y="1742312"/>
            <a:ext cx="9309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b="1" spc="-120" dirty="0" smtClean="0">
                <a:solidFill>
                  <a:prstClr val="white"/>
                </a:solidFill>
              </a:rPr>
              <a:t>적용</a:t>
            </a:r>
            <a:endParaRPr lang="en-US" altLang="ko-KR" sz="1400" b="1" spc="-120" dirty="0" smtClean="0">
              <a:solidFill>
                <a:prstClr val="white"/>
              </a:solidFill>
            </a:endParaRPr>
          </a:p>
          <a:p>
            <a:pPr algn="ctr"/>
            <a:r>
              <a:rPr lang="ko-KR" altLang="en-US" sz="1400" b="1" spc="-120" dirty="0" smtClean="0">
                <a:solidFill>
                  <a:prstClr val="white"/>
                </a:solidFill>
              </a:rPr>
              <a:t>대</a:t>
            </a:r>
            <a:r>
              <a:rPr lang="ko-KR" altLang="en-US" sz="1400" b="1" spc="-120" dirty="0">
                <a:solidFill>
                  <a:prstClr val="white"/>
                </a:solidFill>
              </a:rPr>
              <a:t>상</a:t>
            </a:r>
            <a:endParaRPr lang="en-US" altLang="ko-KR" sz="1400" b="1" spc="-120" dirty="0">
              <a:solidFill>
                <a:prstClr val="white"/>
              </a:solidFill>
            </a:endParaRPr>
          </a:p>
        </p:txBody>
      </p:sp>
      <p:sp>
        <p:nvSpPr>
          <p:cNvPr id="22" name="Rectangle 22"/>
          <p:cNvSpPr/>
          <p:nvPr/>
        </p:nvSpPr>
        <p:spPr>
          <a:xfrm>
            <a:off x="5835828" y="3358356"/>
            <a:ext cx="5443954" cy="2854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대상액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5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미만 또는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50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이상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대상액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x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비율</a:t>
            </a:r>
          </a:p>
          <a:p>
            <a:pPr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대상액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5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이상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50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미만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대상액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x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비율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+ 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기초액</a:t>
            </a:r>
            <a:endParaRPr lang="ko-KR" altLang="en-US" sz="1600" b="1" spc="-14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대상액이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구분되지 않는 경우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총 공사금액의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70%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를 </a:t>
            </a:r>
            <a:r>
              <a:rPr lang="ko-KR" altLang="en-US" sz="1600" b="1" spc="-14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대상액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endParaRPr lang="en-US" altLang="ko-KR" sz="1600" b="1" spc="-14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  <a:buClr>
                <a:srgbClr val="9E6E43"/>
              </a:buClr>
              <a:buSzPct val="60000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600" b="1" spc="-14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으로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산정하여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안전관리비 </a:t>
            </a:r>
            <a:r>
              <a:rPr lang="ko-KR" altLang="en-US" sz="1600" b="1" spc="-14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계상</a:t>
            </a:r>
            <a:endParaRPr lang="en-US" altLang="ko-KR" sz="1600" b="1" spc="-14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8000" lvl="1" indent="-115200">
              <a:lnSpc>
                <a:spcPct val="130000"/>
              </a:lnSpc>
              <a:spcBef>
                <a:spcPts val="300"/>
              </a:spcBef>
            </a:pP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-  </a:t>
            </a:r>
            <a:r>
              <a:rPr lang="ko-KR" altLang="en-US" sz="13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단</a:t>
            </a:r>
            <a:r>
              <a:rPr lang="en-US" altLang="ko-KR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발주자가 재료를 제공하거나 물품이 완제품의 </a:t>
            </a:r>
            <a:r>
              <a:rPr lang="ko-KR" altLang="en-US" sz="13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형태로 제작 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또는 </a:t>
            </a:r>
            <a:r>
              <a:rPr lang="ko-KR" altLang="en-US" sz="13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납품     되어 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설치되는 경우에 해당 재료비 </a:t>
            </a:r>
            <a:r>
              <a:rPr lang="ko-KR" altLang="en-US" sz="13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또는 완제품의 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가액을 </a:t>
            </a:r>
            <a:r>
              <a:rPr lang="ko-KR" altLang="en-US" sz="13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대상액에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포함시킬 경우의 </a:t>
            </a:r>
            <a:r>
              <a:rPr lang="ko-KR" altLang="en-US" sz="13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산업안전보건 관리비</a:t>
            </a:r>
            <a:r>
              <a:rPr lang="en-US" altLang="ko-KR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이하 “안전관리비”라 한다</a:t>
            </a:r>
            <a:r>
              <a:rPr lang="en-US" altLang="ko-KR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는 해당 재료비 또는 </a:t>
            </a:r>
            <a:r>
              <a:rPr lang="ko-KR" altLang="en-US" sz="13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완제품의 가액을 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포함시키지 않은 대상액을 기준으로 </a:t>
            </a:r>
            <a:r>
              <a:rPr lang="ko-KR" altLang="en-US" sz="13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계상한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3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</a:t>
            </a:r>
            <a:endParaRPr lang="en-US" altLang="ko-KR" sz="1300" b="1" spc="-14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8000" lvl="1" indent="-115200">
              <a:lnSpc>
                <a:spcPct val="130000"/>
              </a:lnSpc>
            </a:pPr>
            <a:r>
              <a:rPr lang="ko-KR" altLang="en-US" sz="13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관리비의 </a:t>
            </a:r>
            <a:r>
              <a:rPr lang="en-US" altLang="ko-KR" sz="13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1.2</a:t>
            </a:r>
            <a:r>
              <a:rPr lang="ko-KR" altLang="en-US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배를 초과할 수 없다</a:t>
            </a:r>
            <a:r>
              <a:rPr lang="en-US" altLang="ko-KR" sz="13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sp>
        <p:nvSpPr>
          <p:cNvPr id="27" name="순서도: 준비 26"/>
          <p:cNvSpPr/>
          <p:nvPr/>
        </p:nvSpPr>
        <p:spPr>
          <a:xfrm>
            <a:off x="4871070" y="3536993"/>
            <a:ext cx="979206" cy="792088"/>
          </a:xfrm>
          <a:prstGeom prst="flowChartPreparation">
            <a:avLst/>
          </a:prstGeom>
          <a:solidFill>
            <a:srgbClr val="F28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8" name="Rectangle 22"/>
          <p:cNvSpPr/>
          <p:nvPr/>
        </p:nvSpPr>
        <p:spPr>
          <a:xfrm>
            <a:off x="4895204" y="3661845"/>
            <a:ext cx="9309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b="1" spc="-120" dirty="0" err="1" smtClean="0">
                <a:solidFill>
                  <a:prstClr val="white"/>
                </a:solidFill>
              </a:rPr>
              <a:t>계상</a:t>
            </a:r>
            <a:endParaRPr lang="en-US" altLang="ko-KR" sz="1400" b="1" spc="-120" dirty="0" smtClean="0">
              <a:solidFill>
                <a:prstClr val="white"/>
              </a:solidFill>
            </a:endParaRPr>
          </a:p>
          <a:p>
            <a:pPr algn="ctr"/>
            <a:r>
              <a:rPr lang="ko-KR" altLang="en-US" sz="1400" b="1" spc="-120" dirty="0" smtClean="0">
                <a:solidFill>
                  <a:prstClr val="white"/>
                </a:solidFill>
              </a:rPr>
              <a:t>기</a:t>
            </a:r>
            <a:r>
              <a:rPr lang="ko-KR" altLang="en-US" sz="1400" b="1" spc="-120" dirty="0">
                <a:solidFill>
                  <a:prstClr val="white"/>
                </a:solidFill>
              </a:rPr>
              <a:t>준</a:t>
            </a:r>
            <a:endParaRPr lang="en-US" altLang="ko-KR" sz="1400" b="1" spc="-120" dirty="0">
              <a:solidFill>
                <a:prstClr val="white"/>
              </a:solidFill>
            </a:endParaRPr>
          </a:p>
        </p:txBody>
      </p:sp>
      <p:sp>
        <p:nvSpPr>
          <p:cNvPr id="39" name="Rectangle 22"/>
          <p:cNvSpPr/>
          <p:nvPr/>
        </p:nvSpPr>
        <p:spPr>
          <a:xfrm>
            <a:off x="3142878" y="4401089"/>
            <a:ext cx="15121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000" b="1" spc="-120" dirty="0" smtClean="0">
                <a:solidFill>
                  <a:srgbClr val="9A6C42"/>
                </a:solidFill>
              </a:rPr>
              <a:t>* </a:t>
            </a:r>
            <a:r>
              <a:rPr lang="ko-KR" altLang="en-US" sz="1000" b="1" spc="-120" dirty="0" err="1" smtClean="0">
                <a:solidFill>
                  <a:srgbClr val="9A6C42"/>
                </a:solidFill>
              </a:rPr>
              <a:t>대상액</a:t>
            </a:r>
            <a:r>
              <a:rPr lang="ko-KR" altLang="en-US" sz="1000" b="1" spc="-120" dirty="0" smtClean="0">
                <a:solidFill>
                  <a:srgbClr val="9A6C42"/>
                </a:solidFill>
              </a:rPr>
              <a:t> </a:t>
            </a:r>
            <a:r>
              <a:rPr lang="en-US" altLang="ko-KR" sz="1000" b="1" spc="-120" dirty="0" smtClean="0">
                <a:solidFill>
                  <a:srgbClr val="9A6C42"/>
                </a:solidFill>
              </a:rPr>
              <a:t>= </a:t>
            </a:r>
            <a:r>
              <a:rPr lang="ko-KR" altLang="en-US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직접재료비 </a:t>
            </a:r>
            <a:r>
              <a:rPr lang="en-US" altLang="ko-KR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+    </a:t>
            </a:r>
          </a:p>
          <a:p>
            <a:pPr>
              <a:lnSpc>
                <a:spcPct val="130000"/>
              </a:lnSpc>
            </a:pPr>
            <a:r>
              <a:rPr lang="ko-KR" altLang="en-US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간접재료비</a:t>
            </a:r>
            <a:r>
              <a:rPr lang="en-US" altLang="ko-KR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+ </a:t>
            </a:r>
            <a:r>
              <a:rPr lang="ko-KR" altLang="en-US" sz="10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직접노무비</a:t>
            </a:r>
            <a:endParaRPr lang="en-US" altLang="ko-KR" sz="10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0" name="Rectangle 22"/>
          <p:cNvSpPr/>
          <p:nvPr/>
        </p:nvSpPr>
        <p:spPr>
          <a:xfrm>
            <a:off x="3142878" y="4941962"/>
            <a:ext cx="1752326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000" b="1" spc="-120" dirty="0" smtClean="0">
                <a:solidFill>
                  <a:srgbClr val="9E6E43"/>
                </a:solidFill>
              </a:rPr>
              <a:t>* 하나의 </a:t>
            </a:r>
            <a:r>
              <a:rPr lang="ko-KR" altLang="en-US" sz="1000" b="1" spc="-120" dirty="0">
                <a:solidFill>
                  <a:srgbClr val="9E6E43"/>
                </a:solidFill>
              </a:rPr>
              <a:t>사업장에 둘 이상의 </a:t>
            </a:r>
            <a:r>
              <a:rPr lang="ko-KR" altLang="en-US" sz="1000" b="1" spc="-120" dirty="0" smtClean="0">
                <a:solidFill>
                  <a:srgbClr val="9E6E43"/>
                </a:solidFill>
              </a:rPr>
              <a:t> </a:t>
            </a:r>
            <a:r>
              <a:rPr lang="en-US" altLang="ko-KR" sz="1000" b="1" spc="-120" dirty="0">
                <a:solidFill>
                  <a:srgbClr val="9E6E43"/>
                </a:solidFill>
              </a:rPr>
              <a:t> </a:t>
            </a:r>
            <a:endParaRPr lang="en-US" altLang="ko-KR" sz="1000" b="1" spc="-120" dirty="0" smtClean="0">
              <a:solidFill>
                <a:srgbClr val="9E6E43"/>
              </a:solidFill>
            </a:endParaRPr>
          </a:p>
          <a:p>
            <a:pPr marL="72000">
              <a:lnSpc>
                <a:spcPct val="130000"/>
              </a:lnSpc>
            </a:pPr>
            <a:r>
              <a:rPr lang="ko-KR" altLang="en-US" sz="1000" b="1" spc="-120" dirty="0" smtClean="0">
                <a:solidFill>
                  <a:srgbClr val="9E6E43"/>
                </a:solidFill>
              </a:rPr>
              <a:t>공사종류가 있는 경우</a:t>
            </a:r>
            <a:endParaRPr lang="en-US" altLang="ko-KR" sz="1000" b="1" spc="-120" dirty="0" smtClean="0">
              <a:solidFill>
                <a:srgbClr val="9E6E43"/>
              </a:solidFill>
            </a:endParaRPr>
          </a:p>
          <a:p>
            <a:pPr marL="72000">
              <a:lnSpc>
                <a:spcPct val="130000"/>
              </a:lnSpc>
            </a:pPr>
            <a:r>
              <a:rPr lang="en-US" altLang="ko-KR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분리 발주한 </a:t>
            </a:r>
            <a:r>
              <a:rPr lang="ko-KR" altLang="en-US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경우 제외</a:t>
            </a:r>
            <a:r>
              <a:rPr lang="en-US" altLang="ko-KR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) </a:t>
            </a:r>
            <a:endParaRPr lang="en-US" altLang="ko-KR" sz="10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72000">
              <a:lnSpc>
                <a:spcPct val="130000"/>
              </a:lnSpc>
            </a:pPr>
            <a:r>
              <a:rPr lang="ko-KR" altLang="en-US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공사</a:t>
            </a:r>
            <a:r>
              <a:rPr lang="en-US" altLang="ko-KR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금액이 가장 </a:t>
            </a:r>
            <a:r>
              <a:rPr lang="ko-KR" altLang="en-US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큰 </a:t>
            </a:r>
            <a:endParaRPr lang="en-US" altLang="ko-KR" sz="10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72000">
              <a:lnSpc>
                <a:spcPct val="130000"/>
              </a:lnSpc>
            </a:pPr>
            <a:r>
              <a:rPr lang="ko-KR" altLang="en-US" sz="10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공사 </a:t>
            </a:r>
            <a:r>
              <a:rPr lang="ko-KR" altLang="en-US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종류를 적용한다</a:t>
            </a:r>
            <a:r>
              <a:rPr lang="en-US" altLang="ko-KR" sz="10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139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500968"/>
            <a:ext cx="1872208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E4DBCE"/>
                </a:solidFill>
              </a:rPr>
              <a:t>산업안전보건</a:t>
            </a:r>
            <a:endParaRPr lang="en-US" altLang="ko-KR" sz="1700" b="1" kern="1500" spc="-150" dirty="0">
              <a:solidFill>
                <a:srgbClr val="E4DBCE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E4DBCE"/>
                </a:solidFill>
              </a:rPr>
              <a:t>관리비 </a:t>
            </a:r>
            <a:r>
              <a:rPr lang="ko-KR" altLang="en-US" sz="1700" b="1" kern="1500" spc="-150" dirty="0" err="1">
                <a:solidFill>
                  <a:srgbClr val="E4DBCE"/>
                </a:solidFill>
              </a:rPr>
              <a:t>계상</a:t>
            </a:r>
            <a:endParaRPr lang="en-US" altLang="ko-KR" sz="1700" b="1" kern="1500" spc="-150" dirty="0">
              <a:solidFill>
                <a:srgbClr val="E4DBCE"/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991270" y="1510261"/>
            <a:ext cx="5328593" cy="377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공사종류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및 규모별 안전관리비 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계상기준표</a:t>
            </a:r>
            <a:endParaRPr lang="en-US" altLang="ko-KR" sz="12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Rectangle 22"/>
          <p:cNvSpPr/>
          <p:nvPr/>
        </p:nvSpPr>
        <p:spPr>
          <a:xfrm>
            <a:off x="4979177" y="3205785"/>
            <a:ext cx="972012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white"/>
                </a:solidFill>
              </a:rPr>
              <a:t>대상공사</a:t>
            </a:r>
            <a:endParaRPr lang="en-US" altLang="ko-KR" sz="1400" b="1" spc="-120" dirty="0">
              <a:solidFill>
                <a:prstClr val="white"/>
              </a:solidFill>
            </a:endParaRPr>
          </a:p>
        </p:txBody>
      </p:sp>
      <p:sp>
        <p:nvSpPr>
          <p:cNvPr id="12" name="Rectangle 22"/>
          <p:cNvSpPr/>
          <p:nvPr/>
        </p:nvSpPr>
        <p:spPr>
          <a:xfrm>
            <a:off x="5137524" y="5787248"/>
            <a:ext cx="5904656" cy="288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100" b="1" spc="-120" dirty="0">
                <a:solidFill>
                  <a:srgbClr val="F79646">
                    <a:lumMod val="50000"/>
                  </a:srgbClr>
                </a:solidFill>
              </a:rPr>
              <a:t>* </a:t>
            </a:r>
            <a:r>
              <a:rPr lang="ko-KR" altLang="en-US" sz="11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공정율은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1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기성공정율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기준</a:t>
            </a:r>
            <a:endParaRPr lang="en-US" altLang="ko-KR" sz="11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4" name="Rectangle 22"/>
          <p:cNvSpPr/>
          <p:nvPr/>
        </p:nvSpPr>
        <p:spPr>
          <a:xfrm>
            <a:off x="4991270" y="4594601"/>
            <a:ext cx="5328593" cy="377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공사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진척에 따른 안전관리비 사용기준</a:t>
            </a:r>
            <a:endParaRPr lang="en-US" altLang="ko-KR" sz="12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321" y="2007815"/>
            <a:ext cx="5543162" cy="238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796" y="5072868"/>
            <a:ext cx="5569961" cy="701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Administrator\Desktop\나침반수정\건설업-수정\이미지\건1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09124" y="3429794"/>
            <a:ext cx="1615069" cy="2704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795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523438" y="1542485"/>
            <a:ext cx="74295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같은 사업장에서 도급이 확산되고 있으나</a:t>
            </a:r>
            <a:r>
              <a:rPr lang="en-US" altLang="ko-KR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하청기업은 그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작업장소가 </a:t>
            </a:r>
            <a:r>
              <a:rPr lang="ko-KR" altLang="en-US" sz="18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원청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기업의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사업장내라는 점에서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독자적인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노력만으로 충분한 재해예방조치의 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효과를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거둘 수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없는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점을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감안해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대통령령이 정하는 도급사업의 사업주에게 해당 사업장내 모든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근로자의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산업재해를 예방하기 위한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</a:t>
            </a:r>
            <a:r>
              <a:rPr lang="ko-KR" altLang="en-US" sz="1800" b="1" spc="-3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보건에 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관한 협의체</a:t>
            </a:r>
            <a:r>
              <a:rPr lang="en-US" altLang="ko-KR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노사협의체 등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</a:t>
            </a:r>
            <a:r>
              <a:rPr lang="ko-KR" altLang="en-US" sz="1800" b="1" spc="-3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보건조치를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하도록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하고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있습니다</a:t>
            </a:r>
            <a:r>
              <a:rPr lang="en-US" altLang="ko-KR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sp>
        <p:nvSpPr>
          <p:cNvPr id="3" name="Rectangle 21"/>
          <p:cNvSpPr/>
          <p:nvPr/>
        </p:nvSpPr>
        <p:spPr>
          <a:xfrm>
            <a:off x="3535310" y="3645818"/>
            <a:ext cx="2250297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안전보건에 관한 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협의체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구성∙운영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490" y="3745977"/>
            <a:ext cx="5432236" cy="102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4886" y="1589097"/>
            <a:ext cx="349897" cy="35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85588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2"/>
          <p:cNvSpPr/>
          <p:nvPr/>
        </p:nvSpPr>
        <p:spPr>
          <a:xfrm>
            <a:off x="4979177" y="3205785"/>
            <a:ext cx="972012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white"/>
                </a:solidFill>
              </a:rPr>
              <a:t>대상공사</a:t>
            </a:r>
            <a:endParaRPr lang="en-US" altLang="ko-KR" sz="1400" b="1" spc="-120" dirty="0">
              <a:solidFill>
                <a:prstClr val="white"/>
              </a:solidFill>
            </a:endParaRPr>
          </a:p>
        </p:txBody>
      </p:sp>
      <p:sp>
        <p:nvSpPr>
          <p:cNvPr id="14" name="Rectangle 22"/>
          <p:cNvSpPr/>
          <p:nvPr/>
        </p:nvSpPr>
        <p:spPr>
          <a:xfrm>
            <a:off x="5087094" y="1413570"/>
            <a:ext cx="5328593" cy="697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상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공사금액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120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토목공사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150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)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이상</a:t>
            </a:r>
            <a:endParaRPr lang="en-US" altLang="ko-KR" sz="1600" b="1" spc="-14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구 상</a:t>
            </a:r>
            <a:endParaRPr lang="en-US" altLang="ko-KR" sz="16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3214886" y="1421458"/>
            <a:ext cx="1872208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노사협의체 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구성∙운영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985" y="2236976"/>
            <a:ext cx="5717205" cy="227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22"/>
          <p:cNvSpPr/>
          <p:nvPr/>
        </p:nvSpPr>
        <p:spPr>
          <a:xfrm>
            <a:off x="5098722" y="4581922"/>
            <a:ext cx="5484236" cy="1449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회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의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2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개월마다 정기회의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위원장이 필요하다고 인정할 때에   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endParaRPr lang="en-US" altLang="ko-KR" sz="1600" b="1" spc="-14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9E6E43"/>
              </a:buClr>
              <a:buSzPct val="60000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       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임시회의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소집</a:t>
            </a:r>
          </a:p>
          <a:p>
            <a:pPr marL="144000" indent="-144000">
              <a:lnSpc>
                <a:spcPct val="130000"/>
              </a:lnSpc>
              <a:spcBef>
                <a:spcPts val="6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특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례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산업안전보건위원회 및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</a:t>
            </a:r>
            <a:r>
              <a:rPr lang="ko-KR" altLang="en-US" sz="16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보건에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관한 협의체를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endParaRPr lang="en-US" altLang="ko-KR" sz="1600" b="1" spc="-14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9E6E43"/>
              </a:buClr>
              <a:buSzPct val="60000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       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각각 설치∙운영하는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것으로 본다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  <a:endParaRPr lang="en-US" altLang="ko-KR" sz="16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Rectangle 22"/>
          <p:cNvSpPr/>
          <p:nvPr/>
        </p:nvSpPr>
        <p:spPr>
          <a:xfrm>
            <a:off x="3142878" y="4838916"/>
            <a:ext cx="1880758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216000">
              <a:lnSpc>
                <a:spcPct val="130000"/>
              </a:lnSpc>
            </a:pPr>
            <a:r>
              <a:rPr lang="ko-KR" altLang="en-US" sz="1100" b="1" spc="-120" dirty="0" smtClean="0">
                <a:solidFill>
                  <a:srgbClr val="9E6E43"/>
                </a:solidFill>
              </a:rPr>
              <a:t>* 노사합의를 </a:t>
            </a:r>
            <a:r>
              <a:rPr lang="ko-KR" altLang="en-US" sz="1100" b="1" spc="-120" dirty="0">
                <a:solidFill>
                  <a:srgbClr val="9E6E43"/>
                </a:solidFill>
              </a:rPr>
              <a:t>통하여 </a:t>
            </a:r>
            <a:r>
              <a:rPr lang="ko-KR" altLang="en-US" sz="1100" b="1" spc="-120" dirty="0" smtClean="0">
                <a:solidFill>
                  <a:srgbClr val="9E6E43"/>
                </a:solidFill>
              </a:rPr>
              <a:t>공사금액 </a:t>
            </a:r>
            <a:r>
              <a:rPr lang="en-US" altLang="ko-KR" sz="1100" b="1" spc="-120" dirty="0" smtClean="0">
                <a:solidFill>
                  <a:srgbClr val="9E6E43"/>
                </a:solidFill>
              </a:rPr>
              <a:t>20</a:t>
            </a:r>
            <a:r>
              <a:rPr lang="ko-KR" altLang="en-US" sz="1100" b="1" spc="-120" dirty="0" err="1">
                <a:solidFill>
                  <a:srgbClr val="9E6E43"/>
                </a:solidFill>
              </a:rPr>
              <a:t>억원</a:t>
            </a:r>
            <a:r>
              <a:rPr lang="ko-KR" altLang="en-US" sz="1100" b="1" spc="-120" dirty="0">
                <a:solidFill>
                  <a:srgbClr val="9E6E43"/>
                </a:solidFill>
              </a:rPr>
              <a:t> 미만의 도급 또는 </a:t>
            </a:r>
            <a:endParaRPr lang="en-US" altLang="ko-KR" sz="1100" b="1" spc="-120" dirty="0" smtClean="0">
              <a:solidFill>
                <a:srgbClr val="9E6E43"/>
              </a:solidFill>
            </a:endParaRPr>
          </a:p>
          <a:p>
            <a:pPr marL="72000" indent="-216000">
              <a:lnSpc>
                <a:spcPct val="130000"/>
              </a:lnSpc>
            </a:pPr>
            <a:r>
              <a:rPr lang="ko-KR" altLang="en-US" sz="1100" b="1" spc="-120" dirty="0" smtClean="0">
                <a:solidFill>
                  <a:srgbClr val="9E6E43"/>
                </a:solidFill>
              </a:rPr>
              <a:t>  하도급 사업의 </a:t>
            </a:r>
            <a:r>
              <a:rPr lang="ko-KR" altLang="en-US" sz="1100" b="1" spc="-120" dirty="0">
                <a:solidFill>
                  <a:srgbClr val="9E6E43"/>
                </a:solidFill>
              </a:rPr>
              <a:t>사업주 및 </a:t>
            </a:r>
            <a:endParaRPr lang="en-US" altLang="ko-KR" sz="1100" b="1" spc="-120" dirty="0" smtClean="0">
              <a:solidFill>
                <a:srgbClr val="9E6E43"/>
              </a:solidFill>
            </a:endParaRPr>
          </a:p>
          <a:p>
            <a:pPr marL="72000" indent="-216000">
              <a:lnSpc>
                <a:spcPct val="130000"/>
              </a:lnSpc>
            </a:pPr>
            <a:r>
              <a:rPr lang="en-US" altLang="ko-KR" sz="1100" b="1" spc="-120" dirty="0" smtClean="0">
                <a:solidFill>
                  <a:srgbClr val="9E6E43"/>
                </a:solidFill>
              </a:rPr>
              <a:t>  </a:t>
            </a:r>
            <a:r>
              <a:rPr lang="ko-KR" altLang="en-US" sz="1100" b="1" spc="-120" dirty="0" smtClean="0">
                <a:solidFill>
                  <a:srgbClr val="9E6E43"/>
                </a:solidFill>
              </a:rPr>
              <a:t>근로자대표를 위원으로 위촉할 </a:t>
            </a:r>
            <a:r>
              <a:rPr lang="ko-KR" altLang="en-US" sz="1100" b="1" spc="-120" dirty="0">
                <a:solidFill>
                  <a:srgbClr val="9E6E43"/>
                </a:solidFill>
              </a:rPr>
              <a:t>수 있다</a:t>
            </a:r>
            <a:r>
              <a:rPr lang="en-US" altLang="ko-KR" sz="1100" b="1" spc="-120" dirty="0">
                <a:solidFill>
                  <a:srgbClr val="9E6E43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362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913" y="2243628"/>
            <a:ext cx="4873762" cy="2591415"/>
          </a:xfrm>
          <a:prstGeom prst="rect">
            <a:avLst/>
          </a:prstGeom>
        </p:spPr>
      </p:pic>
      <p:sp>
        <p:nvSpPr>
          <p:cNvPr id="14" name="Rectangle 22"/>
          <p:cNvSpPr/>
          <p:nvPr/>
        </p:nvSpPr>
        <p:spPr>
          <a:xfrm>
            <a:off x="5363498" y="1500968"/>
            <a:ext cx="5328593" cy="697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상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공사금액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120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토목공사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150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억원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)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이상</a:t>
            </a:r>
            <a:endParaRPr lang="en-US" altLang="ko-KR" sz="1600" b="1" spc="-14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구 상</a:t>
            </a:r>
            <a:endParaRPr lang="en-US" altLang="ko-KR" sz="16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3214886" y="1508856"/>
            <a:ext cx="2123650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산업안전보건위원회</a:t>
            </a: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구성∙운영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13" name="Rectangle 22"/>
          <p:cNvSpPr/>
          <p:nvPr/>
        </p:nvSpPr>
        <p:spPr>
          <a:xfrm>
            <a:off x="5375126" y="5029215"/>
            <a:ext cx="557786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특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례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건설업의 사업자가 사업의 일부를 도급하는 경우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안전∙  </a:t>
            </a:r>
            <a:endParaRPr lang="en-US" altLang="ko-KR" sz="1600" b="1" spc="-14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  <a:buClr>
                <a:srgbClr val="9E6E43"/>
              </a:buClr>
              <a:buSzPct val="60000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보건에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관한 협의체를 구성한 경우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[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표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]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좌측의 사람을 포함하여 </a:t>
            </a:r>
            <a:endParaRPr lang="en-US" altLang="ko-KR" sz="1600" b="1" spc="-14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  <a:buClr>
                <a:srgbClr val="9E6E43"/>
              </a:buClr>
              <a:buSzPct val="60000"/>
            </a:pPr>
            <a:r>
              <a: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산업안전보건위원회를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구성할 수 있다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  <a:endParaRPr lang="en-US" altLang="ko-KR" sz="16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Rectangle 22"/>
          <p:cNvSpPr/>
          <p:nvPr/>
        </p:nvSpPr>
        <p:spPr>
          <a:xfrm>
            <a:off x="3142878" y="2439403"/>
            <a:ext cx="20950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216000">
              <a:lnSpc>
                <a:spcPct val="120000"/>
              </a:lnSpc>
            </a:pPr>
            <a:r>
              <a:rPr lang="ko-KR" altLang="en-US" sz="1100" b="1" spc="-120" dirty="0" smtClean="0">
                <a:solidFill>
                  <a:srgbClr val="9A6C42"/>
                </a:solidFill>
              </a:rPr>
              <a:t>*  회의 </a:t>
            </a:r>
            <a:r>
              <a:rPr lang="en-US" altLang="ko-KR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분기마다 정기회의</a:t>
            </a:r>
            <a:r>
              <a:rPr lang="en-US" altLang="ko-KR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endParaRPr lang="en-US" altLang="ko-KR" sz="11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72000" indent="-216000">
              <a:lnSpc>
                <a:spcPct val="120000"/>
              </a:lnSpc>
            </a:pP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위원장이 필요하다고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인정할 </a:t>
            </a:r>
            <a:endParaRPr lang="en-US" altLang="ko-KR" sz="11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72000" indent="-216000">
              <a:lnSpc>
                <a:spcPct val="120000"/>
              </a:lnSpc>
            </a:pP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때에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임시회의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소집</a:t>
            </a:r>
            <a:endParaRPr lang="en-US" altLang="ko-KR" sz="11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ko-KR" altLang="en-US" sz="11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72000" indent="-216000">
              <a:lnSpc>
                <a:spcPct val="120000"/>
              </a:lnSpc>
            </a:pPr>
            <a:r>
              <a:rPr lang="ko-KR" altLang="en-US" sz="1100" b="1" spc="-120" dirty="0">
                <a:solidFill>
                  <a:srgbClr val="9A6C42"/>
                </a:solidFill>
              </a:rPr>
              <a:t>* 사용자위원 </a:t>
            </a:r>
            <a:r>
              <a:rPr lang="en-US" altLang="ko-KR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안전관리자</a:t>
            </a:r>
          </a:p>
          <a:p>
            <a:pPr marL="72000" indent="-216000">
              <a:lnSpc>
                <a:spcPct val="120000"/>
              </a:lnSpc>
            </a:pPr>
            <a:r>
              <a:rPr lang="ko-KR" altLang="en-US" sz="1100" b="1" spc="-120" dirty="0" smtClean="0">
                <a:solidFill>
                  <a:srgbClr val="9A6C42"/>
                </a:solidFill>
              </a:rPr>
              <a:t>* 근로자위원 </a:t>
            </a: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도급 또는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하도급</a:t>
            </a:r>
            <a:endParaRPr lang="en-US" altLang="ko-KR" sz="11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72000" indent="-216000">
              <a:lnSpc>
                <a:spcPct val="120000"/>
              </a:lnSpc>
            </a:pP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사업을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포함한 전체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사업의 </a:t>
            </a:r>
            <a:endParaRPr lang="en-US" altLang="ko-KR" sz="11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72000" indent="-216000">
              <a:lnSpc>
                <a:spcPct val="120000"/>
              </a:lnSpc>
            </a:pP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근로자대표</a:t>
            </a:r>
            <a:r>
              <a:rPr lang="en-US" altLang="ko-KR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명예감독관 및 </a:t>
            </a:r>
            <a:endParaRPr lang="en-US" altLang="ko-KR" sz="11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72000" indent="-216000">
              <a:lnSpc>
                <a:spcPct val="120000"/>
              </a:lnSpc>
            </a:pP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근로자대표가 지명하는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해당 </a:t>
            </a:r>
            <a:endParaRPr lang="en-US" altLang="ko-KR" sz="11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72000" indent="-216000">
              <a:lnSpc>
                <a:spcPct val="120000"/>
              </a:lnSpc>
            </a:pPr>
            <a:r>
              <a:rPr lang="en-US" altLang="ko-KR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사업장의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근로자</a:t>
            </a:r>
            <a:endParaRPr lang="en-US" altLang="ko-KR" sz="11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69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634776" y="2493690"/>
            <a:ext cx="7500990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2000" b="1" dirty="0">
                <a:solidFill>
                  <a:srgbClr val="9A6C42"/>
                </a:solidFill>
              </a:rPr>
              <a:t>사업주 스스로 위험성평가를 실시하여야 합니다</a:t>
            </a:r>
            <a:r>
              <a:rPr lang="en-US" altLang="ko-KR" sz="2000" b="1" dirty="0" smtClean="0">
                <a:solidFill>
                  <a:srgbClr val="9A6C42"/>
                </a:solidFill>
              </a:rPr>
              <a:t>.</a:t>
            </a: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사업주는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근로자의 위험 또는 건강장해를 방지하기 위하여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사업장의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유해∙위험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요인을 찾아내어 위험성을 결정하고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개선하는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등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위험성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평가를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실시하고 실시내용 및 결과를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기록하여 </a:t>
            </a:r>
            <a:r>
              <a:rPr lang="en-US" altLang="ko-KR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3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년간 보존하여야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합니다</a:t>
            </a:r>
            <a:r>
              <a:rPr lang="en-US" altLang="ko-KR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 </a:t>
            </a:r>
            <a:r>
              <a:rPr lang="ko-KR" altLang="en-US" sz="1600" b="1" dirty="0" smtClean="0">
                <a:solidFill>
                  <a:srgbClr val="F28F00"/>
                </a:solidFill>
              </a:rPr>
              <a:t>「</a:t>
            </a:r>
            <a:r>
              <a:rPr lang="ko-KR" altLang="en-US" sz="1600" b="1" dirty="0">
                <a:solidFill>
                  <a:srgbClr val="F28F00"/>
                </a:solidFill>
              </a:rPr>
              <a:t>산업안전보건법</a:t>
            </a:r>
            <a:r>
              <a:rPr lang="ko-KR" altLang="en-US" sz="1600" b="1" dirty="0" smtClean="0">
                <a:solidFill>
                  <a:srgbClr val="F28F00"/>
                </a:solidFill>
              </a:rPr>
              <a:t>」 제</a:t>
            </a:r>
            <a:r>
              <a:rPr lang="en-US" altLang="ko-KR" sz="1600" b="1" dirty="0" smtClean="0">
                <a:solidFill>
                  <a:srgbClr val="F28F00"/>
                </a:solidFill>
              </a:rPr>
              <a:t>41</a:t>
            </a:r>
            <a:r>
              <a:rPr lang="ko-KR" altLang="en-US" sz="1600" b="1" dirty="0" smtClean="0">
                <a:solidFill>
                  <a:srgbClr val="F28F00"/>
                </a:solidFill>
              </a:rPr>
              <a:t>조의</a:t>
            </a:r>
            <a:r>
              <a:rPr lang="en-US" altLang="ko-KR" sz="1600" b="1" dirty="0" smtClean="0">
                <a:solidFill>
                  <a:srgbClr val="F28F00"/>
                </a:solidFill>
              </a:rPr>
              <a:t>2</a:t>
            </a:r>
            <a:endParaRPr lang="ko-KR" altLang="en-US" sz="1600" b="1" dirty="0">
              <a:solidFill>
                <a:srgbClr val="F28F00"/>
              </a:solidFill>
            </a:endParaRP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97662" y="2029575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8972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618" y="4245892"/>
            <a:ext cx="5764132" cy="1400407"/>
          </a:xfrm>
          <a:prstGeom prst="rect">
            <a:avLst/>
          </a:prstGeom>
        </p:spPr>
      </p:pic>
      <p:sp>
        <p:nvSpPr>
          <p:cNvPr id="10" name="Rectangle 21"/>
          <p:cNvSpPr/>
          <p:nvPr/>
        </p:nvSpPr>
        <p:spPr>
          <a:xfrm>
            <a:off x="3214886" y="1690452"/>
            <a:ext cx="331236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위험성평가란</a:t>
            </a:r>
            <a:r>
              <a:rPr lang="en-US" altLang="ko-KR" sz="1700" b="1" dirty="0">
                <a:solidFill>
                  <a:srgbClr val="9E6E43"/>
                </a:solidFill>
                <a:latin typeface="+mj-ea"/>
                <a:ea typeface="+mj-ea"/>
              </a:rPr>
              <a:t>?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11" name="Rectangle 22"/>
          <p:cNvSpPr/>
          <p:nvPr/>
        </p:nvSpPr>
        <p:spPr>
          <a:xfrm>
            <a:off x="5015086" y="1651543"/>
            <a:ext cx="597666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9E6E43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위험요인을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파악하고 해당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위험요인에   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의한 부상 또는 질병의 발생 가능성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빈도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과 중대성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강도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을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추정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결정하고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감소대책을 수립하여 실행하는 일련의 과정을 말합니다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12" name="Rectangle 21"/>
          <p:cNvSpPr/>
          <p:nvPr/>
        </p:nvSpPr>
        <p:spPr>
          <a:xfrm>
            <a:off x="3214886" y="3468703"/>
            <a:ext cx="3312368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위험성평가</a:t>
            </a:r>
          </a:p>
          <a:p>
            <a:pPr>
              <a:lnSpc>
                <a:spcPct val="120000"/>
              </a:lnSpc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실시주체는</a:t>
            </a:r>
            <a:r>
              <a:rPr lang="en-US" altLang="ko-KR" sz="1700" b="1" dirty="0">
                <a:solidFill>
                  <a:srgbClr val="9E6E43"/>
                </a:solidFill>
                <a:latin typeface="+mj-ea"/>
                <a:ea typeface="+mj-ea"/>
              </a:rPr>
              <a:t>?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14" name="Rectangle 22"/>
          <p:cNvSpPr/>
          <p:nvPr/>
        </p:nvSpPr>
        <p:spPr>
          <a:xfrm>
            <a:off x="5015086" y="3429794"/>
            <a:ext cx="612068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9E6E43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위험성평가는 사업주가 주체가 되어 모든 작업에 대해 근로자와 함께 각자의 역할을 분담하여 실시하여야 합니다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16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60548E"/>
              </a:buClr>
              <a:buFont typeface="Wingdings" panose="05000000000000000000" pitchFamily="2" charset="2"/>
              <a:buChar char="§"/>
            </a:pPr>
            <a:endParaRPr lang="en-US" altLang="ko-KR" sz="16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44000" indent="-144000">
              <a:lnSpc>
                <a:spcPct val="120000"/>
              </a:lnSpc>
              <a:buClr>
                <a:srgbClr val="60548E"/>
              </a:buClr>
              <a:buFont typeface="Wingdings" panose="05000000000000000000" pitchFamily="2" charset="2"/>
              <a:buChar char="§"/>
            </a:pPr>
            <a:endParaRPr lang="en-US" altLang="ko-KR" sz="1600" b="1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6" name="Picture 2" descr="C:\Users\admin\Desktop\위험성평가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902" y="4187381"/>
            <a:ext cx="1296144" cy="180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68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876" y="1300641"/>
            <a:ext cx="6929486" cy="4734194"/>
          </a:xfrm>
          <a:prstGeom prst="rect">
            <a:avLst/>
          </a:prstGeom>
        </p:spPr>
      </p:pic>
      <p:sp>
        <p:nvSpPr>
          <p:cNvPr id="3" name="Rectangle 21"/>
          <p:cNvSpPr/>
          <p:nvPr/>
        </p:nvSpPr>
        <p:spPr>
          <a:xfrm>
            <a:off x="3214886" y="1629594"/>
            <a:ext cx="1872208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위험성평가 </a:t>
            </a:r>
            <a:endParaRPr lang="en-US" altLang="ko-KR" sz="1700" b="1" kern="1500" spc="-150" dirty="0" smtClean="0">
              <a:solidFill>
                <a:srgbClr val="9A6C42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절차는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8851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429530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위험성평가 절차는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?</a:t>
            </a:r>
          </a:p>
        </p:txBody>
      </p:sp>
      <p:sp>
        <p:nvSpPr>
          <p:cNvPr id="13" name="Rectangle 22"/>
          <p:cNvSpPr/>
          <p:nvPr/>
        </p:nvSpPr>
        <p:spPr>
          <a:xfrm>
            <a:off x="5519142" y="1429530"/>
            <a:ext cx="5862476" cy="4701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6000" indent="-457200">
              <a:lnSpc>
                <a:spcPct val="130000"/>
              </a:lnSpc>
            </a:pPr>
            <a:r>
              <a:rPr lang="ko-KR" altLang="en-US" sz="1500" b="1" spc="-120" dirty="0">
                <a:solidFill>
                  <a:srgbClr val="F28F00"/>
                </a:solidFill>
              </a:rPr>
              <a:t>➊ 사전 준비 </a:t>
            </a:r>
            <a:r>
              <a:rPr lang="en-US" altLang="ko-KR" sz="1500" b="1" spc="-120" dirty="0" smtClean="0">
                <a:solidFill>
                  <a:srgbClr val="F28F00"/>
                </a:solidFill>
              </a:rPr>
              <a:t>:  </a:t>
            </a: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위험성평가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실시계획서 작성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평가 대상 선정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평가에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필요한 각종 자료 수집</a:t>
            </a:r>
          </a:p>
          <a:p>
            <a:pPr marL="216000" indent="-457200">
              <a:lnSpc>
                <a:spcPct val="130000"/>
              </a:lnSpc>
              <a:spcBef>
                <a:spcPts val="600"/>
              </a:spcBef>
            </a:pPr>
            <a:r>
              <a:rPr lang="ko-KR" altLang="en-US" sz="1500" b="1" spc="-120" dirty="0">
                <a:solidFill>
                  <a:srgbClr val="F28F00"/>
                </a:solidFill>
              </a:rPr>
              <a:t>➋ </a:t>
            </a:r>
            <a:r>
              <a:rPr lang="ko-KR" altLang="en-US" sz="1500" b="1" spc="-120" dirty="0" smtClean="0">
                <a:solidFill>
                  <a:srgbClr val="F28F00"/>
                </a:solidFill>
              </a:rPr>
              <a:t>유해∙위험 </a:t>
            </a:r>
            <a:r>
              <a:rPr lang="ko-KR" altLang="en-US" sz="1500" b="1" spc="-120" dirty="0">
                <a:solidFill>
                  <a:srgbClr val="F28F00"/>
                </a:solidFill>
              </a:rPr>
              <a:t>요인 파악 </a:t>
            </a:r>
            <a:r>
              <a:rPr lang="en-US" altLang="ko-KR" sz="1500" b="1" spc="-120" dirty="0" smtClean="0">
                <a:solidFill>
                  <a:srgbClr val="F28F00"/>
                </a:solidFill>
              </a:rPr>
              <a:t>: </a:t>
            </a: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사업장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순회 점검 및 안전보건 체크리스트 활용 등을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통해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사업장의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유해</a:t>
            </a:r>
            <a:endParaRPr lang="en-US" altLang="ko-KR" sz="14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요인과 위험요인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파악</a:t>
            </a:r>
          </a:p>
          <a:p>
            <a:pPr marL="216000" indent="-457200">
              <a:lnSpc>
                <a:spcPct val="130000"/>
              </a:lnSpc>
              <a:spcBef>
                <a:spcPts val="600"/>
              </a:spcBef>
            </a:pPr>
            <a:r>
              <a:rPr lang="ko-KR" altLang="en-US" sz="1500" b="1" spc="-120" dirty="0">
                <a:solidFill>
                  <a:srgbClr val="F28F00"/>
                </a:solidFill>
              </a:rPr>
              <a:t>➌ 위험성 추정 </a:t>
            </a:r>
            <a:r>
              <a:rPr lang="en-US" altLang="ko-KR" sz="1500" b="1" spc="-120" dirty="0" smtClean="0">
                <a:solidFill>
                  <a:srgbClr val="F28F00"/>
                </a:solidFill>
              </a:rPr>
              <a:t>:  </a:t>
            </a: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유해∙위험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요인이 부상 또는 질병으로 이어질 수 있는 가능성 및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중대성의</a:t>
            </a:r>
            <a:endParaRPr lang="en-US" altLang="ko-KR" sz="14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크기를 추정하여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위험성의 크기를 산출</a:t>
            </a:r>
          </a:p>
          <a:p>
            <a:pPr marL="216000" indent="-457200">
              <a:lnSpc>
                <a:spcPct val="130000"/>
              </a:lnSpc>
              <a:spcBef>
                <a:spcPts val="600"/>
              </a:spcBef>
            </a:pPr>
            <a:r>
              <a:rPr lang="ko-KR" altLang="en-US" sz="1500" b="1" spc="-120" dirty="0">
                <a:solidFill>
                  <a:srgbClr val="F28F00"/>
                </a:solidFill>
              </a:rPr>
              <a:t>➍ 위험성 결정 </a:t>
            </a:r>
            <a:r>
              <a:rPr lang="en-US" altLang="ko-KR" sz="1500" b="1" spc="-120" dirty="0" smtClean="0">
                <a:solidFill>
                  <a:srgbClr val="F28F00"/>
                </a:solidFill>
              </a:rPr>
              <a:t>:  </a:t>
            </a: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유해∙위험 </a:t>
            </a:r>
            <a:r>
              <a:rPr lang="ko-KR" altLang="en-US" sz="14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요인별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위험성 추정 결과와 사업장에서 설정한 허용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가능한</a:t>
            </a:r>
            <a:endParaRPr lang="en-US" altLang="ko-KR" sz="14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위험성의 기준을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비교하여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추정된 위험성의 크기가 허용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가능한지 </a:t>
            </a:r>
            <a:endParaRPr lang="en-US" altLang="ko-KR" sz="14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여부를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판단</a:t>
            </a:r>
          </a:p>
          <a:p>
            <a:pPr marL="216000" indent="-457200">
              <a:lnSpc>
                <a:spcPct val="130000"/>
              </a:lnSpc>
              <a:spcBef>
                <a:spcPts val="600"/>
              </a:spcBef>
            </a:pPr>
            <a:r>
              <a:rPr lang="ko-KR" altLang="en-US" sz="1500" b="1" spc="-120" dirty="0">
                <a:solidFill>
                  <a:srgbClr val="F28F00"/>
                </a:solidFill>
              </a:rPr>
              <a:t>➎ 위험성 감소대책 수립 및 실행 </a:t>
            </a:r>
            <a:r>
              <a:rPr lang="en-US" altLang="ko-KR" sz="1500" b="1" spc="-120" dirty="0" smtClean="0">
                <a:solidFill>
                  <a:srgbClr val="F28F00"/>
                </a:solidFill>
              </a:rPr>
              <a:t>:  </a:t>
            </a: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위험성평가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결과 허용 불가능한 위험성을 합리적으로 실천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가능한 낮은</a:t>
            </a:r>
            <a:endParaRPr lang="en-US" altLang="ko-KR" sz="14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16000">
              <a:lnSpc>
                <a:spcPct val="130000"/>
              </a:lnSpc>
            </a:pP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수준으로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감소시키기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위한 대책을 수립하고 실행</a:t>
            </a:r>
            <a:endParaRPr lang="en-US" altLang="ko-KR" sz="14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192" y="4607933"/>
            <a:ext cx="2196950" cy="1322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2"/>
          <p:cNvSpPr/>
          <p:nvPr/>
        </p:nvSpPr>
        <p:spPr>
          <a:xfrm>
            <a:off x="3263659" y="2061759"/>
            <a:ext cx="2088232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100" b="1" spc="-150" dirty="0" smtClean="0">
                <a:solidFill>
                  <a:srgbClr val="9E6E43"/>
                </a:solidFill>
              </a:rPr>
              <a:t>* </a:t>
            </a:r>
            <a:r>
              <a:rPr lang="ko-KR" altLang="en-US" sz="1100" b="1" spc="-150" dirty="0" smtClean="0">
                <a:solidFill>
                  <a:srgbClr val="9E6E43"/>
                </a:solidFill>
              </a:rPr>
              <a:t>위험성평가에 </a:t>
            </a:r>
            <a:r>
              <a:rPr lang="ko-KR" altLang="en-US" sz="1100" b="1" spc="-150" dirty="0">
                <a:solidFill>
                  <a:srgbClr val="9E6E43"/>
                </a:solidFill>
              </a:rPr>
              <a:t>관한 </a:t>
            </a:r>
            <a:endParaRPr lang="en-US" altLang="ko-KR" sz="1100" b="1" spc="-150" dirty="0" smtClean="0">
              <a:solidFill>
                <a:srgbClr val="9E6E43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100" b="1" spc="-150" dirty="0" smtClean="0">
                <a:solidFill>
                  <a:srgbClr val="9E6E43"/>
                </a:solidFill>
              </a:rPr>
              <a:t>  정보는 어디에서 </a:t>
            </a:r>
            <a:r>
              <a:rPr lang="ko-KR" altLang="en-US" sz="1100" b="1" spc="-150" dirty="0">
                <a:solidFill>
                  <a:srgbClr val="9E6E43"/>
                </a:solidFill>
              </a:rPr>
              <a:t>볼 수 있나요</a:t>
            </a:r>
            <a:r>
              <a:rPr lang="en-US" altLang="ko-KR" sz="1100" b="1" spc="-150" dirty="0" smtClean="0">
                <a:solidFill>
                  <a:srgbClr val="9E6E43"/>
                </a:solidFill>
              </a:rPr>
              <a:t>?</a:t>
            </a:r>
          </a:p>
        </p:txBody>
      </p:sp>
      <p:sp>
        <p:nvSpPr>
          <p:cNvPr id="7" name="Rectangle 22"/>
          <p:cNvSpPr/>
          <p:nvPr/>
        </p:nvSpPr>
        <p:spPr>
          <a:xfrm>
            <a:off x="3324998" y="2565698"/>
            <a:ext cx="2088232" cy="114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0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위험성평가 지원시스템</a:t>
            </a:r>
          </a:p>
          <a:p>
            <a:pPr>
              <a:lnSpc>
                <a:spcPct val="120000"/>
              </a:lnSpc>
            </a:pPr>
            <a:r>
              <a:rPr lang="en-US" altLang="ko-KR" sz="1000" b="1" dirty="0" smtClean="0">
                <a:solidFill>
                  <a:srgbClr val="9E6E43"/>
                </a:solidFill>
              </a:rPr>
              <a:t>KRAS(http://kras.kosha.or.kr/)</a:t>
            </a:r>
          </a:p>
          <a:p>
            <a:pPr>
              <a:lnSpc>
                <a:spcPct val="120000"/>
              </a:lnSpc>
            </a:pPr>
            <a:r>
              <a:rPr lang="en-US" altLang="ko-KR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</a:t>
            </a:r>
            <a:r>
              <a:rPr lang="ko-KR" altLang="en-US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위험성평가 실시규정      </a:t>
            </a:r>
            <a:r>
              <a:rPr lang="en-US" altLang="ko-KR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</a:t>
            </a:r>
            <a:r>
              <a:rPr lang="ko-KR" altLang="en-US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위험성평가 실시</a:t>
            </a:r>
          </a:p>
          <a:p>
            <a:pPr>
              <a:lnSpc>
                <a:spcPct val="120000"/>
              </a:lnSpc>
            </a:pPr>
            <a:r>
              <a:rPr lang="en-US" altLang="ko-KR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</a:t>
            </a:r>
            <a:r>
              <a:rPr lang="ko-KR" altLang="en-US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위험성평가 인정               </a:t>
            </a:r>
            <a:r>
              <a:rPr lang="en-US" altLang="ko-KR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</a:t>
            </a:r>
            <a:r>
              <a:rPr lang="ko-KR" altLang="en-US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교육 신청</a:t>
            </a:r>
          </a:p>
          <a:p>
            <a:pPr>
              <a:lnSpc>
                <a:spcPct val="120000"/>
              </a:lnSpc>
            </a:pPr>
            <a:r>
              <a:rPr lang="en-US" altLang="ko-KR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</a:t>
            </a:r>
            <a:r>
              <a:rPr lang="ko-KR" altLang="en-US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화학물질 위험성평가      </a:t>
            </a:r>
            <a:r>
              <a:rPr lang="en-US" altLang="ko-KR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</a:t>
            </a:r>
            <a:r>
              <a:rPr lang="ko-KR" altLang="en-US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관련서식 자료</a:t>
            </a:r>
          </a:p>
          <a:p>
            <a:pPr>
              <a:lnSpc>
                <a:spcPct val="120000"/>
              </a:lnSpc>
            </a:pPr>
            <a:r>
              <a:rPr lang="en-US" altLang="ko-KR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</a:t>
            </a:r>
            <a:r>
              <a:rPr lang="ko-KR" altLang="en-US" sz="900" spc="-15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컨설팅기관 안내</a:t>
            </a:r>
            <a:endParaRPr lang="en-US" altLang="ko-KR" sz="900" spc="-15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64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008" y="1572406"/>
            <a:ext cx="6447225" cy="2798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814" y="3501232"/>
            <a:ext cx="3693544" cy="2902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79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921668" y="2525757"/>
            <a:ext cx="735811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사업장에서는 유해 또는 위험한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기계∙기구∙설비 및 방호장치</a:t>
            </a:r>
            <a:r>
              <a:rPr lang="en-US" altLang="ko-KR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보호구 구입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시에는 사전에 안전성이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확보된 안전인증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및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자율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안전확인신고 제품을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구입하여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사용하여야 하며</a:t>
            </a:r>
            <a:r>
              <a:rPr lang="en-US" altLang="ko-KR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타워크레인</a:t>
            </a:r>
            <a:r>
              <a:rPr lang="en-US" altLang="ko-KR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건설용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리프트</a:t>
            </a:r>
            <a:r>
              <a:rPr lang="en-US" altLang="ko-KR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곤돌라 등은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정기적으로 안전검사를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받고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사용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하여야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합니다</a:t>
            </a:r>
            <a:r>
              <a:rPr lang="en-US" altLang="ko-KR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  <a:endParaRPr lang="ko-KR" altLang="en-US" sz="1400" b="1" dirty="0">
              <a:solidFill>
                <a:srgbClr val="F79646"/>
              </a:solidFill>
            </a:endParaRP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8942" y="2076687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3842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/>
          <p:cNvSpPr/>
          <p:nvPr/>
        </p:nvSpPr>
        <p:spPr>
          <a:xfrm>
            <a:off x="3214886" y="1643844"/>
            <a:ext cx="2123650" cy="40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안전∙보건 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점검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8" name="Rectangle 21"/>
          <p:cNvSpPr/>
          <p:nvPr/>
        </p:nvSpPr>
        <p:spPr>
          <a:xfrm>
            <a:off x="3214886" y="4077296"/>
            <a:ext cx="2123650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안전인증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960" y="1758021"/>
            <a:ext cx="6276104" cy="1857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9062" y="4208791"/>
            <a:ext cx="6276103" cy="1791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56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/>
          <p:cNvSpPr/>
          <p:nvPr/>
        </p:nvSpPr>
        <p:spPr>
          <a:xfrm>
            <a:off x="3214886" y="1803447"/>
            <a:ext cx="2123650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안전검사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536" y="1685798"/>
            <a:ext cx="5784230" cy="38871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790" y="3726924"/>
            <a:ext cx="3736856" cy="287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74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704504" y="2493690"/>
            <a:ext cx="721523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2000" b="1" dirty="0">
                <a:solidFill>
                  <a:srgbClr val="9A6C42"/>
                </a:solidFill>
              </a:rPr>
              <a:t>근로자에게 개인용 보호구를 </a:t>
            </a:r>
            <a:r>
              <a:rPr lang="ko-KR" altLang="en-US" sz="2000" b="1" dirty="0" smtClean="0">
                <a:solidFill>
                  <a:srgbClr val="9A6C42"/>
                </a:solidFill>
              </a:rPr>
              <a:t>지급∙착용토록 해야 </a:t>
            </a:r>
            <a:r>
              <a:rPr lang="ko-KR" altLang="en-US" sz="2000" b="1" dirty="0">
                <a:solidFill>
                  <a:srgbClr val="9A6C42"/>
                </a:solidFill>
              </a:rPr>
              <a:t>합니다</a:t>
            </a:r>
            <a:r>
              <a:rPr lang="en-US" altLang="ko-KR" sz="2000" b="1" dirty="0">
                <a:solidFill>
                  <a:srgbClr val="9A6C42"/>
                </a:solidFill>
              </a:rPr>
              <a:t>. </a:t>
            </a:r>
            <a:endParaRPr lang="en-US" altLang="ko-KR" sz="2000" b="1" dirty="0" smtClean="0">
              <a:solidFill>
                <a:srgbClr val="9A6C42"/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보호구는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재해나 건강장해를 방지하기 위해 작업자가 착용하는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기구나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장치를 의미하며</a:t>
            </a:r>
            <a:r>
              <a:rPr lang="en-US" altLang="ko-KR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사업주는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유해∙위험한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작업을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하는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근로자에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대해서 작업조건에 적합한 보호구를 지급하고</a:t>
            </a:r>
            <a:r>
              <a:rPr lang="en-US" altLang="ko-KR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근로자는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지급받은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보호구를 </a:t>
            </a:r>
            <a:r>
              <a:rPr lang="ko-KR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철저히 </a:t>
            </a:r>
            <a:r>
              <a:rPr lang="ko-KR" altLang="en-US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착용하여야 합니다</a:t>
            </a:r>
            <a:r>
              <a:rPr lang="en-US" altLang="ko-KR" sz="1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. </a:t>
            </a:r>
            <a:endParaRPr lang="en-US" altLang="ko-KR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600" b="1" dirty="0" smtClean="0">
                <a:solidFill>
                  <a:srgbClr val="F28F00"/>
                </a:solidFill>
              </a:rPr>
              <a:t>「</a:t>
            </a:r>
            <a:r>
              <a:rPr lang="ko-KR" altLang="en-US" sz="1600" b="1" dirty="0">
                <a:solidFill>
                  <a:srgbClr val="F28F00"/>
                </a:solidFill>
              </a:rPr>
              <a:t>산업안전보건법」 제</a:t>
            </a:r>
            <a:r>
              <a:rPr lang="en-US" altLang="ko-KR" sz="1600" b="1" dirty="0">
                <a:solidFill>
                  <a:srgbClr val="F28F00"/>
                </a:solidFill>
              </a:rPr>
              <a:t>5</a:t>
            </a:r>
            <a:r>
              <a:rPr lang="ko-KR" altLang="en-US" sz="1600" b="1" dirty="0">
                <a:solidFill>
                  <a:srgbClr val="F28F00"/>
                </a:solidFill>
              </a:rPr>
              <a:t>조 및 제</a:t>
            </a:r>
            <a:r>
              <a:rPr lang="en-US" altLang="ko-KR" sz="1600" b="1" dirty="0">
                <a:solidFill>
                  <a:srgbClr val="F28F00"/>
                </a:solidFill>
              </a:rPr>
              <a:t>6</a:t>
            </a:r>
            <a:r>
              <a:rPr lang="ko-KR" altLang="en-US" sz="1600" b="1" dirty="0" smtClean="0">
                <a:solidFill>
                  <a:srgbClr val="F28F00"/>
                </a:solidFill>
              </a:rPr>
              <a:t>조</a:t>
            </a:r>
            <a:endParaRPr lang="ko-KR" altLang="en-US" sz="1600" b="1" dirty="0">
              <a:solidFill>
                <a:srgbClr val="F28F00"/>
              </a:solidFill>
            </a:endParaRP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67390" y="2029575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2629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2"/>
          <p:cNvSpPr/>
          <p:nvPr/>
        </p:nvSpPr>
        <p:spPr>
          <a:xfrm>
            <a:off x="5375126" y="1557586"/>
            <a:ext cx="5688632" cy="4446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6000" indent="-126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물체가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떨어지거나 날아올 위험 또는 근로자가 떨어질 위험이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있는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작업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srgbClr val="F28F00"/>
                </a:solidFill>
              </a:rPr>
              <a:t>안전모</a:t>
            </a:r>
          </a:p>
          <a:p>
            <a:pPr marL="126000" indent="-126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높이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또는 깊이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2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미터 이상에서 근로자가 떨어질 위험이 있는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장소에서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하는 작업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 err="1">
                <a:solidFill>
                  <a:srgbClr val="F28F00"/>
                </a:solidFill>
              </a:rPr>
              <a:t>안전대</a:t>
            </a:r>
            <a:endParaRPr lang="ko-KR" altLang="en-US" sz="1600" b="1" spc="-140" dirty="0">
              <a:solidFill>
                <a:srgbClr val="F28F00"/>
              </a:solidFill>
            </a:endParaRPr>
          </a:p>
          <a:p>
            <a:pPr marL="126000" indent="-126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물체의 낙하∙충격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물체에 끼임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감전 또는 정전기의 대전에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   의한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위험이 있는 작업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srgbClr val="F28F00"/>
                </a:solidFill>
              </a:rPr>
              <a:t>안전화</a:t>
            </a:r>
          </a:p>
          <a:p>
            <a:pPr marL="126000" indent="-126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물체가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흩날릴 위험이 있는 작업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srgbClr val="F28F00"/>
                </a:solidFill>
              </a:rPr>
              <a:t>보안경</a:t>
            </a:r>
          </a:p>
          <a:p>
            <a:pPr marL="126000" indent="-126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용접시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불꽃이나 물체가 흩날릴 위험이 있는 작업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 err="1">
                <a:solidFill>
                  <a:srgbClr val="F28F00"/>
                </a:solidFill>
              </a:rPr>
              <a:t>보안면</a:t>
            </a:r>
            <a:endParaRPr lang="ko-KR" altLang="en-US" sz="1600" b="1" spc="-140" dirty="0">
              <a:solidFill>
                <a:srgbClr val="F28F00"/>
              </a:solidFill>
            </a:endParaRPr>
          </a:p>
          <a:p>
            <a:pPr marL="126000" indent="-126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감전의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위험이 있는 작업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srgbClr val="F28F00"/>
                </a:solidFill>
              </a:rPr>
              <a:t>절연용 보호구</a:t>
            </a:r>
          </a:p>
          <a:p>
            <a:pPr marL="126000" indent="-126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고열에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의한 화상 등의 위험이 있는 작업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srgbClr val="F28F00"/>
                </a:solidFill>
              </a:rPr>
              <a:t>방열복</a:t>
            </a:r>
          </a:p>
          <a:p>
            <a:pPr marL="126000" indent="-126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선창작업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등에서 분진이 심하게 발생하는 하역작업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>
                <a:solidFill>
                  <a:srgbClr val="F28F00"/>
                </a:solidFill>
              </a:rPr>
              <a:t>방진마스크</a:t>
            </a:r>
          </a:p>
          <a:p>
            <a:pPr marL="126000" indent="-126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섭씨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영하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18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도 이하인 </a:t>
            </a:r>
            <a:r>
              <a:rPr lang="ko-KR" altLang="en-US" sz="1600" b="1" spc="-14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급냉동어창에서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 하는 하역작업 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600" b="1" spc="-140" dirty="0" smtClean="0">
                <a:solidFill>
                  <a:srgbClr val="F28F00"/>
                </a:solidFill>
              </a:rPr>
              <a:t>방한모∙ </a:t>
            </a:r>
            <a:r>
              <a:rPr lang="ko-KR" altLang="en-US" sz="1600" b="1" dirty="0" smtClean="0">
                <a:solidFill>
                  <a:srgbClr val="F28F00"/>
                </a:solidFill>
              </a:rPr>
              <a:t>방한복∙방한화∙방한장갑</a:t>
            </a:r>
            <a:endParaRPr lang="en-US" altLang="ko-KR" sz="1600" b="1" dirty="0">
              <a:solidFill>
                <a:srgbClr val="F28F00"/>
              </a:solidFill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3214886" y="1565474"/>
            <a:ext cx="2123650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보호구를 지급해야</a:t>
            </a: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하는 작업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4" name="Picture 2" descr="C:\Users\Administrator\Desktop\스톰\미영-제조업\나침반_제조업 PNG\보호구표지 사본.png"/>
          <p:cNvPicPr>
            <a:picLocks noChangeAspect="1" noChangeArrowheads="1"/>
          </p:cNvPicPr>
          <p:nvPr/>
        </p:nvPicPr>
        <p:blipFill rotWithShape="1">
          <a:blip r:embed="rId4">
            <a:alphaModFix/>
            <a:lum/>
          </a:blip>
          <a:srcRect/>
          <a:stretch>
            <a:fillRect/>
          </a:stretch>
        </p:blipFill>
        <p:spPr>
          <a:xfrm>
            <a:off x="3237686" y="2358224"/>
            <a:ext cx="1785950" cy="14955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1827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443132"/>
            <a:ext cx="1872208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각종 보호구 사진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687" y="1946211"/>
            <a:ext cx="4286280" cy="2800935"/>
          </a:xfrm>
          <a:prstGeom prst="rect">
            <a:avLst/>
          </a:prstGeom>
        </p:spPr>
      </p:pic>
      <p:sp>
        <p:nvSpPr>
          <p:cNvPr id="4" name="Rectangle 21"/>
          <p:cNvSpPr/>
          <p:nvPr/>
        </p:nvSpPr>
        <p:spPr>
          <a:xfrm>
            <a:off x="7839841" y="1443132"/>
            <a:ext cx="2571768" cy="40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보호구 </a:t>
            </a: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지급대장 </a:t>
            </a:r>
            <a:r>
              <a:rPr lang="en-US" altLang="ko-KR" sz="1700" b="1" kern="1500" spc="-150" dirty="0" smtClean="0">
                <a:solidFill>
                  <a:srgbClr val="9A6C42"/>
                </a:solidFill>
              </a:rPr>
              <a:t>(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예시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)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841" y="1917626"/>
            <a:ext cx="3184587" cy="4100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9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8902" y="1845618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19"/>
          <p:cNvSpPr/>
          <p:nvPr/>
        </p:nvSpPr>
        <p:spPr>
          <a:xfrm>
            <a:off x="3718942" y="2277666"/>
            <a:ext cx="7200800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 spc="-150" dirty="0">
                <a:solidFill>
                  <a:srgbClr val="9E6E43"/>
                </a:solidFill>
              </a:rPr>
              <a:t>화학물질 사용 시 물질안전보건자료를 </a:t>
            </a:r>
            <a:r>
              <a:rPr lang="ko-KR" altLang="en-US" sz="1800" b="1" spc="-150" dirty="0" smtClean="0">
                <a:solidFill>
                  <a:srgbClr val="9E6E43"/>
                </a:solidFill>
              </a:rPr>
              <a:t>작성</a:t>
            </a:r>
            <a:r>
              <a:rPr lang="en-US" altLang="ko-KR" sz="1800" b="1" spc="-150" dirty="0" smtClean="0">
                <a:solidFill>
                  <a:srgbClr val="9E6E43"/>
                </a:solidFill>
              </a:rPr>
              <a:t>·</a:t>
            </a:r>
            <a:r>
              <a:rPr lang="ko-KR" altLang="en-US" sz="1800" b="1" spc="-150" dirty="0" smtClean="0">
                <a:solidFill>
                  <a:srgbClr val="9E6E43"/>
                </a:solidFill>
              </a:rPr>
              <a:t>비치 </a:t>
            </a:r>
            <a:r>
              <a:rPr lang="ko-KR" altLang="en-US" sz="1800" b="1" spc="-150" dirty="0">
                <a:solidFill>
                  <a:srgbClr val="9E6E43"/>
                </a:solidFill>
              </a:rPr>
              <a:t>및 교육을 해야 합니다</a:t>
            </a:r>
            <a:r>
              <a:rPr lang="en-US" altLang="ko-KR" sz="1800" b="1" spc="-150" dirty="0" smtClean="0">
                <a:solidFill>
                  <a:srgbClr val="9E6E43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물질안전보건자료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MSDS: Material Safety Data Sheet)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제도는 화학물질을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양도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제공하는 자가 취급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사용하는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근로자에게 자신이 취급하는 화학물질의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유해성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위험성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등을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알려줌으로써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근로자 스스로 자신을 보호하도록 하여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화학물질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취급 시 발생될 수 있는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산업재해나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직업병을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사전에 예방토록    하는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제도로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사업주는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취급 공정에 게시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비치하고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경고표시 부착 및 근로자 교육을 실시하여야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합니다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1600" b="1" dirty="0">
              <a:solidFill>
                <a:srgbClr val="499F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46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2"/>
          <p:cNvSpPr/>
          <p:nvPr/>
        </p:nvSpPr>
        <p:spPr>
          <a:xfrm>
            <a:off x="5375126" y="1485578"/>
            <a:ext cx="576064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화학물질의 유해성∙위험성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구성성분의 명칭 및 함유량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응급조치 요령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안전∙보건상의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취급 주의 사항 등을 설명해 주는 자료를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말하며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소비자가 의약품을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구입하면 그 성분 및 함량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효능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부작용   등을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알려주는 설명서가 있듯이 화학제품의 안전한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취급∙사용을  위한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정보자료가 바로 물질안전보건자료라 할 수 있습니다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  <a:endParaRPr lang="en-US" altLang="ko-KR" sz="16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3214886" y="1486511"/>
            <a:ext cx="2123650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물질안전보건자료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(MSDS)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란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?</a:t>
            </a:r>
          </a:p>
        </p:txBody>
      </p:sp>
      <p:sp>
        <p:nvSpPr>
          <p:cNvPr id="5" name="Rectangle 21"/>
          <p:cNvSpPr/>
          <p:nvPr/>
        </p:nvSpPr>
        <p:spPr>
          <a:xfrm>
            <a:off x="3214886" y="3415152"/>
            <a:ext cx="2123650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물질안전보건자료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(MSDS</a:t>
            </a:r>
            <a:r>
              <a:rPr lang="en-US" altLang="ko-KR" sz="1700" b="1" kern="1500" spc="-150" dirty="0" smtClean="0">
                <a:solidFill>
                  <a:srgbClr val="9A6C42"/>
                </a:solidFill>
              </a:rPr>
              <a:t>) </a:t>
            </a: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구성항목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5519142" y="3404378"/>
            <a:ext cx="3118500" cy="2653034"/>
            <a:chOff x="5485722" y="3404378"/>
            <a:chExt cx="3118500" cy="2653034"/>
          </a:xfrm>
        </p:grpSpPr>
        <p:sp>
          <p:nvSpPr>
            <p:cNvPr id="4" name="Rectangle 22"/>
            <p:cNvSpPr/>
            <p:nvPr/>
          </p:nvSpPr>
          <p:spPr>
            <a:xfrm>
              <a:off x="5651894" y="3404378"/>
              <a:ext cx="2952328" cy="26530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화학제품과 회사에 관한 정보 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유해성∙위험성</a:t>
              </a: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구성성분의 </a:t>
              </a:r>
              <a:r>
                <a:rPr lang="ko-KR" altLang="en-US" sz="1600" b="1" spc="-14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명칭 및 함유량 </a:t>
              </a: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응급조치 </a:t>
              </a:r>
              <a:r>
                <a:rPr lang="ko-KR" altLang="en-US" sz="1600" b="1" spc="-14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요령</a:t>
              </a: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폭발∙화재 </a:t>
              </a:r>
              <a:r>
                <a:rPr lang="ko-KR" altLang="en-US" sz="1600" b="1" spc="-14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시 대처방법 </a:t>
              </a: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누출 </a:t>
              </a:r>
              <a:r>
                <a:rPr lang="ko-KR" altLang="en-US" sz="1600" b="1" spc="-14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사고 시 대처방법 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취급 </a:t>
              </a:r>
              <a:r>
                <a:rPr lang="ko-KR" altLang="en-US" sz="1600" b="1" spc="-14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및 </a:t>
              </a: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저장방법  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노출방지 </a:t>
              </a:r>
              <a:r>
                <a:rPr lang="ko-KR" altLang="en-US" sz="1600" b="1" spc="-14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및 </a:t>
              </a: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개인보호구</a:t>
              </a:r>
              <a:endParaRPr lang="en-US" altLang="ko-KR" sz="1600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grpSp>
          <p:nvGrpSpPr>
            <p:cNvPr id="3" name="그룹 2"/>
            <p:cNvGrpSpPr/>
            <p:nvPr/>
          </p:nvGrpSpPr>
          <p:grpSpPr>
            <a:xfrm>
              <a:off x="5485722" y="3528753"/>
              <a:ext cx="180708" cy="2405338"/>
              <a:chOff x="5485722" y="3528753"/>
              <a:chExt cx="180708" cy="2405338"/>
            </a:xfrm>
          </p:grpSpPr>
          <p:pic>
            <p:nvPicPr>
              <p:cNvPr id="4098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85722" y="3528753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099" name="Picture 3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85722" y="3846557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00" name="Picture 4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85722" y="4164361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01" name="Picture 5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85722" y="4482165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02" name="Picture 6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85722" y="4799969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03" name="Picture 7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85722" y="5117773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04" name="Picture 8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85722" y="5435577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05" name="Picture 9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85722" y="5753383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7" name="그룹 6"/>
          <p:cNvGrpSpPr/>
          <p:nvPr/>
        </p:nvGrpSpPr>
        <p:grpSpPr>
          <a:xfrm>
            <a:off x="8720910" y="3404378"/>
            <a:ext cx="2560879" cy="2653034"/>
            <a:chOff x="8574887" y="3404378"/>
            <a:chExt cx="2560879" cy="2653034"/>
          </a:xfrm>
        </p:grpSpPr>
        <p:sp>
          <p:nvSpPr>
            <p:cNvPr id="6" name="Rectangle 22"/>
            <p:cNvSpPr/>
            <p:nvPr/>
          </p:nvSpPr>
          <p:spPr>
            <a:xfrm>
              <a:off x="8703076" y="3404378"/>
              <a:ext cx="2432690" cy="26530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물리∙화학적 </a:t>
              </a:r>
              <a:r>
                <a:rPr lang="ko-KR" altLang="en-US" sz="1600" b="1" spc="-14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특성 </a:t>
              </a:r>
              <a:r>
                <a:rPr lang="en-US" altLang="ko-KR" sz="1600" b="1" spc="-14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안정성 </a:t>
              </a:r>
              <a:r>
                <a:rPr lang="ko-KR" altLang="en-US" sz="1600" b="1" spc="-14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및 </a:t>
              </a:r>
              <a:r>
                <a:rPr lang="ko-KR" altLang="en-US" sz="1600" b="1" spc="-14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반응성</a:t>
              </a:r>
              <a:endPara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독성에 관한 정보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환경에 미치는 영향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폐기 시 주의사항</a:t>
              </a: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운송에 필요한 정보 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법적규제</a:t>
              </a: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현황</a:t>
              </a:r>
              <a:endParaRPr lang="en-US" altLang="ko-KR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L="108000" indent="-252000">
                <a:lnSpc>
                  <a:spcPct val="130000"/>
                </a:lnSpc>
              </a:pPr>
              <a:r>
                <a:rPr lang="ko-KR" altLang="en-US" sz="1600" b="1" spc="-14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그 밖의 참고사항</a:t>
              </a:r>
              <a:endParaRPr lang="en-US" altLang="ko-KR" sz="1600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8574887" y="3528753"/>
              <a:ext cx="180708" cy="2405338"/>
              <a:chOff x="8574887" y="3528753"/>
              <a:chExt cx="180708" cy="2405338"/>
            </a:xfrm>
          </p:grpSpPr>
          <p:pic>
            <p:nvPicPr>
              <p:cNvPr id="4106" name="Picture 10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74887" y="3528753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07" name="Picture 11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74887" y="3846557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08" name="Picture 12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74887" y="4164361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09" name="Picture 13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74887" y="4482165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10" name="Picture 14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74887" y="4799969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11" name="Picture 15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74887" y="5117773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12" name="Picture 16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74887" y="5435577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13" name="Picture 17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74887" y="5753383"/>
                <a:ext cx="180708" cy="1807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5122" name="Picture 2" descr="C:\Users\Administrator\Desktop\나침반수정\건설업-수정\이미지\건20.pn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3952066" y="2286786"/>
            <a:ext cx="893762" cy="798512"/>
          </a:xfrm>
          <a:prstGeom prst="rect">
            <a:avLst/>
          </a:prstGeom>
          <a:noFill/>
        </p:spPr>
      </p:pic>
      <p:pic>
        <p:nvPicPr>
          <p:cNvPr id="5123" name="Picture 3" descr="C:\Users\Administrator\Desktop\나침반수정\건설업-수정\이미지\건21.pn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023504" y="4215612"/>
            <a:ext cx="685800" cy="9382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0216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485578"/>
            <a:ext cx="1872208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물질안전보건자료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(MSDS) 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조치사항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924" y="1568534"/>
            <a:ext cx="5125314" cy="4525278"/>
          </a:xfrm>
          <a:prstGeom prst="rect">
            <a:avLst/>
          </a:prstGeom>
        </p:spPr>
      </p:pic>
      <p:pic>
        <p:nvPicPr>
          <p:cNvPr id="2051" name="Picture 3" descr="C:\Users\Administrator\Desktop\나침반수정\건설업-수정\이미지\건2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7818" y="2286786"/>
            <a:ext cx="630238" cy="8842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8874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993"/>
          <a:stretch/>
        </p:blipFill>
        <p:spPr>
          <a:xfrm>
            <a:off x="4367014" y="2307739"/>
            <a:ext cx="5017710" cy="2442284"/>
          </a:xfrm>
          <a:prstGeom prst="rect">
            <a:avLst/>
          </a:prstGeom>
        </p:spPr>
      </p:pic>
      <p:sp>
        <p:nvSpPr>
          <p:cNvPr id="7" name="Rectangle 21"/>
          <p:cNvSpPr/>
          <p:nvPr/>
        </p:nvSpPr>
        <p:spPr>
          <a:xfrm>
            <a:off x="2949704" y="1315545"/>
            <a:ext cx="3312368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경고표시 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</a:pPr>
            <a:r>
              <a:rPr lang="ko-KR" altLang="en-US" sz="1700" b="1" dirty="0" smtClean="0">
                <a:solidFill>
                  <a:srgbClr val="9E6E43"/>
                </a:solidFill>
                <a:latin typeface="+mj-ea"/>
                <a:ea typeface="+mj-ea"/>
              </a:rPr>
              <a:t>방법 </a:t>
            </a: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및</a:t>
            </a:r>
          </a:p>
          <a:p>
            <a:pPr>
              <a:lnSpc>
                <a:spcPct val="120000"/>
              </a:lnSpc>
            </a:pPr>
            <a:r>
              <a:rPr lang="ko-KR" altLang="en-US" sz="1700" b="1" dirty="0">
                <a:solidFill>
                  <a:srgbClr val="9E6E43"/>
                </a:solidFill>
                <a:latin typeface="+mj-ea"/>
                <a:ea typeface="+mj-ea"/>
              </a:rPr>
              <a:t>기재항목</a:t>
            </a:r>
            <a:endParaRPr lang="en-US" altLang="ko-KR" sz="1700" b="1" dirty="0" smtClean="0">
              <a:solidFill>
                <a:srgbClr val="9E6E43"/>
              </a:solidFill>
              <a:latin typeface="+mj-ea"/>
              <a:ea typeface="+mj-ea"/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4222998" y="1329010"/>
            <a:ext cx="7056784" cy="949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9E6E43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「산업안전보건법」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41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조에 근거하여 사업장에서 화학물질의 용기 및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포장에는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경고표지를 부착하여야 하며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사업장에서 자체적으로 덜어 쓰는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용기에도 반드시 경고표지를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부착하여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사용하여야 합니다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11" name="Rectangle 22"/>
          <p:cNvSpPr/>
          <p:nvPr/>
        </p:nvSpPr>
        <p:spPr>
          <a:xfrm>
            <a:off x="4367014" y="4784407"/>
            <a:ext cx="6192688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72000">
              <a:lnSpc>
                <a:spcPts val="13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rgbClr val="9E6E43"/>
                </a:solidFill>
              </a:rPr>
              <a:t>명칭 </a:t>
            </a:r>
            <a:r>
              <a:rPr lang="en-US" altLang="ko-KR" sz="1050" b="1" dirty="0" smtClean="0">
                <a:solidFill>
                  <a:srgbClr val="9E6E43"/>
                </a:solidFill>
              </a:rPr>
              <a:t>: 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대상 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화학물질의 명칭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(MSDS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상의 제품명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</a:p>
          <a:p>
            <a:pPr marL="72000" indent="-72000">
              <a:lnSpc>
                <a:spcPts val="13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rgbClr val="9E6E43"/>
                </a:solidFill>
              </a:rPr>
              <a:t>그림문자 </a:t>
            </a:r>
            <a:r>
              <a:rPr lang="en-US" altLang="ko-KR" sz="1050" b="1" dirty="0" smtClean="0">
                <a:solidFill>
                  <a:srgbClr val="9E6E43"/>
                </a:solidFill>
              </a:rPr>
              <a:t>: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 이상일 경우 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개만 표시 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2000" indent="-72000">
              <a:lnSpc>
                <a:spcPts val="13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err="1" smtClean="0">
                <a:solidFill>
                  <a:srgbClr val="9E6E43"/>
                </a:solidFill>
              </a:rPr>
              <a:t>신호어</a:t>
            </a:r>
            <a:r>
              <a:rPr lang="ko-KR" altLang="en-US" sz="1050" b="1" dirty="0" smtClean="0">
                <a:solidFill>
                  <a:srgbClr val="9E6E43"/>
                </a:solidFill>
              </a:rPr>
              <a:t> </a:t>
            </a:r>
            <a:r>
              <a:rPr lang="en-US" altLang="ko-KR" sz="1050" b="1" dirty="0" smtClean="0">
                <a:solidFill>
                  <a:srgbClr val="9E6E43"/>
                </a:solidFill>
              </a:rPr>
              <a:t>: “</a:t>
            </a:r>
            <a:r>
              <a:rPr lang="ko-KR" altLang="en-US" sz="1050" b="1" dirty="0">
                <a:solidFill>
                  <a:srgbClr val="9E6E43"/>
                </a:solidFill>
              </a:rPr>
              <a:t>위험” 또는 “경고”</a:t>
            </a:r>
            <a:r>
              <a:rPr lang="en-US" altLang="ko-KR" sz="1050" b="1" dirty="0">
                <a:solidFill>
                  <a:srgbClr val="9E6E43"/>
                </a:solidFill>
              </a:rPr>
              <a:t>, </a:t>
            </a:r>
            <a:r>
              <a:rPr lang="ko-KR" altLang="en-US" sz="1050" b="1" dirty="0">
                <a:solidFill>
                  <a:srgbClr val="9E6E43"/>
                </a:solidFill>
              </a:rPr>
              <a:t>모두 해당하는 경우 “위험”만 </a:t>
            </a:r>
            <a:r>
              <a:rPr lang="ko-KR" altLang="en-US" sz="1050" b="1" dirty="0" smtClean="0">
                <a:solidFill>
                  <a:srgbClr val="9E6E43"/>
                </a:solidFill>
              </a:rPr>
              <a:t>표시</a:t>
            </a:r>
            <a:endParaRPr lang="en-US" altLang="ko-KR" sz="1050" b="1" dirty="0" smtClean="0">
              <a:solidFill>
                <a:srgbClr val="9E6E43"/>
              </a:solidFill>
            </a:endParaRPr>
          </a:p>
          <a:p>
            <a:pPr marL="72000" indent="-72000">
              <a:lnSpc>
                <a:spcPts val="13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rgbClr val="9E6E43"/>
                </a:solidFill>
              </a:rPr>
              <a:t>유해</a:t>
            </a:r>
            <a:r>
              <a:rPr lang="en-US" altLang="ko-KR" sz="1050" b="1" dirty="0" smtClean="0">
                <a:solidFill>
                  <a:srgbClr val="9E6E43"/>
                </a:solidFill>
              </a:rPr>
              <a:t>·</a:t>
            </a:r>
            <a:r>
              <a:rPr lang="ko-KR" altLang="en-US" sz="1050" b="1" dirty="0" smtClean="0">
                <a:solidFill>
                  <a:srgbClr val="9E6E43"/>
                </a:solidFill>
              </a:rPr>
              <a:t>위험 문구 </a:t>
            </a:r>
            <a:r>
              <a:rPr lang="en-US" altLang="ko-KR" sz="1050" b="1" dirty="0" smtClean="0">
                <a:solidFill>
                  <a:srgbClr val="9E6E43"/>
                </a:solidFill>
              </a:rPr>
              <a:t>: 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해당 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문구 모두 기재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중복되는 문구 생략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유사한 문구 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조합 가능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2000" indent="-72000">
              <a:lnSpc>
                <a:spcPts val="13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rgbClr val="9E6E43"/>
                </a:solidFill>
              </a:rPr>
              <a:t>예방조치 문구 </a:t>
            </a:r>
            <a:r>
              <a:rPr lang="en-US" altLang="ko-KR" sz="1050" b="1" dirty="0" smtClean="0">
                <a:solidFill>
                  <a:srgbClr val="9E6E43"/>
                </a:solidFill>
              </a:rPr>
              <a:t>: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 이상인 경우 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예방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대응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저장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폐기 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각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 이상을 포함하여 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개만 표시 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300"/>
              </a:lnSpc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(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해당 문구 중 일부만 표기 시 “기타 자세한 사항은 물질안전보건자료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(MSDS)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를 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1300"/>
              </a:lnSpc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참고하시오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”문구 추가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marL="72000" indent="-72000">
              <a:lnSpc>
                <a:spcPts val="13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>
                <a:solidFill>
                  <a:srgbClr val="9E6E43"/>
                </a:solidFill>
              </a:rPr>
              <a:t>공급자 </a:t>
            </a:r>
            <a:r>
              <a:rPr lang="ko-KR" altLang="en-US" sz="1050" b="1" dirty="0" smtClean="0">
                <a:solidFill>
                  <a:srgbClr val="9E6E43"/>
                </a:solidFill>
              </a:rPr>
              <a:t>정보 </a:t>
            </a:r>
            <a:r>
              <a:rPr lang="en-US" altLang="ko-KR" sz="1050" b="1" dirty="0" smtClean="0">
                <a:solidFill>
                  <a:srgbClr val="9E6E43"/>
                </a:solidFill>
              </a:rPr>
              <a:t>: 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제조자 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또는 공급자의 회사명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전화번호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주소 등</a:t>
            </a:r>
            <a:endParaRPr lang="en-US" altLang="ko-KR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2" name="Picture 2" descr="C:\Users\admin\Desktop\MSDS삽화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867" y="4221882"/>
            <a:ext cx="1850465" cy="1581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11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/>
          <p:cNvSpPr/>
          <p:nvPr/>
        </p:nvSpPr>
        <p:spPr>
          <a:xfrm>
            <a:off x="3214886" y="1486511"/>
            <a:ext cx="2123650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700" b="1" kern="1500" spc="-150" dirty="0">
                <a:solidFill>
                  <a:srgbClr val="9A6C42"/>
                </a:solidFill>
              </a:rPr>
              <a:t>MSDS 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검색 및</a:t>
            </a: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경고표지 작성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7" name="Rectangle 22"/>
          <p:cNvSpPr/>
          <p:nvPr/>
        </p:nvSpPr>
        <p:spPr>
          <a:xfrm>
            <a:off x="3307414" y="2709144"/>
            <a:ext cx="328785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물질안전보건자료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(MSDS)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검색하기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300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-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공단 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홈페이지</a:t>
            </a:r>
            <a:r>
              <a:rPr lang="en-US" altLang="ko-KR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(http://www.kosha.or.kr) </a:t>
            </a:r>
          </a:p>
          <a:p>
            <a:pPr>
              <a:lnSpc>
                <a:spcPct val="130000"/>
              </a:lnSpc>
            </a:pPr>
            <a:r>
              <a:rPr lang="en-US" altLang="ko-KR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 </a:t>
            </a:r>
            <a:r>
              <a:rPr lang="ko-KR" altLang="en-US" sz="13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메인화면</a:t>
            </a:r>
            <a:r>
              <a:rPr lang="ko-KR" altLang="en-US" sz="13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우측 </a:t>
            </a:r>
            <a:r>
              <a:rPr lang="ko-KR" altLang="en-US" sz="13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중앙의</a:t>
            </a:r>
            <a:endParaRPr lang="en-US" altLang="ko-KR" sz="13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6599262" y="1500968"/>
            <a:ext cx="4714908" cy="672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물질안전보건자료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(MSDS)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경고표지 작성하는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방법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300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- </a:t>
            </a:r>
            <a:r>
              <a:rPr lang="ko-KR" altLang="en-US" sz="13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접속방법 </a:t>
            </a:r>
            <a:r>
              <a:rPr lang="en-US" altLang="ko-KR" sz="13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: </a:t>
            </a: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물질안전보건자료</a:t>
            </a:r>
            <a:r>
              <a:rPr lang="en-US" altLang="ko-KR" sz="13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(MSDS) </a:t>
            </a:r>
            <a:r>
              <a:rPr lang="ko-KR" altLang="en-US" sz="13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검색방법 참조</a:t>
            </a:r>
            <a:endParaRPr lang="en-US" altLang="ko-KR" sz="13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562" y="3858422"/>
            <a:ext cx="3209680" cy="207170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726" y="4114768"/>
            <a:ext cx="1828804" cy="2548133"/>
          </a:xfrm>
          <a:prstGeom prst="rect">
            <a:avLst/>
          </a:prstGeom>
        </p:spPr>
      </p:pic>
      <p:pic>
        <p:nvPicPr>
          <p:cNvPr id="3074" name="Picture 2" descr="C:\Users\Administrator\Desktop\나침반수정\건설업-수정\이미지\건2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3966" y="2215348"/>
            <a:ext cx="2857520" cy="37988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649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/>
          <p:nvPr/>
        </p:nvSpPr>
        <p:spPr>
          <a:xfrm>
            <a:off x="3214886" y="1341562"/>
            <a:ext cx="5832648" cy="40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물질안전보건자료</a:t>
            </a:r>
            <a:r>
              <a:rPr lang="en-US" altLang="ko-KR" sz="1700" b="1" kern="1500" spc="-150" dirty="0" smtClean="0">
                <a:solidFill>
                  <a:srgbClr val="9A6C42"/>
                </a:solidFill>
              </a:rPr>
              <a:t>(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MSDS) 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예시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01059" y="1773610"/>
            <a:ext cx="8043775" cy="4254109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206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883478" y="2707041"/>
            <a:ext cx="7215238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2000" b="1" spc="-120" dirty="0">
                <a:solidFill>
                  <a:srgbClr val="9A6C42"/>
                </a:solidFill>
              </a:rPr>
              <a:t>근로자에 대한 정기적인 </a:t>
            </a:r>
            <a:r>
              <a:rPr lang="ko-KR" altLang="en-US" sz="2000" b="1" spc="-120" dirty="0" smtClean="0">
                <a:solidFill>
                  <a:srgbClr val="9A6C42"/>
                </a:solidFill>
              </a:rPr>
              <a:t>건강진단을 실시하여야 </a:t>
            </a:r>
            <a:r>
              <a:rPr lang="ko-KR" altLang="en-US" sz="2000" b="1" spc="-120" dirty="0">
                <a:solidFill>
                  <a:srgbClr val="9A6C42"/>
                </a:solidFill>
              </a:rPr>
              <a:t>합니다</a:t>
            </a:r>
            <a:r>
              <a:rPr lang="en-US" altLang="ko-KR" sz="2000" b="1" spc="-120" dirty="0" smtClean="0">
                <a:solidFill>
                  <a:srgbClr val="9A6C42"/>
                </a:solidFill>
              </a:rPr>
              <a:t>.</a:t>
            </a:r>
          </a:p>
          <a:p>
            <a:pPr>
              <a:lnSpc>
                <a:spcPct val="140000"/>
              </a:lnSpc>
            </a:pP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사업주는 근로자의 건강을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보호∙유지하기 위하여 건강진단기관에서 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정기적으로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진단을 받아야 합니다</a:t>
            </a:r>
            <a:r>
              <a:rPr lang="en-US" altLang="ko-KR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 </a:t>
            </a:r>
          </a:p>
          <a:p>
            <a:pPr>
              <a:lnSpc>
                <a:spcPct val="140000"/>
              </a:lnSpc>
            </a:pPr>
            <a:r>
              <a:rPr lang="ko-KR" altLang="en-US" sz="1600" b="1" spc="-120" dirty="0" smtClean="0">
                <a:solidFill>
                  <a:srgbClr val="F28F00"/>
                </a:solidFill>
              </a:rPr>
              <a:t>「</a:t>
            </a:r>
            <a:r>
              <a:rPr lang="ko-KR" altLang="en-US" sz="1600" b="1" spc="-120" dirty="0">
                <a:solidFill>
                  <a:srgbClr val="F28F00"/>
                </a:solidFill>
              </a:rPr>
              <a:t>산업안전보건법」 </a:t>
            </a:r>
            <a:r>
              <a:rPr lang="ko-KR" altLang="en-US" sz="1600" b="1" spc="-120" dirty="0" smtClean="0">
                <a:solidFill>
                  <a:srgbClr val="F28F00"/>
                </a:solidFill>
              </a:rPr>
              <a:t>제</a:t>
            </a:r>
            <a:r>
              <a:rPr lang="en-US" altLang="ko-KR" sz="1600" b="1" spc="-120" dirty="0" smtClean="0">
                <a:solidFill>
                  <a:srgbClr val="F28F00"/>
                </a:solidFill>
              </a:rPr>
              <a:t>43</a:t>
            </a:r>
            <a:r>
              <a:rPr lang="ko-KR" altLang="en-US" sz="1600" b="1" spc="-120" dirty="0" smtClean="0">
                <a:solidFill>
                  <a:srgbClr val="F28F00"/>
                </a:solidFill>
              </a:rPr>
              <a:t>조</a:t>
            </a:r>
            <a:endParaRPr lang="ko-KR" altLang="en-US" sz="1600" b="1" spc="-120" dirty="0">
              <a:solidFill>
                <a:srgbClr val="F28F00"/>
              </a:solidFill>
            </a:endParaRP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6934" y="2205658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2649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/>
          <p:cNvSpPr/>
          <p:nvPr/>
        </p:nvSpPr>
        <p:spPr>
          <a:xfrm>
            <a:off x="3214886" y="1557586"/>
            <a:ext cx="4176464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근로자 </a:t>
            </a: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건강진단의 종류 및 실시시기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693" y="2133650"/>
            <a:ext cx="8177588" cy="348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2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2"/>
          <p:cNvSpPr/>
          <p:nvPr/>
        </p:nvSpPr>
        <p:spPr>
          <a:xfrm>
            <a:off x="4943078" y="1557586"/>
            <a:ext cx="5688632" cy="35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건설업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주요 유해인자에 대한 특수건강진단 시기 및 주기</a:t>
            </a:r>
            <a:endParaRPr lang="en-US" altLang="ko-KR" sz="16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2998862" y="1565474"/>
            <a:ext cx="2123650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E4DBCE"/>
                </a:solidFill>
              </a:rPr>
              <a:t>근로자 건강진단의</a:t>
            </a: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E4DBCE"/>
                </a:solidFill>
              </a:rPr>
              <a:t>종류 및 실시시기</a:t>
            </a:r>
            <a:endParaRPr lang="en-US" altLang="ko-KR" sz="1700" b="1" kern="1500" spc="-150" dirty="0">
              <a:solidFill>
                <a:srgbClr val="E4DBCE"/>
              </a:solidFill>
            </a:endParaRPr>
          </a:p>
        </p:txBody>
      </p:sp>
      <p:sp>
        <p:nvSpPr>
          <p:cNvPr id="6" name="Rectangle 22"/>
          <p:cNvSpPr/>
          <p:nvPr/>
        </p:nvSpPr>
        <p:spPr>
          <a:xfrm>
            <a:off x="4943078" y="3933850"/>
            <a:ext cx="633670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특수건강진단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주기 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1/2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단축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52000" lvl="1" indent="-108000">
              <a:lnSpc>
                <a:spcPct val="130000"/>
              </a:lnSpc>
              <a:spcBef>
                <a:spcPts val="600"/>
              </a:spcBef>
            </a:pP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작업환경 측정결과 노출기준 이상인 작업공정에서 해당 유해인자에 노출되는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모든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근로자</a:t>
            </a:r>
          </a:p>
          <a:p>
            <a:pPr marL="252000" lvl="1" indent="-108000">
              <a:lnSpc>
                <a:spcPct val="130000"/>
              </a:lnSpc>
            </a:pP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특수건강진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단</a:t>
            </a:r>
            <a:r>
              <a:rPr lang="ko-KR" altLang="en-US" sz="14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수시건강진단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또는 임시건강진단을 실시한 결과 직업병 </a:t>
            </a:r>
            <a:r>
              <a:rPr lang="ko-KR" altLang="en-US" sz="14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유소견자가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발견된 작업공정에서 해당 유해인자에 노출되는 근로자</a:t>
            </a:r>
          </a:p>
          <a:p>
            <a:pPr marL="252000" lvl="1" indent="-108000">
              <a:lnSpc>
                <a:spcPct val="130000"/>
              </a:lnSpc>
            </a:pP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특</a:t>
            </a:r>
            <a:r>
              <a:rPr lang="ko-KR" altLang="en-US" sz="14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수</a:t>
            </a:r>
            <a:r>
              <a:rPr lang="ko-KR" altLang="en-US" sz="14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임시건강진단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결과 해당 유해인자에 대하여 특수건강진단 실시 주기를 단축하여야 한다는 의사의 판정을 받은 근로자</a:t>
            </a:r>
            <a:endParaRPr lang="en-US" altLang="ko-KR" sz="14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102" y="2061642"/>
            <a:ext cx="5480296" cy="158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92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706214" y="2286786"/>
            <a:ext cx="7429552" cy="2806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2000" b="1" spc="-120" dirty="0">
                <a:solidFill>
                  <a:srgbClr val="996633"/>
                </a:solidFill>
              </a:rPr>
              <a:t>지방고용노동관서 감독은 이렇게 진행됩니다</a:t>
            </a:r>
            <a:r>
              <a:rPr lang="en-US" altLang="ko-KR" sz="2000" b="1" spc="-120" dirty="0" smtClean="0">
                <a:solidFill>
                  <a:srgbClr val="996633"/>
                </a:solidFill>
              </a:rPr>
              <a:t>.</a:t>
            </a:r>
          </a:p>
          <a:p>
            <a:pPr>
              <a:lnSpc>
                <a:spcPct val="140000"/>
              </a:lnSpc>
            </a:pPr>
            <a:r>
              <a:rPr lang="ko-KR" altLang="en-US" sz="18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지방고용노동관서장은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「산업안전보건법」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또는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이 법에 의한 명령 위반</a:t>
            </a:r>
            <a:endParaRPr lang="en-US" altLang="ko-KR" sz="18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40000"/>
              </a:lnSpc>
            </a:pP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여부를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확인하기 위해 필요하다고 인정하는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경우 산업안전보건감독관으로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하여금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사업장에 </a:t>
            </a:r>
            <a:r>
              <a:rPr lang="ko-KR" altLang="en-US" sz="18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출입케하여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서류 확인 및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안전∙보건점검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등을 수행 후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법  위반사실이 발견된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경우 사업주에게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기계∙기구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및 설비의 사용중지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또는    시설의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개선</a:t>
            </a:r>
            <a:r>
              <a:rPr lang="en-US" altLang="ko-KR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기타 안전∙보건상의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필요한 조치를 명할 수 있습니다</a:t>
            </a:r>
            <a:r>
              <a:rPr lang="en-US" altLang="ko-KR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 </a:t>
            </a:r>
          </a:p>
          <a:p>
            <a:pPr>
              <a:lnSpc>
                <a:spcPct val="140000"/>
              </a:lnSpc>
            </a:pPr>
            <a:r>
              <a:rPr lang="ko-KR" altLang="en-US" sz="1600" b="1" spc="-120" dirty="0" smtClean="0">
                <a:solidFill>
                  <a:srgbClr val="F28F00"/>
                </a:solidFill>
              </a:rPr>
              <a:t>「</a:t>
            </a:r>
            <a:r>
              <a:rPr lang="ko-KR" altLang="en-US" sz="1600" b="1" spc="-120" dirty="0">
                <a:solidFill>
                  <a:srgbClr val="F28F00"/>
                </a:solidFill>
              </a:rPr>
              <a:t>산업안전보건법」 제</a:t>
            </a:r>
            <a:r>
              <a:rPr lang="en-US" altLang="ko-KR" sz="1600" b="1" spc="-120" dirty="0" smtClean="0">
                <a:solidFill>
                  <a:srgbClr val="F28F00"/>
                </a:solidFill>
              </a:rPr>
              <a:t>51</a:t>
            </a:r>
            <a:r>
              <a:rPr lang="ko-KR" altLang="en-US" sz="1600" b="1" spc="-120" dirty="0" smtClean="0">
                <a:solidFill>
                  <a:srgbClr val="F28F00"/>
                </a:solidFill>
              </a:rPr>
              <a:t>조</a:t>
            </a:r>
            <a:endParaRPr lang="ko-KR" altLang="en-US" sz="1600" b="1" spc="-120" dirty="0">
              <a:solidFill>
                <a:srgbClr val="F28F00"/>
              </a:solidFill>
            </a:endParaRPr>
          </a:p>
        </p:txBody>
      </p:sp>
      <p:pic>
        <p:nvPicPr>
          <p:cNvPr id="6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97662" y="1815261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8405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/>
          <p:cNvSpPr/>
          <p:nvPr/>
        </p:nvSpPr>
        <p:spPr>
          <a:xfrm>
            <a:off x="3214886" y="1565474"/>
            <a:ext cx="2123650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사업장 감독절차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5375126" y="1908419"/>
            <a:ext cx="5688632" cy="1737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산업안전보건감독관의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사업장 감독결과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기계∙기구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그 밖의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설비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및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폭발성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∙인화성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물질 등 위험성에 대한 안전조치 및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 보건조치를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하지 않는 등 법 위반사항 발견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시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endParaRPr lang="ko-KR" altLang="en-US" sz="3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324000" lvl="1" indent="-144000">
              <a:spcBef>
                <a:spcPts val="600"/>
              </a:spcBef>
            </a:pPr>
            <a:r>
              <a:rPr lang="en-US" altLang="ko-KR" sz="1400" b="1" spc="-120" dirty="0" smtClean="0">
                <a:solidFill>
                  <a:srgbClr val="9E6E43"/>
                </a:solidFill>
              </a:rPr>
              <a:t>•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사업장 관계자 조사 → 입건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범죄인지 보고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→ 피의자 심문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사업주 또는     </a:t>
            </a:r>
            <a:endParaRPr lang="en-US" altLang="ko-KR" sz="14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324000" lvl="1" indent="-144000">
              <a:spcBef>
                <a:spcPts val="600"/>
              </a:spcBef>
            </a:pP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사업주를 위하여  </a:t>
            </a:r>
            <a:r>
              <a:rPr lang="ko-KR" altLang="en-US" sz="14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행위하는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자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→ 사건을 검찰에 송치</a:t>
            </a:r>
            <a:endParaRPr lang="en-US" altLang="ko-KR" sz="14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Rectangle 22"/>
          <p:cNvSpPr/>
          <p:nvPr/>
        </p:nvSpPr>
        <p:spPr>
          <a:xfrm>
            <a:off x="5375126" y="4356691"/>
            <a:ext cx="5544616" cy="1737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산업안전보건감독관의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사업장 감독결과 산업재해발생 미보고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근로자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안전∙보건교육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미실시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등 과태료 부과 대상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법 위반    사항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발견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시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endParaRPr lang="en-US" altLang="ko-KR" sz="3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8000" indent="-144000">
              <a:spcBef>
                <a:spcPts val="600"/>
              </a:spcBef>
            </a:pPr>
            <a:r>
              <a:rPr lang="en-US" altLang="ko-KR" sz="1200" b="1" spc="-120" dirty="0">
                <a:solidFill>
                  <a:srgbClr val="9E6E43"/>
                </a:solidFill>
              </a:rPr>
              <a:t>•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과태료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부과 사전안내 및 의견진술기회 부여 → 과태료 부과 결정 →           </a:t>
            </a:r>
            <a:endParaRPr lang="en-US" altLang="ko-KR" sz="14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8000" indent="-144000">
              <a:spcBef>
                <a:spcPts val="600"/>
              </a:spcBef>
            </a:pP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과태료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부과 및 납부통지</a:t>
            </a:r>
            <a:endParaRPr lang="en-US" altLang="ko-KR" sz="14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Rectangle 22"/>
          <p:cNvSpPr/>
          <p:nvPr/>
        </p:nvSpPr>
        <p:spPr>
          <a:xfrm>
            <a:off x="3142878" y="5302002"/>
            <a:ext cx="2023634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216000">
              <a:lnSpc>
                <a:spcPct val="120000"/>
              </a:lnSpc>
              <a:spcBef>
                <a:spcPts val="600"/>
              </a:spcBef>
            </a:pPr>
            <a:r>
              <a:rPr lang="ko-KR" altLang="en-US" sz="1100" b="1" spc="-120" dirty="0" smtClean="0">
                <a:solidFill>
                  <a:srgbClr val="F79646">
                    <a:lumMod val="50000"/>
                  </a:srgbClr>
                </a:solidFill>
              </a:rPr>
              <a:t>*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사업주는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법 위반사항에 대한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관계자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조사 또는 의견진술 </a:t>
            </a:r>
            <a:r>
              <a:rPr lang="ko-KR" altLang="en-US" sz="11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시 </a:t>
            </a:r>
            <a:r>
              <a:rPr lang="ko-KR" altLang="en-US" sz="11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객관적인 증빙자료 등을 제시</a:t>
            </a:r>
            <a:endParaRPr lang="en-US" altLang="ko-KR" sz="11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5452264" y="1476000"/>
            <a:ext cx="1214445" cy="384968"/>
            <a:chOff x="9095602" y="1476000"/>
            <a:chExt cx="2232399" cy="384968"/>
          </a:xfrm>
        </p:grpSpPr>
        <p:pic>
          <p:nvPicPr>
            <p:cNvPr id="14" name="Picture 2" descr="C:\Users\Administrator\Desktop\나침반수정\건설업-수정\이미지\건3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9095602" y="1500968"/>
              <a:ext cx="2232399" cy="360000"/>
            </a:xfrm>
            <a:prstGeom prst="rect">
              <a:avLst/>
            </a:prstGeom>
            <a:noFill/>
          </p:spPr>
        </p:pic>
        <p:sp>
          <p:nvSpPr>
            <p:cNvPr id="15" name="Rectangle 21"/>
            <p:cNvSpPr/>
            <p:nvPr/>
          </p:nvSpPr>
          <p:spPr>
            <a:xfrm>
              <a:off x="9157689" y="1476000"/>
              <a:ext cx="2170312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사법처리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5452264" y="3950823"/>
            <a:ext cx="1500198" cy="384968"/>
            <a:chOff x="9095602" y="1476000"/>
            <a:chExt cx="2232399" cy="384968"/>
          </a:xfrm>
        </p:grpSpPr>
        <p:pic>
          <p:nvPicPr>
            <p:cNvPr id="20" name="Picture 2" descr="C:\Users\Administrator\Desktop\나침반수정\건설업-수정\이미지\건3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9095602" y="1500968"/>
              <a:ext cx="2232399" cy="360000"/>
            </a:xfrm>
            <a:prstGeom prst="rect">
              <a:avLst/>
            </a:prstGeom>
            <a:noFill/>
          </p:spPr>
        </p:pic>
        <p:sp>
          <p:nvSpPr>
            <p:cNvPr id="21" name="Rectangle 21"/>
            <p:cNvSpPr/>
            <p:nvPr/>
          </p:nvSpPr>
          <p:spPr>
            <a:xfrm>
              <a:off x="9157689" y="1476000"/>
              <a:ext cx="2170312" cy="358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과태료 부과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7655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/>
          <p:cNvSpPr/>
          <p:nvPr/>
        </p:nvSpPr>
        <p:spPr>
          <a:xfrm>
            <a:off x="3214886" y="1565474"/>
            <a:ext cx="2123650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사업장 감독절차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7170" name="Picture 2" descr="C:\Users\Administrator\Desktop\나침반수정\건설업-수정\이미지\건2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94876" y="1286654"/>
            <a:ext cx="7407276" cy="4737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754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/>
          <p:nvPr/>
        </p:nvSpPr>
        <p:spPr>
          <a:xfrm>
            <a:off x="3779932" y="2421682"/>
            <a:ext cx="764386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kern="1100" dirty="0" smtClean="0">
                <a:solidFill>
                  <a:srgbClr val="9A6C42"/>
                </a:solidFill>
              </a:rPr>
              <a:t>「산업안전보건법」 위반 </a:t>
            </a:r>
            <a:r>
              <a:rPr lang="ko-KR" altLang="en-US" sz="2000" b="1" kern="1100" dirty="0">
                <a:solidFill>
                  <a:srgbClr val="9A6C42"/>
                </a:solidFill>
              </a:rPr>
              <a:t>시 과태료가 즉시 </a:t>
            </a:r>
            <a:r>
              <a:rPr lang="ko-KR" altLang="en-US" sz="2000" b="1" kern="1100" dirty="0" smtClean="0">
                <a:solidFill>
                  <a:srgbClr val="9A6C42"/>
                </a:solidFill>
              </a:rPr>
              <a:t>부과됩니다</a:t>
            </a:r>
            <a:r>
              <a:rPr lang="en-US" altLang="ko-KR" sz="2000" b="1" kern="1100" dirty="0" smtClean="0">
                <a:solidFill>
                  <a:srgbClr val="9A6C42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b="1" kern="1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지방고용노동관서에서 사업장 감독 시 산업재해발생 미보고</a:t>
            </a:r>
            <a:r>
              <a:rPr lang="en-US" altLang="ko-KR" sz="1800" b="1" kern="1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en-US" altLang="ko-KR" sz="1800" b="1" kern="1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800" b="1" kern="1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근로자 안전∙보건교육 </a:t>
            </a:r>
            <a:r>
              <a:rPr lang="ko-KR" altLang="en-US" sz="1800" b="1" kern="110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미실시</a:t>
            </a:r>
            <a:r>
              <a:rPr lang="ko-KR" altLang="en-US" sz="1800" b="1" kern="1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등 법 위반 시 </a:t>
            </a:r>
            <a:r>
              <a:rPr lang="ko-KR" altLang="en-US" sz="1800" b="1" kern="1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사업주에게 과태료를 </a:t>
            </a:r>
            <a:endParaRPr lang="en-US" altLang="ko-KR" sz="1800" b="1" kern="11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kern="1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즉시 부과하고 근로자도 </a:t>
            </a:r>
            <a:r>
              <a:rPr lang="ko-KR" altLang="en-US" sz="1800" b="1" kern="1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안전모 미착용 </a:t>
            </a:r>
            <a:r>
              <a:rPr lang="ko-KR" altLang="en-US" sz="1800" b="1" kern="1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등 법 위반 </a:t>
            </a:r>
            <a:r>
              <a:rPr lang="ko-KR" altLang="en-US" sz="1800" b="1" kern="1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시 과태료가 </a:t>
            </a:r>
            <a:endParaRPr lang="en-US" altLang="ko-KR" sz="1800" b="1" kern="11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800" b="1" kern="1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부과됩니다</a:t>
            </a:r>
            <a:r>
              <a:rPr lang="en-US" altLang="ko-KR" sz="1800" b="1" kern="1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 </a:t>
            </a:r>
            <a:r>
              <a:rPr lang="ko-KR" altLang="en-US" sz="1600" b="1" kern="1100" dirty="0" smtClean="0">
                <a:solidFill>
                  <a:srgbClr val="F28F00"/>
                </a:solidFill>
              </a:rPr>
              <a:t>「산업안전보건법」 제</a:t>
            </a:r>
            <a:r>
              <a:rPr lang="en-US" altLang="ko-KR" sz="1600" b="1" kern="1100" dirty="0" smtClean="0">
                <a:solidFill>
                  <a:srgbClr val="F28F00"/>
                </a:solidFill>
              </a:rPr>
              <a:t>72</a:t>
            </a:r>
            <a:r>
              <a:rPr lang="ko-KR" altLang="en-US" sz="1600" b="1" kern="1100" dirty="0" smtClean="0">
                <a:solidFill>
                  <a:srgbClr val="F28F00"/>
                </a:solidFill>
              </a:rPr>
              <a:t>조</a:t>
            </a:r>
            <a:endParaRPr lang="ko-KR" altLang="en-US" sz="1600" b="1" kern="1100" dirty="0">
              <a:solidFill>
                <a:srgbClr val="F28F00"/>
              </a:solidFill>
            </a:endParaRPr>
          </a:p>
        </p:txBody>
      </p:sp>
      <p:pic>
        <p:nvPicPr>
          <p:cNvPr id="5" name="Picture 2" descr="C:\Users\Administrator\Desktop\스톰\나침반수정\건설업-수정\이미지\건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4810" y="4903014"/>
            <a:ext cx="8013700" cy="13843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42818" y="2029575"/>
            <a:ext cx="1246825" cy="34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7471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2"/>
          <p:cNvSpPr/>
          <p:nvPr/>
        </p:nvSpPr>
        <p:spPr>
          <a:xfrm>
            <a:off x="4655046" y="1557586"/>
            <a:ext cx="6264696" cy="153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3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「산업안전보건법」은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대부분 사업주를 의무주체로 규정하고 있어</a:t>
            </a:r>
            <a:r>
              <a:rPr lang="en-US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원칙적으로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실제 위반행위자와 관계없이 당해 사업주가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과태료 부과 대상이 됩니다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.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다만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개인보호구 착용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안전보건개선계획 등을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준수하지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않은 근로자에게는 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5~15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만원의 과태료가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부과   됩니다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  <a:endParaRPr lang="en-US" altLang="ko-KR" sz="16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3214886" y="1565474"/>
            <a:ext cx="2123650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과태료 </a:t>
            </a:r>
            <a:endParaRPr lang="en-US" altLang="ko-KR" sz="1700" b="1" kern="1500" spc="-150" dirty="0" smtClean="0">
              <a:solidFill>
                <a:srgbClr val="9A6C42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부과 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대상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4655046" y="3451743"/>
            <a:ext cx="648072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ts val="23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과태료는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고용노동부장관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지방고용노동관서의 장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부과∙징수     하며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과태료를 부과할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경우에는 당해 위반행위를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조사∙확인한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후 위반사실과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과태료 금액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등을 서면으로 명시하여 이를 납부할 것을 과태료 처분 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대상자에게 통지하게 </a:t>
            </a:r>
            <a:r>
              <a:rPr lang="ko-KR" alt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됩니다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  <a:endParaRPr lang="en-US" altLang="ko-KR" sz="16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Rectangle 21"/>
          <p:cNvSpPr/>
          <p:nvPr/>
        </p:nvSpPr>
        <p:spPr>
          <a:xfrm>
            <a:off x="3214886" y="3451744"/>
            <a:ext cx="2123650" cy="68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과태료 </a:t>
            </a:r>
            <a:endParaRPr lang="en-US" altLang="ko-KR" sz="1700" b="1" kern="1500" spc="-150" dirty="0" smtClean="0">
              <a:solidFill>
                <a:srgbClr val="9A6C42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 smtClean="0">
                <a:solidFill>
                  <a:srgbClr val="9A6C42"/>
                </a:solidFill>
              </a:rPr>
              <a:t>부과 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절차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4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2"/>
          <p:cNvSpPr/>
          <p:nvPr/>
        </p:nvSpPr>
        <p:spPr>
          <a:xfrm>
            <a:off x="5015087" y="1449022"/>
            <a:ext cx="619268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spcBef>
                <a:spcPts val="500"/>
              </a:spcBef>
              <a:buClr>
                <a:srgbClr val="9E6E43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사업장에서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산업재해 발생보고를 하지 않거나</a:t>
            </a:r>
            <a:r>
              <a:rPr lang="en-US" altLang="ko-KR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근로자에 대한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</a:t>
            </a:r>
            <a:r>
              <a:rPr lang="ko-KR" altLang="en-US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보건교육을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실시하지 않는 등 「산업안전보건법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」을 </a:t>
            </a:r>
            <a:r>
              <a:rPr lang="ko-KR" altLang="en-US" sz="1600" b="1" spc="-14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위반할 경우 </a:t>
            </a:r>
            <a:r>
              <a:rPr lang="ko-KR" altLang="en-US" sz="1600" b="1" spc="-14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     </a:t>
            </a:r>
            <a:r>
              <a:rPr lang="ko-KR" altLang="en-US" sz="1600" b="1" spc="-140" dirty="0" smtClean="0">
                <a:solidFill>
                  <a:srgbClr val="F28F00"/>
                </a:solidFill>
              </a:rPr>
              <a:t>시정 기회 없이 </a:t>
            </a:r>
            <a:r>
              <a:rPr lang="ko-KR" altLang="en-US" sz="1600" b="1" spc="-140" dirty="0">
                <a:solidFill>
                  <a:srgbClr val="F28F00"/>
                </a:solidFill>
              </a:rPr>
              <a:t>즉시 과태료가 부과됩니다</a:t>
            </a:r>
            <a:r>
              <a:rPr lang="en-US" altLang="ko-KR" sz="1600" b="1" spc="-140" dirty="0">
                <a:solidFill>
                  <a:srgbClr val="F28F00"/>
                </a:solidFill>
              </a:rPr>
              <a:t>.</a:t>
            </a:r>
            <a:endParaRPr lang="en-US" altLang="ko-KR" sz="1600" spc="-120" dirty="0">
              <a:solidFill>
                <a:srgbClr val="F28F00"/>
              </a:solidFill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3214886" y="1413570"/>
            <a:ext cx="2123650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즉시 과태료 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부과 시행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  <p:pic>
        <p:nvPicPr>
          <p:cNvPr id="3074" name="Picture 2" descr="C:\Users\Administrator\Desktop\스톰\나침반수정\8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66512" y="2525042"/>
            <a:ext cx="4992485" cy="324000"/>
          </a:xfrm>
          <a:prstGeom prst="rect">
            <a:avLst/>
          </a:prstGeom>
          <a:noFill/>
        </p:spPr>
      </p:pic>
      <p:grpSp>
        <p:nvGrpSpPr>
          <p:cNvPr id="24" name="그룹 23"/>
          <p:cNvGrpSpPr/>
          <p:nvPr/>
        </p:nvGrpSpPr>
        <p:grpSpPr>
          <a:xfrm>
            <a:off x="5166512" y="2499960"/>
            <a:ext cx="5857916" cy="1714512"/>
            <a:chOff x="308728" y="3072604"/>
            <a:chExt cx="5857916" cy="1714512"/>
          </a:xfrm>
        </p:grpSpPr>
        <p:grpSp>
          <p:nvGrpSpPr>
            <p:cNvPr id="25" name="그룹 26"/>
            <p:cNvGrpSpPr/>
            <p:nvPr/>
          </p:nvGrpSpPr>
          <p:grpSpPr>
            <a:xfrm>
              <a:off x="309240" y="3419487"/>
              <a:ext cx="5857404" cy="1367629"/>
              <a:chOff x="5166512" y="2380883"/>
              <a:chExt cx="5857404" cy="1367629"/>
            </a:xfrm>
          </p:grpSpPr>
          <p:sp>
            <p:nvSpPr>
              <p:cNvPr id="29" name="한쪽 모서리가 잘린 사각형 28"/>
              <p:cNvSpPr/>
              <p:nvPr/>
            </p:nvSpPr>
            <p:spPr>
              <a:xfrm>
                <a:off x="5166512" y="2380883"/>
                <a:ext cx="5857404" cy="1367629"/>
              </a:xfrm>
              <a:prstGeom prst="snip1Rect">
                <a:avLst>
                  <a:gd name="adj" fmla="val 6085"/>
                </a:avLst>
              </a:prstGeom>
              <a:solidFill>
                <a:srgbClr val="FFF2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FBD4A0"/>
                  </a:solidFill>
                </a:endParaRPr>
              </a:p>
            </p:txBody>
          </p:sp>
          <p:sp>
            <p:nvSpPr>
              <p:cNvPr id="30" name="Rectangle 22"/>
              <p:cNvSpPr/>
              <p:nvPr/>
            </p:nvSpPr>
            <p:spPr>
              <a:xfrm>
                <a:off x="5309388" y="2389904"/>
                <a:ext cx="5714528" cy="12860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26000" indent="-126000">
                  <a:lnSpc>
                    <a:spcPts val="1900"/>
                  </a:lnSpc>
                  <a:buClr>
                    <a:srgbClr val="9E6E43"/>
                  </a:buClr>
                  <a:buSzPct val="100000"/>
                  <a:buFont typeface="Arial" pitchFamily="34" charset="0"/>
                  <a:buChar char="•"/>
                </a:pPr>
                <a:r>
                  <a:rPr lang="ko-KR" altLang="en-US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기계∙기구∙설비 및 물질 등에 대한 안전∙보건 조치를 하지 않은 경우</a:t>
                </a:r>
              </a:p>
              <a:p>
                <a:pPr marL="126000" indent="-126000">
                  <a:lnSpc>
                    <a:spcPts val="1900"/>
                  </a:lnSpc>
                  <a:buClr>
                    <a:srgbClr val="9E6E43"/>
                  </a:buClr>
                  <a:buSzPct val="100000"/>
                  <a:buFont typeface="Arial" pitchFamily="34" charset="0"/>
                  <a:buChar char="•"/>
                </a:pPr>
                <a:r>
                  <a:rPr lang="ko-KR" altLang="en-US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떨어짐 위험장소에 안전난간</a:t>
                </a:r>
                <a:r>
                  <a:rPr lang="en-US" altLang="ko-KR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, </a:t>
                </a:r>
                <a:r>
                  <a:rPr lang="ko-KR" altLang="en-US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작업발판 등을 설치하지 않은 경우</a:t>
                </a:r>
              </a:p>
              <a:p>
                <a:pPr marL="126000" indent="-126000">
                  <a:lnSpc>
                    <a:spcPts val="1900"/>
                  </a:lnSpc>
                  <a:buClr>
                    <a:srgbClr val="9E6E43"/>
                  </a:buClr>
                  <a:buSzPct val="100000"/>
                  <a:buFont typeface="Arial" pitchFamily="34" charset="0"/>
                  <a:buChar char="•"/>
                </a:pPr>
                <a:r>
                  <a:rPr lang="ko-KR" altLang="en-US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화재∙폭발 위험에 대한 안전조치를 하지 않은 경우</a:t>
                </a:r>
              </a:p>
              <a:p>
                <a:pPr marL="126000" indent="-126000">
                  <a:lnSpc>
                    <a:spcPts val="1900"/>
                  </a:lnSpc>
                  <a:buClr>
                    <a:srgbClr val="9E6E43"/>
                  </a:buClr>
                  <a:buSzPct val="100000"/>
                  <a:buFont typeface="Arial" pitchFamily="34" charset="0"/>
                  <a:buChar char="•"/>
                </a:pPr>
                <a:r>
                  <a:rPr lang="ko-KR" altLang="en-US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지게차 등 </a:t>
                </a:r>
                <a:r>
                  <a:rPr lang="ko-KR" altLang="en-US" sz="1300" b="1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차량계</a:t>
                </a:r>
                <a:r>
                  <a:rPr lang="ko-KR" altLang="en-US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 하역운반기계 사용 시 안전수칙을 준수하지 않은 경우</a:t>
                </a:r>
              </a:p>
              <a:p>
                <a:pPr marL="126000" indent="-126000">
                  <a:lnSpc>
                    <a:spcPts val="1900"/>
                  </a:lnSpc>
                  <a:buClr>
                    <a:srgbClr val="9E6E43"/>
                  </a:buClr>
                  <a:buSzPct val="100000"/>
                  <a:buFont typeface="Arial" pitchFamily="34" charset="0"/>
                  <a:buChar char="•"/>
                </a:pPr>
                <a:r>
                  <a:rPr lang="ko-KR" altLang="en-US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안전모</a:t>
                </a:r>
                <a:r>
                  <a:rPr lang="en-US" altLang="ko-KR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, </a:t>
                </a:r>
                <a:r>
                  <a:rPr lang="ko-KR" altLang="en-US" sz="1300" b="1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안전대</a:t>
                </a:r>
                <a:r>
                  <a:rPr lang="ko-KR" altLang="en-US" sz="13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</a:rPr>
                  <a:t> 등 보호구를 지급∙착용하지 않은 경우 등</a:t>
                </a:r>
              </a:p>
            </p:txBody>
          </p:sp>
        </p:grpSp>
        <p:sp>
          <p:nvSpPr>
            <p:cNvPr id="28" name="Rectangle 22"/>
            <p:cNvSpPr/>
            <p:nvPr/>
          </p:nvSpPr>
          <p:spPr>
            <a:xfrm>
              <a:off x="308728" y="3072604"/>
              <a:ext cx="5429288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spc="-120" dirty="0" smtClean="0">
                  <a:solidFill>
                    <a:prstClr val="white"/>
                  </a:solidFill>
                </a:rPr>
                <a:t>즉시 과태료 부과 </a:t>
              </a:r>
              <a:r>
                <a:rPr lang="ko-KR" altLang="en-US" sz="1400" b="1" spc="-120" dirty="0" err="1" smtClean="0">
                  <a:solidFill>
                    <a:prstClr val="white"/>
                  </a:solidFill>
                </a:rPr>
                <a:t>또는사법처리</a:t>
              </a:r>
              <a:r>
                <a:rPr lang="ko-KR" altLang="en-US" sz="1400" b="1" spc="-120" dirty="0" smtClean="0">
                  <a:solidFill>
                    <a:prstClr val="white"/>
                  </a:solidFill>
                </a:rPr>
                <a:t> 대상 「산업안전보건법」 위반행위</a:t>
              </a: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166512" y="4429926"/>
            <a:ext cx="5857916" cy="1714512"/>
            <a:chOff x="308728" y="3286918"/>
            <a:chExt cx="5857916" cy="1714512"/>
          </a:xfrm>
        </p:grpSpPr>
        <p:pic>
          <p:nvPicPr>
            <p:cNvPr id="34" name="Picture 2" descr="C:\Users\Administrator\Desktop\스톰\나침반수정\84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08728" y="3312000"/>
              <a:ext cx="4992485" cy="324000"/>
            </a:xfrm>
            <a:prstGeom prst="rect">
              <a:avLst/>
            </a:prstGeom>
            <a:noFill/>
          </p:spPr>
        </p:pic>
        <p:grpSp>
          <p:nvGrpSpPr>
            <p:cNvPr id="35" name="그룹 34"/>
            <p:cNvGrpSpPr/>
            <p:nvPr/>
          </p:nvGrpSpPr>
          <p:grpSpPr>
            <a:xfrm>
              <a:off x="308728" y="3286918"/>
              <a:ext cx="5857916" cy="1714512"/>
              <a:chOff x="308728" y="3072604"/>
              <a:chExt cx="5857916" cy="1714512"/>
            </a:xfrm>
          </p:grpSpPr>
          <p:grpSp>
            <p:nvGrpSpPr>
              <p:cNvPr id="36" name="그룹 26"/>
              <p:cNvGrpSpPr/>
              <p:nvPr/>
            </p:nvGrpSpPr>
            <p:grpSpPr>
              <a:xfrm>
                <a:off x="309240" y="3419487"/>
                <a:ext cx="5857404" cy="1367629"/>
                <a:chOff x="5166512" y="2380883"/>
                <a:chExt cx="5857404" cy="1367629"/>
              </a:xfrm>
            </p:grpSpPr>
            <p:sp>
              <p:nvSpPr>
                <p:cNvPr id="38" name="한쪽 모서리가 잘린 사각형 37"/>
                <p:cNvSpPr/>
                <p:nvPr/>
              </p:nvSpPr>
              <p:spPr>
                <a:xfrm>
                  <a:off x="5166512" y="2380883"/>
                  <a:ext cx="5857404" cy="1367629"/>
                </a:xfrm>
                <a:prstGeom prst="snip1Rect">
                  <a:avLst>
                    <a:gd name="adj" fmla="val 6085"/>
                  </a:avLst>
                </a:prstGeom>
                <a:solidFill>
                  <a:srgbClr val="FFF2C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srgbClr val="FBD4A0"/>
                    </a:solidFill>
                  </a:endParaRPr>
                </a:p>
              </p:txBody>
            </p:sp>
            <p:sp>
              <p:nvSpPr>
                <p:cNvPr id="39" name="Rectangle 22"/>
                <p:cNvSpPr/>
                <p:nvPr/>
              </p:nvSpPr>
              <p:spPr>
                <a:xfrm>
                  <a:off x="5309388" y="2402244"/>
                  <a:ext cx="5714528" cy="131061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126000" indent="-126000">
                    <a:lnSpc>
                      <a:spcPts val="1900"/>
                    </a:lnSpc>
                    <a:buClr>
                      <a:srgbClr val="9E6E43"/>
                    </a:buClr>
                    <a:buSzPct val="100000"/>
                    <a:buFont typeface="Arial" pitchFamily="34" charset="0"/>
                    <a:buChar char="•"/>
                  </a:pPr>
                  <a:r>
                    <a:rPr lang="ko-KR" altLang="en-US" sz="13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형벌 또는 과태료</a:t>
                  </a:r>
                </a:p>
                <a:p>
                  <a:pPr marL="126000" indent="-126000">
                    <a:lnSpc>
                      <a:spcPts val="1900"/>
                    </a:lnSpc>
                    <a:buClr>
                      <a:srgbClr val="9E6E43"/>
                    </a:buClr>
                    <a:buSzPct val="100000"/>
                  </a:pP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  - </a:t>
                  </a:r>
                  <a:r>
                    <a:rPr lang="ko-KR" altLang="en-US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최고 </a:t>
                  </a: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7</a:t>
                  </a:r>
                  <a:r>
                    <a:rPr lang="ko-KR" altLang="en-US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년 이하의 징역 또는 </a:t>
                  </a: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1</a:t>
                  </a:r>
                  <a:r>
                    <a:rPr lang="ko-KR" altLang="en-US" sz="1200" b="1" dirty="0" err="1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억원</a:t>
                  </a:r>
                  <a:r>
                    <a:rPr lang="ko-KR" altLang="en-US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 이하의 벌금</a:t>
                  </a:r>
                </a:p>
                <a:p>
                  <a:pPr marL="126000" indent="-126000">
                    <a:lnSpc>
                      <a:spcPts val="1900"/>
                    </a:lnSpc>
                    <a:buClr>
                      <a:srgbClr val="9E6E43"/>
                    </a:buClr>
                    <a:buSzPct val="100000"/>
                  </a:pP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  - </a:t>
                  </a:r>
                  <a:r>
                    <a:rPr lang="ko-KR" altLang="en-US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최고 </a:t>
                  </a: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5</a:t>
                  </a:r>
                  <a:r>
                    <a:rPr lang="ko-KR" altLang="en-US" sz="1200" b="1" dirty="0" err="1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천만원</a:t>
                  </a:r>
                  <a:r>
                    <a:rPr lang="ko-KR" altLang="en-US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 이하의 과태료</a:t>
                  </a:r>
                </a:p>
                <a:p>
                  <a:pPr marL="126000" indent="-126000">
                    <a:lnSpc>
                      <a:spcPts val="1900"/>
                    </a:lnSpc>
                    <a:buClr>
                      <a:srgbClr val="9E6E43"/>
                    </a:buClr>
                    <a:buSzPct val="100000"/>
                    <a:buFont typeface="Arial" pitchFamily="34" charset="0"/>
                    <a:buChar char="•"/>
                  </a:pPr>
                  <a:r>
                    <a:rPr lang="ko-KR" altLang="en-US" sz="13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재해발생 시</a:t>
                  </a:r>
                </a:p>
                <a:p>
                  <a:pPr marL="126000" indent="-126000">
                    <a:lnSpc>
                      <a:spcPts val="1900"/>
                    </a:lnSpc>
                    <a:buClr>
                      <a:srgbClr val="9E6E43"/>
                    </a:buClr>
                    <a:buSzPct val="100000"/>
                  </a:pP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  - </a:t>
                  </a:r>
                  <a:r>
                    <a:rPr lang="ko-KR" altLang="en-US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인력 손실</a:t>
                  </a: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, </a:t>
                  </a:r>
                  <a:r>
                    <a:rPr lang="ko-KR" altLang="en-US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산재보험료 할증</a:t>
                  </a: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, </a:t>
                  </a:r>
                  <a:r>
                    <a:rPr lang="ko-KR" altLang="en-US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민사보상</a:t>
                  </a: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, </a:t>
                  </a:r>
                  <a:r>
                    <a:rPr lang="ko-KR" altLang="en-US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생산 차질 등이 있을 수 있습니다</a:t>
                  </a:r>
                  <a:r>
                    <a:rPr lang="en-US" altLang="ko-KR" sz="1200" b="1" dirty="0" smtClean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rPr>
                    <a:t>.</a:t>
                  </a:r>
                </a:p>
              </p:txBody>
            </p:sp>
          </p:grpSp>
          <p:sp>
            <p:nvSpPr>
              <p:cNvPr id="37" name="Rectangle 22"/>
              <p:cNvSpPr/>
              <p:nvPr/>
            </p:nvSpPr>
            <p:spPr>
              <a:xfrm>
                <a:off x="308728" y="3072604"/>
                <a:ext cx="5429288" cy="3415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ko-KR" altLang="en-US" sz="1400" b="1" spc="-120" dirty="0" smtClean="0">
                    <a:solidFill>
                      <a:prstClr val="white"/>
                    </a:solidFill>
                  </a:rPr>
                  <a:t>「산업안전보건법」 위반 시 기업의 손실은</a:t>
                </a:r>
                <a:r>
                  <a:rPr lang="en-US" altLang="ko-KR" sz="1400" b="1" spc="-120" dirty="0" smtClean="0">
                    <a:solidFill>
                      <a:prstClr val="white"/>
                    </a:solidFill>
                  </a:rPr>
                  <a:t>?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4321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22645" y="5878066"/>
            <a:ext cx="71609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baseline="30000" dirty="0" smtClean="0">
                <a:solidFill>
                  <a:srgbClr val="B0734E"/>
                </a:solidFill>
              </a:rPr>
              <a:t>※ </a:t>
            </a:r>
            <a:r>
              <a:rPr lang="ko-KR" altLang="en-US" sz="1600" b="1" baseline="30000" dirty="0" smtClean="0">
                <a:solidFill>
                  <a:srgbClr val="B0734E"/>
                </a:solidFill>
              </a:rPr>
              <a:t>상기 </a:t>
            </a:r>
            <a:r>
              <a:rPr lang="ko-KR" altLang="en-US" sz="1600" b="1" baseline="30000" dirty="0">
                <a:solidFill>
                  <a:srgbClr val="B0734E"/>
                </a:solidFill>
              </a:rPr>
              <a:t>기준 이외에도 과태료 부과 기준이 있음을 유의</a:t>
            </a:r>
            <a:r>
              <a:rPr lang="en-US" altLang="ko-KR" sz="1600" b="1" baseline="30000" dirty="0">
                <a:solidFill>
                  <a:srgbClr val="B0734E"/>
                </a:solidFill>
              </a:rPr>
              <a:t>(</a:t>
            </a:r>
            <a:r>
              <a:rPr lang="ko-KR" altLang="en-US" sz="1600" b="1" baseline="30000" dirty="0" smtClean="0">
                <a:solidFill>
                  <a:srgbClr val="B0734E"/>
                </a:solidFill>
              </a:rPr>
              <a:t>세부내용은</a:t>
            </a:r>
            <a:r>
              <a:rPr lang="ko-KR" altLang="en-US" sz="1600" b="1" dirty="0" smtClean="0">
                <a:solidFill>
                  <a:srgbClr val="B0734E"/>
                </a:solidFill>
              </a:rPr>
              <a:t>「</a:t>
            </a:r>
            <a:r>
              <a:rPr lang="ko-KR" altLang="en-US" sz="1600" b="1" baseline="30000" dirty="0" smtClean="0">
                <a:solidFill>
                  <a:srgbClr val="B0734E"/>
                </a:solidFill>
              </a:rPr>
              <a:t>산업안전보건법」시행령 </a:t>
            </a:r>
            <a:r>
              <a:rPr lang="ko-KR" altLang="en-US" sz="1600" b="1" baseline="30000" dirty="0">
                <a:solidFill>
                  <a:srgbClr val="B0734E"/>
                </a:solidFill>
              </a:rPr>
              <a:t>별표</a:t>
            </a:r>
            <a:r>
              <a:rPr lang="en-US" altLang="ko-KR" sz="1600" b="1" baseline="30000" dirty="0">
                <a:solidFill>
                  <a:srgbClr val="B0734E"/>
                </a:solidFill>
              </a:rPr>
              <a:t>13 </a:t>
            </a:r>
            <a:r>
              <a:rPr lang="ko-KR" altLang="en-US" sz="1600" b="1" baseline="30000" dirty="0">
                <a:solidFill>
                  <a:srgbClr val="B0734E"/>
                </a:solidFill>
              </a:rPr>
              <a:t>참조</a:t>
            </a:r>
            <a:r>
              <a:rPr lang="en-US" altLang="ko-KR" sz="1600" b="1" baseline="30000" dirty="0">
                <a:solidFill>
                  <a:srgbClr val="B0734E"/>
                </a:solidFill>
              </a:rPr>
              <a:t>)</a:t>
            </a:r>
            <a:endParaRPr lang="ko-KR" altLang="en-US" sz="1600" b="1" baseline="30000" dirty="0">
              <a:solidFill>
                <a:srgbClr val="B0734E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645" y="1884584"/>
            <a:ext cx="8516129" cy="3880112"/>
          </a:xfrm>
          <a:prstGeom prst="rect">
            <a:avLst/>
          </a:prstGeom>
        </p:spPr>
      </p:pic>
      <p:sp>
        <p:nvSpPr>
          <p:cNvPr id="7" name="Rectangle 21"/>
          <p:cNvSpPr/>
          <p:nvPr/>
        </p:nvSpPr>
        <p:spPr>
          <a:xfrm>
            <a:off x="2774600" y="1446522"/>
            <a:ext cx="8280920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9A6C42"/>
                </a:solidFill>
              </a:rPr>
              <a:t>「산업안전보건법」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 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위반 시 주요 </a:t>
            </a:r>
            <a:r>
              <a:rPr lang="en-US" altLang="ko-KR" sz="1700" b="1" kern="1500" spc="-150" dirty="0">
                <a:solidFill>
                  <a:srgbClr val="9A6C42"/>
                </a:solidFill>
              </a:rPr>
              <a:t> </a:t>
            </a:r>
            <a:r>
              <a:rPr lang="ko-KR" altLang="en-US" sz="1700" b="1" kern="1500" spc="-150" dirty="0">
                <a:solidFill>
                  <a:srgbClr val="9A6C42"/>
                </a:solidFill>
              </a:rPr>
              <a:t>과태료 부과 기준</a:t>
            </a:r>
            <a:endParaRPr lang="en-US" altLang="ko-KR" sz="1700" b="1" kern="1500" spc="-150" dirty="0">
              <a:solidFill>
                <a:srgbClr val="9A6C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88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032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237686" y="1557586"/>
            <a:ext cx="604646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 dirty="0" smtClean="0">
                <a:solidFill>
                  <a:srgbClr val="C09732"/>
                </a:solidFill>
              </a:rPr>
              <a:t>철근콘크리트 </a:t>
            </a:r>
            <a:r>
              <a:rPr lang="ko-KR" altLang="en-US" sz="1800" b="1" spc="-120" dirty="0">
                <a:solidFill>
                  <a:srgbClr val="C09732"/>
                </a:solidFill>
              </a:rPr>
              <a:t>공사의 </a:t>
            </a:r>
            <a:r>
              <a:rPr lang="ko-KR" altLang="en-US" sz="1800" b="1" spc="-120" dirty="0" smtClean="0">
                <a:solidFill>
                  <a:srgbClr val="C09732"/>
                </a:solidFill>
              </a:rPr>
              <a:t>사망재해는 </a:t>
            </a:r>
            <a:r>
              <a:rPr lang="ko-KR" altLang="en-US" sz="1800" b="1" spc="-12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전체 </a:t>
            </a:r>
            <a:r>
              <a:rPr lang="ko-KR" altLang="en-US" sz="1800" b="1" spc="-12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사망재해의 </a:t>
            </a:r>
            <a:r>
              <a:rPr lang="en-US" altLang="ko-KR" sz="1800" b="1" spc="-120" dirty="0">
                <a:solidFill>
                  <a:srgbClr val="C09732"/>
                </a:solidFill>
              </a:rPr>
              <a:t>17%</a:t>
            </a:r>
            <a:r>
              <a:rPr lang="en-US" altLang="ko-KR" sz="1800" b="1" spc="-12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sz="1800" b="1" spc="-12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점유</a:t>
            </a:r>
            <a:endParaRPr lang="en-US" altLang="ko-KR" sz="1800" b="1" spc="-12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Rectangle 21"/>
          <p:cNvSpPr/>
          <p:nvPr/>
        </p:nvSpPr>
        <p:spPr>
          <a:xfrm>
            <a:off x="3214886" y="2565698"/>
            <a:ext cx="3312368" cy="1039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사망재해는 </a:t>
            </a: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이렇게</a:t>
            </a:r>
            <a:endParaRPr lang="en-US" altLang="ko-KR" sz="1700" b="1" kern="1500" spc="-150" dirty="0">
              <a:solidFill>
                <a:srgbClr val="7B884C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발생합니다</a:t>
            </a:r>
            <a:r>
              <a:rPr lang="en-US" altLang="ko-KR" sz="1700" b="1" kern="1500" spc="-150" dirty="0">
                <a:solidFill>
                  <a:srgbClr val="7B884C"/>
                </a:solidFill>
              </a:rPr>
              <a:t>.</a:t>
            </a:r>
          </a:p>
        </p:txBody>
      </p:sp>
      <p:sp>
        <p:nvSpPr>
          <p:cNvPr id="4" name="Rectangle 22"/>
          <p:cNvSpPr/>
          <p:nvPr/>
        </p:nvSpPr>
        <p:spPr>
          <a:xfrm>
            <a:off x="4943078" y="2565698"/>
            <a:ext cx="6120680" cy="1112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철근콘크리트 작업 중 떨어짐에 의한 사망재해는 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3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ko-KR" altLang="en-US" sz="1600" b="1" spc="-120" dirty="0">
                <a:solidFill>
                  <a:srgbClr val="7B884C"/>
                </a:solidFill>
              </a:rPr>
              <a:t>➊</a:t>
            </a:r>
            <a:r>
              <a:rPr lang="ko-KR" altLang="en-US" sz="1600" b="1" spc="-120" dirty="0" smtClean="0">
                <a:solidFill>
                  <a:srgbClr val="9BBB59">
                    <a:lumMod val="50000"/>
                  </a:srgbClr>
                </a:solidFill>
              </a:rPr>
              <a:t> </a:t>
            </a:r>
            <a:r>
              <a:rPr lang="ko-KR" altLang="en-US" sz="1600" b="1" spc="-120" dirty="0" err="1" smtClean="0">
                <a:solidFill>
                  <a:srgbClr val="7B884C"/>
                </a:solidFill>
              </a:rPr>
              <a:t>슬래브</a:t>
            </a:r>
            <a:r>
              <a:rPr lang="ko-KR" altLang="en-US" sz="1600" b="1" spc="-120" dirty="0" smtClean="0">
                <a:solidFill>
                  <a:srgbClr val="7B884C"/>
                </a:solidFill>
              </a:rPr>
              <a:t> </a:t>
            </a:r>
            <a:r>
              <a:rPr lang="ko-KR" altLang="en-US" sz="1600" b="1" spc="-120" dirty="0">
                <a:solidFill>
                  <a:srgbClr val="7B884C"/>
                </a:solidFill>
              </a:rPr>
              <a:t>및 </a:t>
            </a:r>
            <a:r>
              <a:rPr lang="ko-KR" altLang="en-US" sz="1600" b="1" spc="-120" dirty="0" smtClean="0">
                <a:solidFill>
                  <a:srgbClr val="7B884C"/>
                </a:solidFill>
              </a:rPr>
              <a:t>보 </a:t>
            </a:r>
            <a:r>
              <a:rPr lang="ko-KR" altLang="en-US" sz="1600" b="1" spc="-120" dirty="0">
                <a:solidFill>
                  <a:srgbClr val="7B884C"/>
                </a:solidFill>
              </a:rPr>
              <a:t>거푸집 설치 작업 또는 상부 이동 중 </a:t>
            </a:r>
            <a:r>
              <a:rPr lang="ko-KR" altLang="en-US" sz="1600" b="1" spc="-120" dirty="0" err="1">
                <a:solidFill>
                  <a:srgbClr val="7B884C"/>
                </a:solidFill>
              </a:rPr>
              <a:t>안전대</a:t>
            </a:r>
            <a:r>
              <a:rPr lang="ko-KR" altLang="en-US" sz="1600" b="1" spc="-120" dirty="0">
                <a:solidFill>
                  <a:srgbClr val="7B884C"/>
                </a:solidFill>
              </a:rPr>
              <a:t> 미착용</a:t>
            </a:r>
            <a:r>
              <a:rPr lang="en-US" altLang="ko-KR" sz="1600" b="1" spc="-120" dirty="0">
                <a:solidFill>
                  <a:srgbClr val="7B884C"/>
                </a:solidFill>
              </a:rPr>
              <a:t>, </a:t>
            </a:r>
            <a:endParaRPr lang="en-US" altLang="ko-KR" sz="1600" b="1" spc="-120" dirty="0" smtClean="0">
              <a:solidFill>
                <a:srgbClr val="7B884C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600" b="1" spc="-120" dirty="0">
                <a:solidFill>
                  <a:srgbClr val="7B884C"/>
                </a:solidFill>
              </a:rPr>
              <a:t>➋</a:t>
            </a:r>
            <a:r>
              <a:rPr lang="en-US" altLang="ko-KR" sz="1600" b="1" spc="-120" dirty="0">
                <a:solidFill>
                  <a:srgbClr val="9BBB59">
                    <a:lumMod val="50000"/>
                  </a:srgbClr>
                </a:solidFill>
              </a:rPr>
              <a:t> </a:t>
            </a:r>
            <a:r>
              <a:rPr lang="ko-KR" altLang="en-US" sz="1600" b="1" spc="-120" dirty="0" smtClean="0">
                <a:solidFill>
                  <a:srgbClr val="7B884C"/>
                </a:solidFill>
              </a:rPr>
              <a:t>안전난간 </a:t>
            </a:r>
            <a:r>
              <a:rPr lang="ko-KR" altLang="en-US" sz="1600" b="1" spc="-120" dirty="0">
                <a:solidFill>
                  <a:srgbClr val="7B884C"/>
                </a:solidFill>
              </a:rPr>
              <a:t>등 안전시설</a:t>
            </a:r>
            <a:r>
              <a:rPr lang="ko-KR" altLang="en-US" sz="1600" b="1" spc="-120" dirty="0">
                <a:solidFill>
                  <a:srgbClr val="9BBB59">
                    <a:lumMod val="50000"/>
                  </a:srgbClr>
                </a:solidFill>
              </a:rPr>
              <a:t>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미설치로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인해서 주로 발생합니다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sp>
        <p:nvSpPr>
          <p:cNvPr id="6" name="Rectangle 21"/>
          <p:cNvSpPr/>
          <p:nvPr/>
        </p:nvSpPr>
        <p:spPr>
          <a:xfrm>
            <a:off x="3214886" y="4196638"/>
            <a:ext cx="3312368" cy="691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사망재해 </a:t>
            </a:r>
            <a:endParaRPr lang="en-US" altLang="ko-KR" sz="1700" b="1" kern="1500" spc="-150" dirty="0">
              <a:solidFill>
                <a:srgbClr val="7B884C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예방 대책</a:t>
            </a:r>
            <a:endParaRPr lang="en-US" altLang="ko-KR" sz="1700" b="1" kern="1500" spc="-150" dirty="0">
              <a:solidFill>
                <a:srgbClr val="7B884C"/>
              </a:solidFill>
            </a:endParaRPr>
          </a:p>
        </p:txBody>
      </p:sp>
      <p:sp>
        <p:nvSpPr>
          <p:cNvPr id="7" name="Rectangle 22"/>
          <p:cNvSpPr/>
          <p:nvPr/>
        </p:nvSpPr>
        <p:spPr>
          <a:xfrm>
            <a:off x="4943078" y="4196638"/>
            <a:ext cx="5976664" cy="111556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spc="-120" dirty="0">
                <a:solidFill>
                  <a:srgbClr val="7B884C"/>
                </a:solidFill>
              </a:rPr>
              <a:t>➊</a:t>
            </a:r>
            <a:r>
              <a:rPr lang="ko-KR" altLang="en-US" sz="1600" b="1" spc="-120" dirty="0">
                <a:solidFill>
                  <a:srgbClr val="9BBB59">
                    <a:lumMod val="50000"/>
                  </a:srgbClr>
                </a:solidFill>
              </a:rPr>
              <a:t> </a:t>
            </a:r>
            <a:r>
              <a:rPr lang="ko-KR" altLang="en-US" sz="1600" b="1" spc="-120" dirty="0" smtClean="0">
                <a:solidFill>
                  <a:srgbClr val="9BBB59">
                    <a:lumMod val="50000"/>
                  </a:srgbClr>
                </a:solidFill>
              </a:rPr>
              <a:t>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슬래브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및 보 거푸집 상부로 이동 중에는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떨어질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위험이 높으므로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안전대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걸이시설을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설치하고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안전대를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걸고 이동 및 작업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실시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endParaRPr lang="ko-KR" altLang="en-US" sz="500" b="1" spc="-120" dirty="0" smtClean="0">
              <a:solidFill>
                <a:prstClr val="black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600" b="1" spc="-120" dirty="0">
                <a:solidFill>
                  <a:srgbClr val="7B884C"/>
                </a:solidFill>
              </a:rPr>
              <a:t>➋</a:t>
            </a:r>
            <a:r>
              <a:rPr lang="en-US" altLang="ko-KR" sz="1600" b="1" spc="-120" dirty="0">
                <a:solidFill>
                  <a:srgbClr val="9BBB59">
                    <a:lumMod val="50000"/>
                  </a:srgbClr>
                </a:solidFill>
              </a:rPr>
              <a:t> </a:t>
            </a:r>
            <a:r>
              <a:rPr lang="en-US" altLang="ko-KR" sz="1600" b="1" spc="-120" dirty="0" smtClean="0">
                <a:solidFill>
                  <a:srgbClr val="9BBB59">
                    <a:lumMod val="50000"/>
                  </a:srgbClr>
                </a:solidFill>
              </a:rPr>
              <a:t>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떨어질 위험이 높은 구간에서 작업 중 하부에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안전방망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설치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18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190" y="1072340"/>
            <a:ext cx="6858048" cy="5355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7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214886" y="2230816"/>
            <a:ext cx="7560840" cy="1084912"/>
            <a:chOff x="3214886" y="1984842"/>
            <a:chExt cx="7560840" cy="1084912"/>
          </a:xfrm>
        </p:grpSpPr>
        <p:sp>
          <p:nvSpPr>
            <p:cNvPr id="9" name="Rectangle 21"/>
            <p:cNvSpPr/>
            <p:nvPr/>
          </p:nvSpPr>
          <p:spPr>
            <a:xfrm>
              <a:off x="3214886" y="1984842"/>
              <a:ext cx="3312368" cy="10032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사망재해는 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이렇게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발생합니다</a:t>
              </a:r>
              <a:r>
                <a:rPr lang="en-US" altLang="ko-KR" sz="1700" b="1" kern="1500" spc="-150" dirty="0">
                  <a:solidFill>
                    <a:srgbClr val="7B884C"/>
                  </a:solidFill>
                </a:rPr>
                <a:t>.</a:t>
              </a:r>
            </a:p>
          </p:txBody>
        </p:sp>
        <p:sp>
          <p:nvSpPr>
            <p:cNvPr id="10" name="Rectangle 22"/>
            <p:cNvSpPr/>
            <p:nvPr/>
          </p:nvSpPr>
          <p:spPr>
            <a:xfrm>
              <a:off x="4943078" y="1984842"/>
              <a:ext cx="5832648" cy="10849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500"/>
                </a:lnSpc>
              </a:pP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철근콘크리트작업 중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거푸집동바리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무너짐에 의한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사망재해는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r>
                <a:rPr lang="ko-KR" altLang="en-US" sz="2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endParaRPr lang="en-US" altLang="ko-KR" sz="2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ts val="25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거푸집동바리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구조검토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미실시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➋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단상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(2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단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)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구조로 조립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</a:t>
              </a:r>
              <a:endParaRPr lang="en-US" altLang="ko-KR" sz="1600" b="1" spc="-120" dirty="0" smtClean="0">
                <a:solidFill>
                  <a:srgbClr val="7B884C"/>
                </a:solidFill>
              </a:endParaRPr>
            </a:p>
            <a:p>
              <a:pPr>
                <a:lnSpc>
                  <a:spcPts val="25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➌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콘크리트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타설방법</a:t>
              </a:r>
              <a:r>
                <a:rPr lang="ko-KR" altLang="en-US" sz="1600" b="1" spc="-120" dirty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불량으로 인해 주로 발생합니다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.</a:t>
              </a: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3214886" y="3564225"/>
            <a:ext cx="7920880" cy="2169825"/>
            <a:chOff x="3214886" y="3564225"/>
            <a:chExt cx="7920880" cy="2169825"/>
          </a:xfrm>
        </p:grpSpPr>
        <p:sp>
          <p:nvSpPr>
            <p:cNvPr id="11" name="Rectangle 21"/>
            <p:cNvSpPr/>
            <p:nvPr/>
          </p:nvSpPr>
          <p:spPr>
            <a:xfrm>
              <a:off x="3214886" y="3564225"/>
              <a:ext cx="3312368" cy="6892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 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예방 대책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</p:txBody>
        </p:sp>
        <p:sp>
          <p:nvSpPr>
            <p:cNvPr id="12" name="Rectangle 22"/>
            <p:cNvSpPr/>
            <p:nvPr/>
          </p:nvSpPr>
          <p:spPr>
            <a:xfrm>
              <a:off x="4943078" y="3564225"/>
              <a:ext cx="6192688" cy="21698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5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</a:t>
              </a:r>
              <a:r>
                <a:rPr lang="ko-KR" altLang="en-US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거푸집동바리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작업 시 구조검토를 실시하고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조립도를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작성한 후 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ts val="25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그에 따라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조립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endParaRPr lang="ko-KR" altLang="en-US" sz="500" b="1" spc="-120" dirty="0" smtClean="0">
                <a:solidFill>
                  <a:prstClr val="black"/>
                </a:solidFill>
              </a:endParaRPr>
            </a:p>
            <a:p>
              <a:pPr>
                <a:lnSpc>
                  <a:spcPts val="2500"/>
                </a:lnSpc>
              </a:pPr>
              <a:r>
                <a:rPr lang="en-US" altLang="ko-KR" sz="1600" b="1" spc="-120" dirty="0">
                  <a:solidFill>
                    <a:srgbClr val="7B884C"/>
                  </a:solidFill>
                </a:rPr>
                <a:t>➋</a:t>
              </a:r>
              <a:r>
                <a:rPr lang="en-US" altLang="ko-KR" sz="1600" b="1" spc="-120" dirty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단상구조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서포트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+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각재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+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서포트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등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의 거푸집동바리는 설치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금지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endParaRPr lang="ko-KR" altLang="en-US" sz="500" b="1" spc="-120" dirty="0" smtClean="0">
                <a:solidFill>
                  <a:prstClr val="black"/>
                </a:solidFill>
              </a:endParaRPr>
            </a:p>
            <a:p>
              <a:pPr>
                <a:lnSpc>
                  <a:spcPts val="2500"/>
                </a:lnSpc>
              </a:pPr>
              <a:r>
                <a:rPr lang="en-US" altLang="ko-KR" sz="1600" b="1" spc="-120" dirty="0">
                  <a:solidFill>
                    <a:srgbClr val="7B884C"/>
                  </a:solidFill>
                </a:rPr>
                <a:t>➌</a:t>
              </a:r>
              <a:r>
                <a:rPr lang="en-US" altLang="ko-KR" sz="1600" b="1" spc="-120" dirty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콘크리트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타설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중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슬래브가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무너질 위험이 있으므로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골고루 분산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ts val="25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타설하여야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하며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하부에 감시자를 두어 이상이 발견되면 즉시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ts val="25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타설을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중지하고 보강조치 실시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sp>
        <p:nvSpPr>
          <p:cNvPr id="6" name="Rectangle 22"/>
          <p:cNvSpPr/>
          <p:nvPr/>
        </p:nvSpPr>
        <p:spPr>
          <a:xfrm>
            <a:off x="3237686" y="1557586"/>
            <a:ext cx="604646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 dirty="0" smtClean="0">
                <a:solidFill>
                  <a:srgbClr val="C09732"/>
                </a:solidFill>
              </a:rPr>
              <a:t>철근콘크리트 </a:t>
            </a:r>
            <a:r>
              <a:rPr lang="ko-KR" altLang="en-US" sz="1800" b="1" spc="-120" dirty="0">
                <a:solidFill>
                  <a:srgbClr val="C09732"/>
                </a:solidFill>
              </a:rPr>
              <a:t>공사의 </a:t>
            </a:r>
            <a:r>
              <a:rPr lang="ko-KR" altLang="en-US" sz="1800" b="1" spc="-120" dirty="0" smtClean="0">
                <a:solidFill>
                  <a:srgbClr val="C09732"/>
                </a:solidFill>
              </a:rPr>
              <a:t>사망재해는 </a:t>
            </a:r>
            <a:r>
              <a:rPr lang="ko-KR" altLang="en-US" sz="1800" b="1" spc="-12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전체 </a:t>
            </a:r>
            <a:r>
              <a:rPr lang="ko-KR" altLang="en-US" sz="1800" b="1" spc="-12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사망재해의 </a:t>
            </a:r>
            <a:r>
              <a:rPr lang="en-US" altLang="ko-KR" sz="1800" b="1" spc="-120" dirty="0">
                <a:solidFill>
                  <a:srgbClr val="C09732"/>
                </a:solidFill>
              </a:rPr>
              <a:t>17%</a:t>
            </a:r>
            <a:r>
              <a:rPr lang="en-US" altLang="ko-KR" sz="1800" b="1" spc="-12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sz="1800" b="1" spc="-12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점유</a:t>
            </a:r>
            <a:endParaRPr lang="en-US" altLang="ko-KR" sz="1800" b="1" spc="-12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84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000" y="961270"/>
            <a:ext cx="7358114" cy="572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64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237686" y="1557586"/>
            <a:ext cx="604646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 dirty="0" smtClean="0">
                <a:solidFill>
                  <a:srgbClr val="C09732"/>
                </a:solidFill>
              </a:rPr>
              <a:t>건설기계 관련 작업의 사망재해는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전체 사망재해의 </a:t>
            </a:r>
            <a:r>
              <a:rPr lang="en-US" altLang="ko-KR" sz="1800" b="1" spc="-120" dirty="0" smtClean="0">
                <a:solidFill>
                  <a:srgbClr val="C09732"/>
                </a:solidFill>
              </a:rPr>
              <a:t>9%</a:t>
            </a:r>
            <a:r>
              <a:rPr lang="en-US" altLang="ko-KR" sz="1800" b="1" spc="-120" dirty="0" smtClean="0">
                <a:solidFill>
                  <a:prstClr val="black"/>
                </a:solidFill>
              </a:rPr>
              <a:t>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점유</a:t>
            </a:r>
            <a:endParaRPr lang="en-US" altLang="ko-KR" sz="18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237686" y="2277666"/>
            <a:ext cx="7632848" cy="1003223"/>
            <a:chOff x="3237686" y="2421682"/>
            <a:chExt cx="7632848" cy="1003223"/>
          </a:xfrm>
        </p:grpSpPr>
        <p:sp>
          <p:nvSpPr>
            <p:cNvPr id="3" name="Rectangle 21"/>
            <p:cNvSpPr/>
            <p:nvPr/>
          </p:nvSpPr>
          <p:spPr>
            <a:xfrm>
              <a:off x="3237686" y="2421682"/>
              <a:ext cx="3312368" cy="10032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사망재해는 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이렇게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발생합니다</a:t>
              </a:r>
              <a:r>
                <a:rPr lang="en-US" altLang="ko-KR" sz="1700" b="1" kern="1500" spc="-150" dirty="0">
                  <a:solidFill>
                    <a:srgbClr val="7B884C"/>
                  </a:solidFill>
                </a:rPr>
                <a:t>.</a:t>
              </a:r>
            </a:p>
          </p:txBody>
        </p:sp>
        <p:sp>
          <p:nvSpPr>
            <p:cNvPr id="4" name="Rectangle 22"/>
            <p:cNvSpPr/>
            <p:nvPr/>
          </p:nvSpPr>
          <p:spPr>
            <a:xfrm>
              <a:off x="4965878" y="2421682"/>
              <a:ext cx="5904656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건설기계 작업 중 부딪힘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끼임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맞음 및 떨어짐에 의한 사망재해는  </a:t>
              </a: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작업유도 및 신호 </a:t>
              </a:r>
              <a:r>
                <a:rPr lang="ko-KR" altLang="en-US" sz="1600" b="1" spc="-120" dirty="0" err="1" smtClean="0">
                  <a:solidFill>
                    <a:srgbClr val="7B884C"/>
                  </a:solidFill>
                </a:rPr>
                <a:t>미실시</a:t>
              </a: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, ➋ </a:t>
              </a: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기계장비의 결함</a:t>
              </a: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, ➌ </a:t>
              </a: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위험구간 근로자 접근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으로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인해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주로 발생합니다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.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3214886" y="3645818"/>
            <a:ext cx="8095294" cy="2316083"/>
            <a:chOff x="3214886" y="3645818"/>
            <a:chExt cx="8095294" cy="2316083"/>
          </a:xfrm>
        </p:grpSpPr>
        <p:sp>
          <p:nvSpPr>
            <p:cNvPr id="6" name="Rectangle 21"/>
            <p:cNvSpPr/>
            <p:nvPr/>
          </p:nvSpPr>
          <p:spPr>
            <a:xfrm>
              <a:off x="3214886" y="3645818"/>
              <a:ext cx="3312368" cy="6892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 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예방 대책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</p:txBody>
        </p:sp>
        <p:sp>
          <p:nvSpPr>
            <p:cNvPr id="7" name="Rectangle 22"/>
            <p:cNvSpPr/>
            <p:nvPr/>
          </p:nvSpPr>
          <p:spPr>
            <a:xfrm>
              <a:off x="4943078" y="3645818"/>
              <a:ext cx="6367102" cy="23160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</a:t>
              </a:r>
              <a:r>
                <a:rPr lang="ko-KR" altLang="en-US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자재하역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자재 양중 및 운반 작업과 지반 천공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굴착작업 및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토사 반출작업 중 건설기계에 의한 작업 시에는 위험 작업구간에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근로자 접근 방지를 위하여 작업유도자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신호수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를 배치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endParaRPr lang="ko-KR" altLang="en-US" sz="500" b="1" spc="-12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srgbClr val="7B884C"/>
                  </a:solidFill>
                </a:rPr>
                <a:t>➋</a:t>
              </a:r>
              <a:r>
                <a:rPr lang="en-US" altLang="ko-KR" sz="1600" b="1" spc="-120" dirty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작업유도자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신호수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배치 시 작업유도자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신호수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는 식별용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안전조끼를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착용하고 안전구역에서 작업을 유도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신호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endParaRPr lang="ko-KR" altLang="en-US" sz="500" b="1" spc="-12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➌</a:t>
              </a:r>
              <a:r>
                <a:rPr lang="en-US" altLang="ko-KR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건설기계 작업 전 건설기계의 방호장치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용접부위 및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이음부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등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자체 결함여부 사전 점검 및 작업계획서 작성 등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656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812" y="1143778"/>
            <a:ext cx="9467690" cy="457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26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562" y="1715282"/>
            <a:ext cx="9618691" cy="471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797" y="1286654"/>
            <a:ext cx="9359855" cy="500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29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237686" y="1576302"/>
            <a:ext cx="782500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 dirty="0">
                <a:solidFill>
                  <a:srgbClr val="C09732"/>
                </a:solidFill>
              </a:rPr>
              <a:t>비계 등 가설구조물 공사의 </a:t>
            </a:r>
            <a:r>
              <a:rPr lang="ko-KR" altLang="en-US" sz="1800" b="1" spc="-120" dirty="0" smtClean="0">
                <a:solidFill>
                  <a:srgbClr val="C09732"/>
                </a:solidFill>
              </a:rPr>
              <a:t>사망재해는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전체 사망재해의</a:t>
            </a:r>
            <a:r>
              <a:rPr lang="en-US" altLang="ko-KR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800" b="1" spc="-120" dirty="0" smtClean="0">
                <a:solidFill>
                  <a:srgbClr val="C09732"/>
                </a:solidFill>
              </a:rPr>
              <a:t>8%</a:t>
            </a:r>
            <a:r>
              <a:rPr lang="en-US" altLang="ko-KR" sz="1800" b="1" spc="-120" dirty="0" smtClean="0">
                <a:solidFill>
                  <a:srgbClr val="7B884C"/>
                </a:solidFill>
              </a:rPr>
              <a:t>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점유</a:t>
            </a:r>
            <a:endParaRPr lang="en-US" altLang="ko-KR" sz="18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14886" y="2421682"/>
            <a:ext cx="7632848" cy="1052596"/>
            <a:chOff x="3214886" y="2521214"/>
            <a:chExt cx="7632848" cy="1052596"/>
          </a:xfrm>
        </p:grpSpPr>
        <p:sp>
          <p:nvSpPr>
            <p:cNvPr id="3" name="Rectangle 21"/>
            <p:cNvSpPr/>
            <p:nvPr/>
          </p:nvSpPr>
          <p:spPr>
            <a:xfrm>
              <a:off x="3214886" y="2521214"/>
              <a:ext cx="3312368" cy="10032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사망재해는 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이렇게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발생합니다</a:t>
              </a:r>
              <a:r>
                <a:rPr lang="en-US" altLang="ko-KR" sz="1700" b="1" kern="1500" spc="-150" dirty="0">
                  <a:solidFill>
                    <a:srgbClr val="7B884C"/>
                  </a:solidFill>
                </a:rPr>
                <a:t>.</a:t>
              </a:r>
            </a:p>
          </p:txBody>
        </p:sp>
        <p:sp>
          <p:nvSpPr>
            <p:cNvPr id="4" name="Rectangle 22"/>
            <p:cNvSpPr/>
            <p:nvPr/>
          </p:nvSpPr>
          <p:spPr>
            <a:xfrm>
              <a:off x="4943078" y="2521214"/>
              <a:ext cx="5904656" cy="1052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비계 등 가설구조물 작업 중 떨어짐 및 무너짐에 의한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사망재해는 </a:t>
              </a:r>
              <a:r>
                <a:rPr lang="ko-KR" altLang="en-US" sz="1600" b="1" spc="-120" dirty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endParaRPr lang="en-US" altLang="ko-KR" sz="1600" b="1" spc="-120" dirty="0" smtClean="0">
                <a:solidFill>
                  <a:srgbClr val="9BBB59">
                    <a:lumMod val="50000"/>
                  </a:srgb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작업 발판 설치불량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➋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작업발판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단부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안전난간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미설치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➌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벽이음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아웃트리거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등 무너짐 방지 조치 미흡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으로 인해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주로 발생합니다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3214886" y="3861842"/>
            <a:ext cx="7704856" cy="2212913"/>
            <a:chOff x="3214886" y="3861842"/>
            <a:chExt cx="7704856" cy="2212913"/>
          </a:xfrm>
        </p:grpSpPr>
        <p:sp>
          <p:nvSpPr>
            <p:cNvPr id="5" name="Rectangle 21"/>
            <p:cNvSpPr/>
            <p:nvPr/>
          </p:nvSpPr>
          <p:spPr>
            <a:xfrm>
              <a:off x="3214886" y="3861842"/>
              <a:ext cx="3312368" cy="6892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 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예방 대책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</p:txBody>
        </p:sp>
        <p:sp>
          <p:nvSpPr>
            <p:cNvPr id="6" name="Rectangle 22"/>
            <p:cNvSpPr/>
            <p:nvPr/>
          </p:nvSpPr>
          <p:spPr>
            <a:xfrm>
              <a:off x="4943078" y="3861842"/>
              <a:ext cx="5976664" cy="2212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</a:t>
              </a:r>
              <a:r>
                <a:rPr lang="ko-KR" altLang="en-US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비계 등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가설구조물에서 이동 및 작업 시 떨어질 위험이 높으므로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작업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발판을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밀실히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설치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endParaRPr lang="ko-KR" altLang="en-US" sz="500" b="1" spc="-12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>
                  <a:solidFill>
                    <a:srgbClr val="7B884C"/>
                  </a:solidFill>
                </a:rPr>
                <a:t>➋ </a:t>
              </a:r>
              <a:r>
                <a:rPr lang="en-US" altLang="ko-KR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작업발판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단부에는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떨어짐 방지용 안전난간 및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안전대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걸이시설를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설치하고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근로자는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안전대를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걸고 작업</a:t>
              </a:r>
            </a:p>
            <a:p>
              <a:pPr>
                <a:lnSpc>
                  <a:spcPct val="130000"/>
                </a:lnSpc>
              </a:pPr>
              <a:endParaRPr lang="ko-KR" altLang="en-US" sz="500" b="1" spc="-12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➌</a:t>
              </a:r>
              <a:r>
                <a:rPr lang="en-US" altLang="ko-KR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비계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이동식 비계 등 가설구조물은 무너질 위험이 있으므로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전용철물로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벽이음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아웃트리거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을 기준에 따라 견고히 설치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067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496" y="629669"/>
            <a:ext cx="8291062" cy="622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16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237686" y="1485578"/>
            <a:ext cx="604646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>
                <a:solidFill>
                  <a:srgbClr val="C09732"/>
                </a:solidFill>
              </a:rPr>
              <a:t>철골구조물 </a:t>
            </a:r>
            <a:r>
              <a:rPr lang="ko-KR" altLang="en-US" sz="1800" b="1" spc="-120" smtClean="0">
                <a:solidFill>
                  <a:srgbClr val="C09732"/>
                </a:solidFill>
              </a:rPr>
              <a:t>조립공사의 </a:t>
            </a:r>
            <a:r>
              <a:rPr lang="ko-KR" altLang="en-US" sz="1800" b="1" spc="-120" dirty="0" smtClean="0">
                <a:solidFill>
                  <a:srgbClr val="C09732"/>
                </a:solidFill>
              </a:rPr>
              <a:t>사망재해는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전체 사망재해의 </a:t>
            </a:r>
            <a:r>
              <a:rPr lang="en-US" altLang="ko-KR" sz="1800" b="1" spc="-120" dirty="0" smtClean="0">
                <a:solidFill>
                  <a:srgbClr val="C09732"/>
                </a:solidFill>
              </a:rPr>
              <a:t>7%</a:t>
            </a:r>
            <a:r>
              <a:rPr lang="en-US" altLang="ko-KR" sz="1800" b="1" spc="-120" dirty="0" smtClean="0">
                <a:solidFill>
                  <a:srgbClr val="7B884C"/>
                </a:solidFill>
              </a:rPr>
              <a:t>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점유</a:t>
            </a:r>
            <a:endParaRPr lang="en-US" altLang="ko-KR" sz="18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14886" y="2323151"/>
            <a:ext cx="7632848" cy="1003223"/>
            <a:chOff x="3214886" y="2282555"/>
            <a:chExt cx="7632848" cy="1003223"/>
          </a:xfrm>
        </p:grpSpPr>
        <p:sp>
          <p:nvSpPr>
            <p:cNvPr id="3" name="Rectangle 21"/>
            <p:cNvSpPr/>
            <p:nvPr/>
          </p:nvSpPr>
          <p:spPr>
            <a:xfrm>
              <a:off x="3214886" y="2282555"/>
              <a:ext cx="3312368" cy="10032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사망재해는 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이렇게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발생합니다</a:t>
              </a:r>
              <a:r>
                <a:rPr lang="en-US" altLang="ko-KR" sz="1700" b="1" kern="1500" spc="-150" dirty="0">
                  <a:solidFill>
                    <a:srgbClr val="7B884C"/>
                  </a:solidFill>
                </a:rPr>
                <a:t>.</a:t>
              </a:r>
            </a:p>
          </p:txBody>
        </p:sp>
        <p:sp>
          <p:nvSpPr>
            <p:cNvPr id="4" name="Rectangle 22"/>
            <p:cNvSpPr/>
            <p:nvPr/>
          </p:nvSpPr>
          <p:spPr>
            <a:xfrm>
              <a:off x="4943078" y="2282555"/>
              <a:ext cx="5904656" cy="9478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철골구조물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흙막이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가시설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등 철골 설치작업 중 떨어짐 및 맞음에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의한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사망재해는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➊ 떨어짐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방지망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미설치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➋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근로자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안전대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미착용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</a:t>
              </a: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 ➌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인양 방법 불량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으로 인해 주로 발생합니다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3214886" y="3739215"/>
            <a:ext cx="7416824" cy="2426883"/>
            <a:chOff x="3214886" y="3739215"/>
            <a:chExt cx="7416824" cy="2426883"/>
          </a:xfrm>
        </p:grpSpPr>
        <p:sp>
          <p:nvSpPr>
            <p:cNvPr id="5" name="Rectangle 21"/>
            <p:cNvSpPr/>
            <p:nvPr/>
          </p:nvSpPr>
          <p:spPr>
            <a:xfrm>
              <a:off x="3214886" y="3739215"/>
              <a:ext cx="3312368" cy="6892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 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예방 대책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</p:txBody>
        </p:sp>
        <p:sp>
          <p:nvSpPr>
            <p:cNvPr id="6" name="Rectangle 22"/>
            <p:cNvSpPr/>
            <p:nvPr/>
          </p:nvSpPr>
          <p:spPr>
            <a:xfrm>
              <a:off x="4943078" y="3739215"/>
              <a:ext cx="5688632" cy="24268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</a:t>
              </a:r>
              <a:r>
                <a:rPr lang="ko-KR" altLang="en-US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눈으로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봐도 가장 위험한 건설작업이 바로 철골 작업이므로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작업장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하부에는 떨어짐 방지용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안전방망을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설치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endParaRPr lang="ko-KR" altLang="en-US" sz="500" b="1" spc="-12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srgbClr val="7B884C"/>
                  </a:solidFill>
                </a:rPr>
                <a:t>➋</a:t>
              </a:r>
              <a:r>
                <a:rPr lang="en-US" altLang="ko-KR" sz="1600" b="1" spc="-120" dirty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철골 위에서 이동 및 작업 시에는 반드시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안전대를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걸고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   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이동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및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작업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실시</a:t>
              </a:r>
            </a:p>
            <a:p>
              <a:pPr>
                <a:lnSpc>
                  <a:spcPct val="120000"/>
                </a:lnSpc>
              </a:pPr>
              <a:endParaRPr lang="ko-KR" altLang="en-US" sz="500" b="1" spc="-12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➌ </a:t>
              </a:r>
              <a:r>
                <a:rPr lang="en-US" altLang="ko-KR" sz="1600" b="1" spc="-120" dirty="0" smtClean="0">
                  <a:solidFill>
                    <a:srgbClr val="9BBB59">
                      <a:lumMod val="50000"/>
                    </a:srgb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H-Beam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등 철골자재를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양중할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때에는 사전에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줄걸이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방법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</a:t>
              </a: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체결상태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확인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등 안전성을 확보하여야 하며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물체가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떨어질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위험구간에는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근로자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출입을 금지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649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902" y="1341561"/>
            <a:ext cx="7128792" cy="492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20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309124" y="1576302"/>
            <a:ext cx="604646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 dirty="0" err="1">
                <a:solidFill>
                  <a:srgbClr val="C09732"/>
                </a:solidFill>
              </a:rPr>
              <a:t>조적</a:t>
            </a:r>
            <a:r>
              <a:rPr lang="en-US" altLang="ko-KR" sz="1800" b="1" spc="-120" dirty="0">
                <a:solidFill>
                  <a:srgbClr val="C09732"/>
                </a:solidFill>
              </a:rPr>
              <a:t>, </a:t>
            </a:r>
            <a:r>
              <a:rPr lang="ko-KR" altLang="en-US" sz="1800" b="1" spc="-120" dirty="0">
                <a:solidFill>
                  <a:srgbClr val="C09732"/>
                </a:solidFill>
              </a:rPr>
              <a:t>미장</a:t>
            </a:r>
            <a:r>
              <a:rPr lang="en-US" altLang="ko-KR" sz="1800" b="1" spc="-120" dirty="0">
                <a:solidFill>
                  <a:srgbClr val="C09732"/>
                </a:solidFill>
              </a:rPr>
              <a:t>, </a:t>
            </a:r>
            <a:r>
              <a:rPr lang="ko-KR" altLang="en-US" sz="1800" b="1" spc="-120" dirty="0">
                <a:solidFill>
                  <a:srgbClr val="C09732"/>
                </a:solidFill>
              </a:rPr>
              <a:t>방수공사의 </a:t>
            </a:r>
            <a:r>
              <a:rPr lang="ko-KR" altLang="en-US" sz="1800" b="1" spc="-120" dirty="0" smtClean="0">
                <a:solidFill>
                  <a:srgbClr val="C09732"/>
                </a:solidFill>
              </a:rPr>
              <a:t>사망재해는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전체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사망재해의</a:t>
            </a:r>
            <a:r>
              <a:rPr lang="en-US" altLang="ko-KR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800" b="1" spc="-120" dirty="0" smtClean="0">
                <a:solidFill>
                  <a:srgbClr val="C09732"/>
                </a:solidFill>
              </a:rPr>
              <a:t>7%</a:t>
            </a:r>
            <a:r>
              <a:rPr lang="en-US" altLang="ko-KR" sz="1800" b="1" spc="-120" dirty="0" smtClean="0">
                <a:solidFill>
                  <a:srgbClr val="7B884C"/>
                </a:solidFill>
              </a:rPr>
              <a:t>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점유</a:t>
            </a:r>
            <a:endParaRPr lang="en-US" altLang="ko-KR" sz="18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14886" y="2421682"/>
            <a:ext cx="7632848" cy="1003223"/>
            <a:chOff x="3214886" y="2593222"/>
            <a:chExt cx="7632848" cy="1003223"/>
          </a:xfrm>
        </p:grpSpPr>
        <p:sp>
          <p:nvSpPr>
            <p:cNvPr id="3" name="Rectangle 21"/>
            <p:cNvSpPr/>
            <p:nvPr/>
          </p:nvSpPr>
          <p:spPr>
            <a:xfrm>
              <a:off x="3214886" y="2593222"/>
              <a:ext cx="3312368" cy="10032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사망재해는 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이렇게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발생합니다</a:t>
              </a:r>
              <a:r>
                <a:rPr lang="en-US" altLang="ko-KR" sz="1700" b="1" kern="1500" spc="-150" dirty="0">
                  <a:solidFill>
                    <a:srgbClr val="7B884C"/>
                  </a:solidFill>
                </a:rPr>
                <a:t>.</a:t>
              </a:r>
            </a:p>
          </p:txBody>
        </p:sp>
        <p:sp>
          <p:nvSpPr>
            <p:cNvPr id="4" name="Rectangle 22"/>
            <p:cNvSpPr/>
            <p:nvPr/>
          </p:nvSpPr>
          <p:spPr>
            <a:xfrm>
              <a:off x="4943078" y="2593222"/>
              <a:ext cx="5904656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조적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미장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방수작업 중 떨어짐 및 질식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산소결핍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에 의한 사망재해는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➊ 작업발판 설치불량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➋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정리정돈 불량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➌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밀폐공간 </a:t>
              </a:r>
              <a:r>
                <a:rPr lang="ko-KR" altLang="en-US" sz="1600" b="1" spc="-120" dirty="0" err="1" smtClean="0">
                  <a:solidFill>
                    <a:srgbClr val="7B884C"/>
                  </a:solidFill>
                </a:rPr>
                <a:t>작업전</a:t>
              </a: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∙중     계속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환기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미실시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로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인해 주로 발생합니다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.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214886" y="3937215"/>
            <a:ext cx="7586108" cy="1865126"/>
            <a:chOff x="3214886" y="3937215"/>
            <a:chExt cx="7586108" cy="1865126"/>
          </a:xfrm>
        </p:grpSpPr>
        <p:sp>
          <p:nvSpPr>
            <p:cNvPr id="5" name="Rectangle 21"/>
            <p:cNvSpPr/>
            <p:nvPr/>
          </p:nvSpPr>
          <p:spPr>
            <a:xfrm>
              <a:off x="3214886" y="3937215"/>
              <a:ext cx="1237246" cy="7201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 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예방 대책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</p:txBody>
        </p:sp>
        <p:sp>
          <p:nvSpPr>
            <p:cNvPr id="7" name="Rectangle 22"/>
            <p:cNvSpPr/>
            <p:nvPr/>
          </p:nvSpPr>
          <p:spPr>
            <a:xfrm>
              <a:off x="4943078" y="3937215"/>
              <a:ext cx="5857916" cy="18651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미장 및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조적작업을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위한 작업발판은 튼튼하게 설치하고 이동식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비계 및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말비계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설치 시 작업발판 폭은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40㎝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이상으로 확보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endParaRPr lang="ko-KR" altLang="en-US" sz="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➋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작업장 정리정돈 철저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endParaRPr lang="ko-KR" altLang="en-US" sz="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➌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밀폐공간에서 방수작업 시에는 환기설비를 설치하고 유해가스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농도를 수시로 체크하여 산소결핍 및 화재폭발 재해 예방</a:t>
              </a:r>
              <a:endParaRPr lang="ko-KR" altLang="en-US" sz="1600" b="1" spc="-120" dirty="0" smtClean="0">
                <a:solidFill>
                  <a:srgbClr val="7B884C"/>
                </a:solidFill>
              </a:endParaRPr>
            </a:p>
          </p:txBody>
        </p:sp>
      </p:grpSp>
      <p:sp>
        <p:nvSpPr>
          <p:cNvPr id="9" name="Rectangle 22"/>
          <p:cNvSpPr/>
          <p:nvPr/>
        </p:nvSpPr>
        <p:spPr>
          <a:xfrm>
            <a:off x="5303118" y="3572670"/>
            <a:ext cx="5688632" cy="377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68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182" y="575468"/>
            <a:ext cx="8643998" cy="621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14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2638822" y="1448528"/>
            <a:ext cx="885698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800" b="1" spc="-150" dirty="0">
                <a:solidFill>
                  <a:srgbClr val="C09732"/>
                </a:solidFill>
              </a:rPr>
              <a:t>화물운반작업 및 </a:t>
            </a:r>
            <a:r>
              <a:rPr lang="ko-KR" altLang="en-US" sz="1800" b="1" spc="-150" dirty="0" smtClean="0">
                <a:solidFill>
                  <a:srgbClr val="C09732"/>
                </a:solidFill>
              </a:rPr>
              <a:t>도로유지∙보수공사 </a:t>
            </a:r>
            <a:r>
              <a:rPr lang="ko-KR" altLang="en-US" sz="1800" b="1" spc="-150" dirty="0">
                <a:solidFill>
                  <a:srgbClr val="C09732"/>
                </a:solidFill>
              </a:rPr>
              <a:t>중 </a:t>
            </a:r>
            <a:r>
              <a:rPr lang="ko-KR" altLang="en-US" sz="18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교통사고에 </a:t>
            </a:r>
            <a:r>
              <a:rPr lang="ko-KR" altLang="en-US" sz="18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의한 </a:t>
            </a:r>
            <a:r>
              <a:rPr lang="ko-KR" altLang="en-US" sz="18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사망재해는 </a:t>
            </a:r>
            <a:endParaRPr lang="en-US" altLang="ko-KR" sz="1800" b="1" spc="-15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lnSpc>
                <a:spcPct val="120000"/>
              </a:lnSpc>
            </a:pPr>
            <a:r>
              <a:rPr lang="ko-KR" altLang="en-US" sz="1800" b="1" spc="-1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전체 사망재해의 </a:t>
            </a:r>
            <a:r>
              <a:rPr lang="en-US" altLang="ko-KR" sz="1800" b="1" spc="-150" dirty="0" smtClean="0">
                <a:solidFill>
                  <a:srgbClr val="C09732"/>
                </a:solidFill>
              </a:rPr>
              <a:t>7%</a:t>
            </a:r>
            <a:r>
              <a:rPr lang="en-US" altLang="ko-KR" sz="1800" b="1" spc="-150" dirty="0" smtClean="0">
                <a:solidFill>
                  <a:srgbClr val="7B884C"/>
                </a:solidFill>
              </a:rPr>
              <a:t> </a:t>
            </a:r>
            <a:r>
              <a:rPr lang="ko-KR" altLang="en-US" sz="1800" b="1" spc="-15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점유</a:t>
            </a:r>
            <a:endParaRPr lang="en-US" altLang="ko-KR" sz="1800" b="1" spc="-15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Rectangle 21"/>
          <p:cNvSpPr/>
          <p:nvPr/>
        </p:nvSpPr>
        <p:spPr>
          <a:xfrm>
            <a:off x="3214886" y="2449206"/>
            <a:ext cx="3312368" cy="10032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사망재해는 </a:t>
            </a: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이렇게</a:t>
            </a:r>
            <a:endParaRPr lang="en-US" altLang="ko-KR" sz="1700" b="1" kern="1500" spc="-150" dirty="0">
              <a:solidFill>
                <a:srgbClr val="7B884C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발생합니다</a:t>
            </a:r>
            <a:r>
              <a:rPr lang="en-US" altLang="ko-KR" sz="1700" b="1" kern="1500" spc="-150" dirty="0">
                <a:solidFill>
                  <a:srgbClr val="7B884C"/>
                </a:solidFill>
              </a:rPr>
              <a:t>.</a:t>
            </a:r>
          </a:p>
        </p:txBody>
      </p:sp>
      <p:sp>
        <p:nvSpPr>
          <p:cNvPr id="4" name="Rectangle 22"/>
          <p:cNvSpPr/>
          <p:nvPr/>
        </p:nvSpPr>
        <p:spPr>
          <a:xfrm>
            <a:off x="4943078" y="2449206"/>
            <a:ext cx="5688632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건설현장의 화물운반작업 중 도로 교통사고에 의한 사망재해는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</a:t>
            </a:r>
            <a:r>
              <a:rPr lang="ko-KR" altLang="en-US" sz="1600" b="1" spc="-120" dirty="0" smtClean="0">
                <a:solidFill>
                  <a:srgbClr val="7B884C"/>
                </a:solidFill>
              </a:rPr>
              <a:t>➊ </a:t>
            </a:r>
            <a:r>
              <a:rPr lang="ko-KR" altLang="en-US" sz="1600" b="1" spc="-120" dirty="0">
                <a:solidFill>
                  <a:srgbClr val="7B884C"/>
                </a:solidFill>
              </a:rPr>
              <a:t>안전운전 의무위반</a:t>
            </a:r>
            <a:r>
              <a:rPr lang="en-US" altLang="ko-KR" sz="1600" b="1" spc="-120" dirty="0">
                <a:solidFill>
                  <a:srgbClr val="7B884C"/>
                </a:solidFill>
              </a:rPr>
              <a:t>(</a:t>
            </a:r>
            <a:r>
              <a:rPr lang="ko-KR" altLang="en-US" sz="1600" b="1" spc="-120" dirty="0">
                <a:solidFill>
                  <a:srgbClr val="7B884C"/>
                </a:solidFill>
              </a:rPr>
              <a:t>과속</a:t>
            </a:r>
            <a:r>
              <a:rPr lang="en-US" altLang="ko-KR" sz="1600" b="1" spc="-120" dirty="0">
                <a:solidFill>
                  <a:srgbClr val="7B884C"/>
                </a:solidFill>
              </a:rPr>
              <a:t>, </a:t>
            </a:r>
            <a:r>
              <a:rPr lang="ko-KR" altLang="en-US" sz="1600" b="1" spc="-120" dirty="0">
                <a:solidFill>
                  <a:srgbClr val="7B884C"/>
                </a:solidFill>
              </a:rPr>
              <a:t>신호 </a:t>
            </a:r>
            <a:r>
              <a:rPr lang="ko-KR" altLang="en-US" sz="1600" b="1" spc="-120" dirty="0" err="1">
                <a:solidFill>
                  <a:srgbClr val="7B884C"/>
                </a:solidFill>
              </a:rPr>
              <a:t>미준수</a:t>
            </a:r>
            <a:r>
              <a:rPr lang="ko-KR" altLang="en-US" sz="1600" b="1" spc="-120" dirty="0">
                <a:solidFill>
                  <a:srgbClr val="7B884C"/>
                </a:solidFill>
              </a:rPr>
              <a:t> 등</a:t>
            </a:r>
            <a:r>
              <a:rPr lang="en-US" altLang="ko-KR" sz="1600" b="1" spc="-120" dirty="0">
                <a:solidFill>
                  <a:srgbClr val="7B884C"/>
                </a:solidFill>
              </a:rPr>
              <a:t>), ➋ </a:t>
            </a:r>
            <a:r>
              <a:rPr lang="ko-KR" altLang="en-US" sz="1600" b="1" spc="-120" dirty="0">
                <a:solidFill>
                  <a:srgbClr val="7B884C"/>
                </a:solidFill>
              </a:rPr>
              <a:t>작업장 전방 안전표지판 설치 불량</a:t>
            </a:r>
            <a:r>
              <a:rPr lang="en-US" altLang="ko-KR" sz="1600" b="1" spc="-120" dirty="0">
                <a:solidFill>
                  <a:srgbClr val="7B884C"/>
                </a:solidFill>
              </a:rPr>
              <a:t>, ➌ </a:t>
            </a:r>
            <a:r>
              <a:rPr lang="ko-KR" altLang="en-US" sz="1600" b="1" spc="-120" dirty="0">
                <a:solidFill>
                  <a:srgbClr val="7B884C"/>
                </a:solidFill>
              </a:rPr>
              <a:t>신호작업 불량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으로 인해 주로 발생합니다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</a:p>
        </p:txBody>
      </p:sp>
      <p:sp>
        <p:nvSpPr>
          <p:cNvPr id="5" name="Rectangle 21"/>
          <p:cNvSpPr/>
          <p:nvPr/>
        </p:nvSpPr>
        <p:spPr>
          <a:xfrm>
            <a:off x="3214886" y="3789834"/>
            <a:ext cx="159443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사망재해 </a:t>
            </a:r>
            <a:endParaRPr lang="en-US" altLang="ko-KR" sz="1700" b="1" kern="1500" spc="-150" dirty="0">
              <a:solidFill>
                <a:srgbClr val="7B884C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700" b="1" kern="1500" spc="-150" dirty="0">
                <a:solidFill>
                  <a:srgbClr val="7B884C"/>
                </a:solidFill>
              </a:rPr>
              <a:t>예방 대책</a:t>
            </a:r>
            <a:endParaRPr lang="en-US" altLang="ko-KR" sz="1700" b="1" kern="1500" spc="-150" dirty="0">
              <a:solidFill>
                <a:srgbClr val="7B884C"/>
              </a:solidFill>
            </a:endParaRPr>
          </a:p>
        </p:txBody>
      </p:sp>
      <p:sp>
        <p:nvSpPr>
          <p:cNvPr id="6" name="Rectangle 22"/>
          <p:cNvSpPr/>
          <p:nvPr/>
        </p:nvSpPr>
        <p:spPr>
          <a:xfrm>
            <a:off x="4943078" y="3789834"/>
            <a:ext cx="6152788" cy="2212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spc="-120" dirty="0" smtClean="0">
                <a:solidFill>
                  <a:srgbClr val="7B884C"/>
                </a:solidFill>
              </a:rPr>
              <a:t>➊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화물운반작업을 위한 도로 주행 시 규정속도 준수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안전띠 착용 및 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교통 신호 준수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endParaRPr lang="ko-KR" altLang="en-US" sz="5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600" b="1" spc="-120" dirty="0" smtClean="0">
                <a:solidFill>
                  <a:srgbClr val="7B884C"/>
                </a:solidFill>
              </a:rPr>
              <a:t>➋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차량이 통행하는 도로공사 시 전방에 공사확인 안전표지판 설치 및 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차량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유도물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설치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endParaRPr lang="ko-KR" altLang="en-US" sz="5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600" b="1" spc="-120" dirty="0" smtClean="0">
                <a:solidFill>
                  <a:srgbClr val="7B884C"/>
                </a:solidFill>
              </a:rPr>
              <a:t>➌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화물운반작업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도로교통 신호 시 신호수는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신호봉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식별용 조끼 착용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하고 안전 구역에 위치</a:t>
            </a:r>
            <a:endParaRPr lang="en-US" altLang="ko-KR" sz="1600" b="1" spc="-120" dirty="0" smtClean="0">
              <a:solidFill>
                <a:srgbClr val="7B88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77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798" y="643712"/>
            <a:ext cx="8400068" cy="614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77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237686" y="1564902"/>
            <a:ext cx="7286676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 dirty="0" err="1">
                <a:solidFill>
                  <a:srgbClr val="C09732"/>
                </a:solidFill>
              </a:rPr>
              <a:t>토공사</a:t>
            </a:r>
            <a:r>
              <a:rPr lang="ko-KR" altLang="en-US" sz="1800" b="1" spc="-120" dirty="0">
                <a:solidFill>
                  <a:srgbClr val="C09732"/>
                </a:solidFill>
              </a:rPr>
              <a:t> 작업의 </a:t>
            </a:r>
            <a:r>
              <a:rPr lang="ko-KR" altLang="en-US" sz="1800" b="1" spc="-120" dirty="0" smtClean="0">
                <a:solidFill>
                  <a:srgbClr val="C09732"/>
                </a:solidFill>
              </a:rPr>
              <a:t>사망재해는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전체 사망재해의 </a:t>
            </a:r>
            <a:r>
              <a:rPr lang="en-US" altLang="ko-KR" sz="1800" b="1" spc="-120" dirty="0" smtClean="0">
                <a:solidFill>
                  <a:srgbClr val="C09732"/>
                </a:solidFill>
              </a:rPr>
              <a:t>7%</a:t>
            </a:r>
            <a:r>
              <a:rPr lang="en-US" altLang="ko-KR" sz="1800" b="1" spc="-120" dirty="0" smtClean="0">
                <a:solidFill>
                  <a:srgbClr val="7B884C"/>
                </a:solidFill>
              </a:rPr>
              <a:t>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점유</a:t>
            </a:r>
            <a:endParaRPr lang="en-US" altLang="ko-KR" sz="18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14886" y="2493690"/>
            <a:ext cx="7632848" cy="1052596"/>
            <a:chOff x="3214886" y="2665230"/>
            <a:chExt cx="7632848" cy="1052596"/>
          </a:xfrm>
        </p:grpSpPr>
        <p:sp>
          <p:nvSpPr>
            <p:cNvPr id="3" name="Rectangle 21"/>
            <p:cNvSpPr/>
            <p:nvPr/>
          </p:nvSpPr>
          <p:spPr>
            <a:xfrm>
              <a:off x="3214886" y="2665230"/>
              <a:ext cx="3312368" cy="10032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사망재해는 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이렇게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발생합니다</a:t>
              </a:r>
              <a:r>
                <a:rPr lang="en-US" altLang="ko-KR" sz="1700" b="1" kern="1500" spc="-150" dirty="0">
                  <a:solidFill>
                    <a:srgbClr val="7B884C"/>
                  </a:solidFill>
                </a:rPr>
                <a:t>.</a:t>
              </a:r>
            </a:p>
          </p:txBody>
        </p:sp>
        <p:sp>
          <p:nvSpPr>
            <p:cNvPr id="4" name="Rectangle 22"/>
            <p:cNvSpPr/>
            <p:nvPr/>
          </p:nvSpPr>
          <p:spPr>
            <a:xfrm>
              <a:off x="4943078" y="2665230"/>
              <a:ext cx="5904656" cy="1052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토공사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작업 중 무너짐 및 부딪힘에 의한 사망재해는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건설장비에 부딪힘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➋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굴착작업 시 기울기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미준수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에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의해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주로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발생합니다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3214886" y="4149874"/>
            <a:ext cx="7595228" cy="1532727"/>
            <a:chOff x="3214886" y="4149874"/>
            <a:chExt cx="7595228" cy="1532727"/>
          </a:xfrm>
        </p:grpSpPr>
        <p:sp>
          <p:nvSpPr>
            <p:cNvPr id="5" name="Rectangle 21"/>
            <p:cNvSpPr/>
            <p:nvPr/>
          </p:nvSpPr>
          <p:spPr>
            <a:xfrm>
              <a:off x="3214886" y="4149874"/>
              <a:ext cx="1665874" cy="7201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00" dirty="0">
                  <a:solidFill>
                    <a:srgbClr val="7B884C"/>
                  </a:solidFill>
                </a:rPr>
                <a:t>사망재해 </a:t>
              </a:r>
              <a:endParaRPr lang="en-US" altLang="ko-KR" sz="1700" b="1" kern="1500" spc="-10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00" dirty="0">
                  <a:solidFill>
                    <a:srgbClr val="7B884C"/>
                  </a:solidFill>
                </a:rPr>
                <a:t>예방 대책</a:t>
              </a:r>
              <a:endParaRPr lang="en-US" altLang="ko-KR" sz="1700" b="1" kern="1500" spc="-100" dirty="0">
                <a:solidFill>
                  <a:srgbClr val="7B884C"/>
                </a:solidFill>
              </a:endParaRPr>
            </a:p>
          </p:txBody>
        </p:sp>
        <p:sp>
          <p:nvSpPr>
            <p:cNvPr id="6" name="Rectangle 22"/>
            <p:cNvSpPr/>
            <p:nvPr/>
          </p:nvSpPr>
          <p:spPr>
            <a:xfrm>
              <a:off x="4943078" y="4149874"/>
              <a:ext cx="5867036" cy="15327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건설기계장비의 부딪힘 재해를 예방하기 위해 장비 유도자를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배치하고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운전원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및 근로자는 유도자의 신호를 준수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endParaRPr lang="ko-KR" altLang="en-US" sz="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➋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지반 굴착작업 시 굴착경사가 급해 무너질 위험이 있으므로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굴착면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기울기를 준수하여야 하며 필요 시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흙막이가시설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설치</a:t>
              </a:r>
              <a:endParaRPr lang="ko-KR" altLang="en-US" sz="1600" b="1" spc="-120" dirty="0" smtClean="0">
                <a:solidFill>
                  <a:srgbClr val="7B884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770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389" y="643712"/>
            <a:ext cx="8750791" cy="624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62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237686" y="1572406"/>
            <a:ext cx="629053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 dirty="0">
                <a:solidFill>
                  <a:srgbClr val="C09732"/>
                </a:solidFill>
              </a:rPr>
              <a:t>지붕공사의 </a:t>
            </a:r>
            <a:r>
              <a:rPr lang="ko-KR" altLang="en-US" sz="1800" b="1" spc="-120" dirty="0" smtClean="0">
                <a:solidFill>
                  <a:srgbClr val="C09732"/>
                </a:solidFill>
              </a:rPr>
              <a:t>사망재해는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전체 사망재해의 </a:t>
            </a:r>
            <a:r>
              <a:rPr lang="en-US" altLang="ko-KR" sz="1800" b="1" spc="-120" dirty="0" smtClean="0">
                <a:solidFill>
                  <a:srgbClr val="C09732"/>
                </a:solidFill>
              </a:rPr>
              <a:t>6%</a:t>
            </a:r>
            <a:r>
              <a:rPr lang="en-US" altLang="ko-KR" sz="1800" b="1" spc="-120" dirty="0" smtClean="0">
                <a:solidFill>
                  <a:srgbClr val="7B884C"/>
                </a:solidFill>
              </a:rPr>
              <a:t>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점유</a:t>
            </a:r>
            <a:endParaRPr lang="en-US" altLang="ko-KR" sz="18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14886" y="2377198"/>
            <a:ext cx="7560840" cy="1052596"/>
            <a:chOff x="3214886" y="2565698"/>
            <a:chExt cx="7560840" cy="1052596"/>
          </a:xfrm>
        </p:grpSpPr>
        <p:sp>
          <p:nvSpPr>
            <p:cNvPr id="3" name="Rectangle 21"/>
            <p:cNvSpPr/>
            <p:nvPr/>
          </p:nvSpPr>
          <p:spPr>
            <a:xfrm>
              <a:off x="3214886" y="2565698"/>
              <a:ext cx="3312368" cy="10032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사망재해는 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이렇게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발생합니다</a:t>
              </a:r>
              <a:r>
                <a:rPr lang="en-US" altLang="ko-KR" sz="1700" b="1" kern="1500" spc="-150" dirty="0">
                  <a:solidFill>
                    <a:srgbClr val="7B884C"/>
                  </a:solidFill>
                </a:rPr>
                <a:t>.</a:t>
              </a:r>
            </a:p>
          </p:txBody>
        </p:sp>
        <p:sp>
          <p:nvSpPr>
            <p:cNvPr id="4" name="Rectangle 22"/>
            <p:cNvSpPr/>
            <p:nvPr/>
          </p:nvSpPr>
          <p:spPr>
            <a:xfrm>
              <a:off x="4943078" y="2565698"/>
              <a:ext cx="5832648" cy="1052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경사지붕 등 마감작업 중 떨어짐 및 맞음에 의한 사망재해는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       </a:t>
              </a: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경사지붕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단부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안전난간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미설치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➋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안전대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미착용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</a:t>
              </a:r>
              <a:endParaRPr lang="en-US" altLang="ko-KR" sz="1600" b="1" spc="-120" dirty="0" smtClean="0">
                <a:solidFill>
                  <a:srgbClr val="7B884C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➌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자재 적치불량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으로 인해 주로 발생합니다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.</a:t>
              </a: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3214886" y="3937215"/>
            <a:ext cx="7992888" cy="2049792"/>
            <a:chOff x="3214886" y="3937215"/>
            <a:chExt cx="7992888" cy="2049792"/>
          </a:xfrm>
        </p:grpSpPr>
        <p:sp>
          <p:nvSpPr>
            <p:cNvPr id="5" name="Rectangle 21"/>
            <p:cNvSpPr/>
            <p:nvPr/>
          </p:nvSpPr>
          <p:spPr>
            <a:xfrm>
              <a:off x="3214886" y="3937215"/>
              <a:ext cx="3312368" cy="6892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 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예방 대책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</p:txBody>
        </p:sp>
        <p:sp>
          <p:nvSpPr>
            <p:cNvPr id="6" name="Rectangle 22"/>
            <p:cNvSpPr/>
            <p:nvPr/>
          </p:nvSpPr>
          <p:spPr>
            <a:xfrm>
              <a:off x="4943078" y="3937215"/>
              <a:ext cx="6264696" cy="20497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경사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지붕공사는 매우 위험한 작업이므로 작업 전 지붕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단부에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  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안전난간을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설치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endParaRPr lang="en-US" altLang="ko-KR" sz="500" b="1" spc="-120" dirty="0" smtClean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➋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근로자는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안전대를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착용하여 작업 중 미끄러지거나 떨어짐 위험 방지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5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/>
              </a:r>
              <a:br>
                <a:rPr lang="ko-KR" altLang="en-US" sz="5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</a:br>
              <a:r>
                <a:rPr lang="en-US" altLang="ko-KR" sz="1600" b="1" spc="-120" dirty="0">
                  <a:solidFill>
                    <a:srgbClr val="7B884C"/>
                  </a:solidFill>
                </a:rPr>
                <a:t>➌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경사지붕에서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사용하던 공구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도구나 쌓아 놓은 자재가 아래로 떨어질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위험이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있으므로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안전방망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그물코 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2㎝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이내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을 설치하거나 위험구간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 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출입을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통제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340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87" y="858026"/>
            <a:ext cx="7502661" cy="584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56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309124" y="1429530"/>
            <a:ext cx="8001056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 dirty="0">
                <a:solidFill>
                  <a:srgbClr val="C09732"/>
                </a:solidFill>
              </a:rPr>
              <a:t>외부 도장공사</a:t>
            </a:r>
            <a:r>
              <a:rPr lang="en-US" altLang="ko-KR" sz="1800" b="1" spc="-120" dirty="0">
                <a:solidFill>
                  <a:srgbClr val="C09732"/>
                </a:solidFill>
              </a:rPr>
              <a:t>(</a:t>
            </a:r>
            <a:r>
              <a:rPr lang="ko-KR" altLang="en-US" sz="1800" b="1" spc="-120" dirty="0">
                <a:solidFill>
                  <a:srgbClr val="C09732"/>
                </a:solidFill>
              </a:rPr>
              <a:t>떨어짐</a:t>
            </a:r>
            <a:r>
              <a:rPr lang="en-US" altLang="ko-KR" sz="1800" b="1" spc="-120" dirty="0" smtClean="0">
                <a:solidFill>
                  <a:srgbClr val="C09732"/>
                </a:solidFill>
              </a:rPr>
              <a:t>) </a:t>
            </a:r>
            <a:r>
              <a:rPr lang="ko-KR" altLang="en-US" sz="1800" b="1" spc="-120" dirty="0" smtClean="0">
                <a:solidFill>
                  <a:srgbClr val="C09732"/>
                </a:solidFill>
              </a:rPr>
              <a:t>도장공사의 사망재해는 </a:t>
            </a:r>
            <a:r>
              <a:rPr lang="en-US" altLang="ko-KR" sz="1800" b="1" spc="-120" dirty="0">
                <a:solidFill>
                  <a:srgbClr val="C09732"/>
                </a:solidFill>
              </a:rPr>
              <a:t>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전체 사망재해의 </a:t>
            </a:r>
            <a:r>
              <a:rPr lang="en-US" altLang="ko-KR" sz="1800" b="1" spc="-120" dirty="0" smtClean="0">
                <a:solidFill>
                  <a:srgbClr val="C09732"/>
                </a:solidFill>
              </a:rPr>
              <a:t>3%</a:t>
            </a:r>
            <a:r>
              <a:rPr lang="en-US" altLang="ko-KR" sz="1800" b="1" spc="-120" dirty="0" smtClean="0">
                <a:solidFill>
                  <a:prstClr val="black"/>
                </a:solidFill>
              </a:rPr>
              <a:t>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점유</a:t>
            </a:r>
            <a:endParaRPr lang="en-US" altLang="ko-KR" sz="18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14886" y="2421682"/>
            <a:ext cx="7632848" cy="1003223"/>
            <a:chOff x="3214886" y="2570587"/>
            <a:chExt cx="7632848" cy="1003223"/>
          </a:xfrm>
        </p:grpSpPr>
        <p:sp>
          <p:nvSpPr>
            <p:cNvPr id="3" name="Rectangle 21"/>
            <p:cNvSpPr/>
            <p:nvPr/>
          </p:nvSpPr>
          <p:spPr>
            <a:xfrm>
              <a:off x="3214886" y="2570587"/>
              <a:ext cx="3312368" cy="10032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사망재해는 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이렇게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발생합니다</a:t>
              </a:r>
              <a:r>
                <a:rPr lang="en-US" altLang="ko-KR" sz="1700" b="1" kern="1500" spc="-150" dirty="0">
                  <a:solidFill>
                    <a:srgbClr val="7B884C"/>
                  </a:solidFill>
                </a:rPr>
                <a:t>.</a:t>
              </a:r>
            </a:p>
          </p:txBody>
        </p:sp>
        <p:sp>
          <p:nvSpPr>
            <p:cNvPr id="4" name="Rectangle 22"/>
            <p:cNvSpPr/>
            <p:nvPr/>
          </p:nvSpPr>
          <p:spPr>
            <a:xfrm>
              <a:off x="4943078" y="2570587"/>
              <a:ext cx="5904656" cy="7325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외부 도장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도색 작업 중 떨어짐에 의한 사망재해는 </a:t>
              </a: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달비계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로프가 풀리거나 끊어짐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➋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수직구명줄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미설치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로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인해 주로 발생합니다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3214886" y="3933850"/>
            <a:ext cx="8095294" cy="1852815"/>
            <a:chOff x="3214886" y="4072736"/>
            <a:chExt cx="8095294" cy="1852815"/>
          </a:xfrm>
        </p:grpSpPr>
        <p:sp>
          <p:nvSpPr>
            <p:cNvPr id="5" name="Rectangle 21"/>
            <p:cNvSpPr/>
            <p:nvPr/>
          </p:nvSpPr>
          <p:spPr>
            <a:xfrm>
              <a:off x="3214886" y="4072736"/>
              <a:ext cx="3312368" cy="6892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 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예방 대책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</p:txBody>
        </p:sp>
        <p:sp>
          <p:nvSpPr>
            <p:cNvPr id="6" name="Rectangle 22"/>
            <p:cNvSpPr/>
            <p:nvPr/>
          </p:nvSpPr>
          <p:spPr>
            <a:xfrm>
              <a:off x="4943078" y="4072736"/>
              <a:ext cx="6367102" cy="18528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달비계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지지로프가 풀리거나 끊어짐 위험이 있으므로 상부에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2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개소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이상 로프를 풀리지 않도록 견고하게 묶어야 하며 지지로프는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22㎜ </a:t>
              </a: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이상 로프를 사용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endParaRPr lang="ko-KR" altLang="en-US" sz="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➋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달비계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작업 시에는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수직구명줄을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별도로 설치하여 작업자가 수직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구명줄에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추락</a:t>
              </a:r>
              <a:r>
                <a:rPr lang="en-US" altLang="ko-KR" sz="1400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400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떨어짐</a:t>
              </a:r>
              <a:r>
                <a:rPr lang="en-US" altLang="ko-KR" sz="1400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방지대를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걸고 작업하여 떨어짐에 의한 재해 예방</a:t>
              </a:r>
              <a:endPara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719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744" y="713957"/>
            <a:ext cx="7572428" cy="5962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6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237686" y="1564902"/>
            <a:ext cx="5506996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800" b="1" spc="-120" dirty="0" smtClean="0">
                <a:solidFill>
                  <a:srgbClr val="C09732"/>
                </a:solidFill>
              </a:rPr>
              <a:t>상∙하수도공사의 사망재해는 </a:t>
            </a:r>
            <a:r>
              <a:rPr lang="ko-KR" altLang="en-US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전체 사망재해의</a:t>
            </a:r>
            <a:r>
              <a:rPr lang="en-US" altLang="ko-KR" sz="18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800" b="1" spc="-120" dirty="0" smtClean="0">
                <a:solidFill>
                  <a:srgbClr val="C09732"/>
                </a:solidFill>
              </a:rPr>
              <a:t>3%</a:t>
            </a:r>
            <a:r>
              <a:rPr lang="en-US" altLang="ko-KR" sz="1800" b="1" spc="-120" dirty="0" smtClean="0">
                <a:solidFill>
                  <a:srgbClr val="7B884C"/>
                </a:solidFill>
              </a:rPr>
              <a:t> </a:t>
            </a:r>
            <a:r>
              <a:rPr lang="ko-KR" altLang="en-US" sz="18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점유</a:t>
            </a:r>
            <a:endParaRPr lang="en-US" altLang="ko-KR" sz="18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14886" y="2277666"/>
            <a:ext cx="7809542" cy="1052596"/>
            <a:chOff x="3214886" y="2449206"/>
            <a:chExt cx="7809542" cy="1052596"/>
          </a:xfrm>
        </p:grpSpPr>
        <p:sp>
          <p:nvSpPr>
            <p:cNvPr id="3" name="Rectangle 21"/>
            <p:cNvSpPr/>
            <p:nvPr/>
          </p:nvSpPr>
          <p:spPr>
            <a:xfrm>
              <a:off x="3214886" y="2449206"/>
              <a:ext cx="3312368" cy="10032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사망재해는 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이렇게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발생합니다</a:t>
              </a:r>
              <a:r>
                <a:rPr lang="en-US" altLang="ko-KR" sz="1700" b="1" kern="1500" spc="-150" dirty="0">
                  <a:solidFill>
                    <a:srgbClr val="7B884C"/>
                  </a:solidFill>
                </a:rPr>
                <a:t>.</a:t>
              </a:r>
            </a:p>
          </p:txBody>
        </p:sp>
        <p:sp>
          <p:nvSpPr>
            <p:cNvPr id="4" name="Rectangle 22"/>
            <p:cNvSpPr/>
            <p:nvPr/>
          </p:nvSpPr>
          <p:spPr>
            <a:xfrm>
              <a:off x="4943078" y="2449206"/>
              <a:ext cx="6081350" cy="1052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상∙하수도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공사의 </a:t>
              </a:r>
              <a:r>
                <a:rPr lang="ko-KR" altLang="en-US" sz="1600" b="1" spc="-120" dirty="0" err="1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관로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부설작업 및 도로 포장작업 중 토사 무너짐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건설장비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부딪힘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인양화물 맞음 재해는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굴착면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기울기 기준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미준수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➋ 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신호수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미배치</a:t>
              </a:r>
              <a:r>
                <a:rPr lang="en-US" altLang="ko-KR" sz="1600" b="1" spc="-120" dirty="0">
                  <a:solidFill>
                    <a:srgbClr val="7B884C"/>
                  </a:solidFill>
                </a:rPr>
                <a:t>, ➌ </a:t>
              </a:r>
              <a:r>
                <a:rPr lang="ko-KR" altLang="en-US" sz="1600" b="1" spc="-120" dirty="0" err="1">
                  <a:solidFill>
                    <a:srgbClr val="7B884C"/>
                  </a:solidFill>
                </a:rPr>
                <a:t>줄걸이</a:t>
              </a:r>
              <a:r>
                <a:rPr lang="ko-KR" altLang="en-US" sz="1600" b="1" spc="-120" dirty="0">
                  <a:solidFill>
                    <a:srgbClr val="7B884C"/>
                  </a:solidFill>
                </a:rPr>
                <a:t> 방법 불량</a:t>
              </a:r>
              <a:r>
                <a:rPr lang="ko-KR" altLang="en-US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으로 인해 주로 발생합니다</a:t>
              </a:r>
              <a:r>
                <a:rPr lang="en-US" altLang="ko-KR" sz="1600" b="1" spc="-12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3214886" y="3715546"/>
            <a:ext cx="8023856" cy="2212913"/>
            <a:chOff x="3214886" y="3715546"/>
            <a:chExt cx="8023856" cy="2212913"/>
          </a:xfrm>
        </p:grpSpPr>
        <p:sp>
          <p:nvSpPr>
            <p:cNvPr id="5" name="Rectangle 21"/>
            <p:cNvSpPr/>
            <p:nvPr/>
          </p:nvSpPr>
          <p:spPr>
            <a:xfrm>
              <a:off x="3214886" y="3715546"/>
              <a:ext cx="3312368" cy="6892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사망재해 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700" b="1" kern="1500" spc="-150" dirty="0">
                  <a:solidFill>
                    <a:srgbClr val="7B884C"/>
                  </a:solidFill>
                </a:rPr>
                <a:t>예방 대책</a:t>
              </a:r>
              <a:endParaRPr lang="en-US" altLang="ko-KR" sz="1700" b="1" kern="1500" spc="-150" dirty="0">
                <a:solidFill>
                  <a:srgbClr val="7B884C"/>
                </a:solidFill>
              </a:endParaRPr>
            </a:p>
          </p:txBody>
        </p:sp>
        <p:sp>
          <p:nvSpPr>
            <p:cNvPr id="6" name="Rectangle 22"/>
            <p:cNvSpPr/>
            <p:nvPr/>
          </p:nvSpPr>
          <p:spPr>
            <a:xfrm>
              <a:off x="4943078" y="3715546"/>
              <a:ext cx="6295664" cy="2212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spc="-120" dirty="0" smtClean="0">
                  <a:solidFill>
                    <a:srgbClr val="7B884C"/>
                  </a:solidFill>
                </a:rPr>
                <a:t>➊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관로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부설을 위한 지반 굴착 시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굴착면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기울기 기준을 준수하여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토사붕괴를 방지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endParaRPr lang="ko-KR" altLang="en-US" sz="5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➋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도로 포장을 위한 건설기계작업 시에는 신호수를 배치하여 부딪힘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재해를 예방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endParaRPr lang="ko-KR" altLang="en-US" sz="5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srgbClr val="7B884C"/>
                  </a:solidFill>
                </a:rPr>
                <a:t>➌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관로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운반 시 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2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줄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걸이로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균형을 잡고 운반하여야 하며 양호한 상태의  </a:t>
              </a:r>
              <a:endPara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   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로프를 사용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와이어로프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600" b="1" spc="-12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슬링벨트</a:t>
              </a:r>
              <a:r>
                <a:rPr lang="ko-KR" altLang="en-US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 등</a:t>
              </a:r>
              <a:r>
                <a:rPr lang="en-US" altLang="ko-KR" sz="1600" b="1" spc="-120" dirty="0" smtClean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  <a:endParaRPr lang="en-US" altLang="ko-KR" sz="1600" b="1" spc="-120" dirty="0">
                <a:solidFill>
                  <a:srgbClr val="7B884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223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182" y="572274"/>
            <a:ext cx="8630051" cy="630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8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507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306" y="858026"/>
            <a:ext cx="9286940" cy="6267662"/>
          </a:xfrm>
          <a:prstGeom prst="rect">
            <a:avLst/>
          </a:prstGeom>
        </p:spPr>
      </p:pic>
      <p:sp>
        <p:nvSpPr>
          <p:cNvPr id="11" name="Rectangle 22"/>
          <p:cNvSpPr/>
          <p:nvPr/>
        </p:nvSpPr>
        <p:spPr>
          <a:xfrm>
            <a:off x="3166248" y="1847034"/>
            <a:ext cx="6046464" cy="35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콘크리트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타설작업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중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거푸집동바리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무너짐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3166248" y="1439850"/>
            <a:ext cx="6010247" cy="41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28F00"/>
                </a:solidFill>
              </a:rPr>
              <a:t>철근콘크리트 공사</a:t>
            </a:r>
            <a:endParaRPr lang="en-US" altLang="ko-KR" sz="1800" b="1" spc="-120" dirty="0">
              <a:solidFill>
                <a:srgbClr val="F28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58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2"/>
          <p:cNvSpPr/>
          <p:nvPr/>
        </p:nvSpPr>
        <p:spPr>
          <a:xfrm>
            <a:off x="4737886" y="3873161"/>
            <a:ext cx="6615567" cy="182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높이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6m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이상의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거푸집동바리는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System Support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등 안전한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구조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적용                                                                        </a:t>
            </a:r>
            <a:r>
              <a:rPr lang="en-US" altLang="ko-KR" sz="1400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구조검토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및 조립도 작성 후 </a:t>
            </a:r>
            <a:r>
              <a:rPr lang="ko-KR" altLang="en-US" sz="14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조립도에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의해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조립                                           </a:t>
            </a:r>
            <a:endParaRPr lang="en-US" altLang="ko-KR" sz="14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60000"/>
            </a:pP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-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파이프 </a:t>
            </a:r>
            <a:r>
              <a:rPr lang="ko-KR" altLang="en-US" sz="14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서포트를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이어서 사용할 때는 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4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개 이상의 볼트로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체결</a:t>
            </a:r>
            <a:endParaRPr lang="en-US" altLang="ko-KR" sz="14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>
              <a:buClr>
                <a:srgbClr val="9BBB59"/>
              </a:buClr>
              <a:buSzPct val="80000"/>
              <a:buFont typeface="Wingdings" pitchFamily="2" charset="2"/>
              <a:buChar char="l"/>
            </a:pPr>
            <a:endParaRPr lang="ko-KR" altLang="en-US" sz="14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타설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시 설계도서에 따라 벽체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타설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및 양생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후 → 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슬래브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타설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등 순서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준수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5" name="Rectangle 22"/>
          <p:cNvSpPr/>
          <p:nvPr/>
        </p:nvSpPr>
        <p:spPr>
          <a:xfrm>
            <a:off x="4737884" y="2554352"/>
            <a:ext cx="6115503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방수터널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암거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벽체 및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슬래브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콘크리트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타설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중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거푸집동바리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무너짐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BBB59"/>
              </a:buClr>
              <a:buSzPct val="80000"/>
            </a:pP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- </a:t>
            </a:r>
            <a:r>
              <a:rPr lang="ko-KR" altLang="en-US" sz="14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거푸집동바리단상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(2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단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구조 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: P/S(V6) +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각재 </a:t>
            </a: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+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목재 </a:t>
            </a:r>
            <a:r>
              <a:rPr lang="ko-KR" altLang="en-US" sz="14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동바리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249" y="2639487"/>
            <a:ext cx="1319426" cy="367479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249" y="3985426"/>
            <a:ext cx="1319425" cy="367479"/>
          </a:xfrm>
          <a:prstGeom prst="rect">
            <a:avLst/>
          </a:prstGeom>
        </p:spPr>
      </p:pic>
      <p:sp>
        <p:nvSpPr>
          <p:cNvPr id="11" name="Rectangle 22"/>
          <p:cNvSpPr/>
          <p:nvPr/>
        </p:nvSpPr>
        <p:spPr>
          <a:xfrm>
            <a:off x="3166248" y="1701602"/>
            <a:ext cx="6010247" cy="41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BD4A0"/>
                </a:solidFill>
              </a:rPr>
              <a:t>철근콘크리트 공사</a:t>
            </a:r>
            <a:endParaRPr lang="en-US" altLang="ko-KR" sz="1800" b="1" spc="-120" dirty="0">
              <a:solidFill>
                <a:srgbClr val="FBD4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0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803" y="1476506"/>
            <a:ext cx="9299474" cy="5497750"/>
          </a:xfrm>
          <a:prstGeom prst="rect">
            <a:avLst/>
          </a:prstGeom>
        </p:spPr>
      </p:pic>
      <p:sp>
        <p:nvSpPr>
          <p:cNvPr id="7" name="Rectangle 22"/>
          <p:cNvSpPr/>
          <p:nvPr/>
        </p:nvSpPr>
        <p:spPr>
          <a:xfrm>
            <a:off x="3166248" y="1847034"/>
            <a:ext cx="6046464" cy="35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띠장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위에서 작업 중 떨어짐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3166248" y="1439850"/>
            <a:ext cx="6010247" cy="41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28F00"/>
                </a:solidFill>
              </a:rPr>
              <a:t>철골조립 공사</a:t>
            </a:r>
            <a:endParaRPr lang="en-US" altLang="ko-KR" sz="1800" b="1" spc="-120" dirty="0">
              <a:solidFill>
                <a:srgbClr val="F28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05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5168271" y="4149874"/>
            <a:ext cx="6615567" cy="697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안전대를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걸 수 있는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걸이시설을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설치하고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근로자는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안전대를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      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착용하고 떨어지지 않도록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걸이시설에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걸어 사용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5168269" y="3058408"/>
            <a:ext cx="6115503" cy="377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띠장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위에서 작업 중 약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7.2m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아래 바닥으로 떨어짐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927" y="3143543"/>
            <a:ext cx="1319426" cy="36747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927" y="4262139"/>
            <a:ext cx="1319425" cy="367479"/>
          </a:xfrm>
          <a:prstGeom prst="rect">
            <a:avLst/>
          </a:prstGeom>
        </p:spPr>
      </p:pic>
      <p:sp>
        <p:nvSpPr>
          <p:cNvPr id="12" name="Rectangle 22"/>
          <p:cNvSpPr/>
          <p:nvPr/>
        </p:nvSpPr>
        <p:spPr>
          <a:xfrm>
            <a:off x="3574926" y="2205658"/>
            <a:ext cx="6010247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BD4A0"/>
                </a:solidFill>
              </a:rPr>
              <a:t>철골조립 공사</a:t>
            </a:r>
            <a:endParaRPr lang="en-US" altLang="ko-KR" sz="1800" b="1" spc="-120" dirty="0">
              <a:solidFill>
                <a:srgbClr val="FBD4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37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166" y="1485578"/>
            <a:ext cx="9223554" cy="5519478"/>
          </a:xfrm>
          <a:prstGeom prst="rect">
            <a:avLst/>
          </a:prstGeom>
        </p:spPr>
      </p:pic>
      <p:sp>
        <p:nvSpPr>
          <p:cNvPr id="5" name="Rectangle 22"/>
          <p:cNvSpPr/>
          <p:nvPr/>
        </p:nvSpPr>
        <p:spPr>
          <a:xfrm>
            <a:off x="3166248" y="1847034"/>
            <a:ext cx="604646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학교건물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비계에서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조적작업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중 비계 무너짐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Rectangle 22"/>
          <p:cNvSpPr/>
          <p:nvPr/>
        </p:nvSpPr>
        <p:spPr>
          <a:xfrm>
            <a:off x="3166248" y="1439850"/>
            <a:ext cx="6010247" cy="41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28F00"/>
                </a:solidFill>
              </a:rPr>
              <a:t>비계</a:t>
            </a:r>
            <a:r>
              <a:rPr lang="ko-KR" altLang="en-US" sz="1800" b="1" spc="-120" dirty="0" smtClean="0"/>
              <a:t> </a:t>
            </a:r>
            <a:r>
              <a:rPr lang="ko-KR" altLang="en-US" sz="1800" b="1" spc="-120" dirty="0">
                <a:solidFill>
                  <a:srgbClr val="F28F00"/>
                </a:solidFill>
              </a:rPr>
              <a:t>등 가설구조물 </a:t>
            </a:r>
            <a:r>
              <a:rPr lang="ko-KR" altLang="en-US" sz="1800" b="1" spc="-120" dirty="0" smtClean="0">
                <a:solidFill>
                  <a:srgbClr val="F28F00"/>
                </a:solidFill>
              </a:rPr>
              <a:t>공사</a:t>
            </a:r>
            <a:endParaRPr lang="en-US" altLang="ko-KR" sz="1800" b="1" spc="-120" dirty="0">
              <a:solidFill>
                <a:srgbClr val="F28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2"/>
          <p:cNvSpPr/>
          <p:nvPr/>
        </p:nvSpPr>
        <p:spPr>
          <a:xfrm>
            <a:off x="5125520" y="4145982"/>
            <a:ext cx="6010246" cy="1268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강관비계 조립 시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밑둥잡이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벽이음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등 설치기준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준수</a:t>
            </a:r>
            <a:endParaRPr lang="en-US" altLang="ko-KR" sz="1400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60000"/>
            </a:pPr>
            <a:r>
              <a:rPr lang="en-US" altLang="ko-KR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비계기둥 및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띠장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등 부재 조립간격 준수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>
              <a:buClr>
                <a:prstClr val="white">
                  <a:lumMod val="50000"/>
                </a:prstClr>
              </a:buClr>
              <a:buSzPct val="70000"/>
              <a:buFont typeface="Wingdings" pitchFamily="2" charset="2"/>
              <a:buChar char="l"/>
            </a:pPr>
            <a:endParaRPr lang="ko-KR" altLang="en-US" sz="1400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비계기둥 간 적재하중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400㎏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초과금지 등 적재하중 기준 준수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7" name="Rectangle 22"/>
          <p:cNvSpPr/>
          <p:nvPr/>
        </p:nvSpPr>
        <p:spPr>
          <a:xfrm>
            <a:off x="5125518" y="2747422"/>
            <a:ext cx="5686875" cy="697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학교 건물 외벽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쌍줄비계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위에서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조적작업을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하던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중 적재하중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초과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비계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벽이음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불량 등으로 비계 무너짐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3469335" y="1936932"/>
            <a:ext cx="6010247" cy="41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BD4A0"/>
                </a:solidFill>
              </a:rPr>
              <a:t>비계 </a:t>
            </a:r>
            <a:r>
              <a:rPr lang="ko-KR" altLang="en-US" sz="1800" b="1" spc="-120" dirty="0">
                <a:solidFill>
                  <a:srgbClr val="FBD4A0"/>
                </a:solidFill>
              </a:rPr>
              <a:t>등 가설구조물 </a:t>
            </a:r>
            <a:r>
              <a:rPr lang="ko-KR" altLang="en-US" sz="1800" b="1" spc="-120" dirty="0" smtClean="0">
                <a:solidFill>
                  <a:srgbClr val="FBD4A0"/>
                </a:solidFill>
              </a:rPr>
              <a:t>공사</a:t>
            </a:r>
            <a:endParaRPr lang="en-US" altLang="ko-KR" sz="1800" b="1" spc="-120" dirty="0">
              <a:solidFill>
                <a:srgbClr val="FBD4A0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280" y="2885768"/>
            <a:ext cx="1319426" cy="367479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280" y="4231707"/>
            <a:ext cx="1319425" cy="36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2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173" y="909514"/>
            <a:ext cx="9414170" cy="6086749"/>
          </a:xfrm>
          <a:prstGeom prst="rect">
            <a:avLst/>
          </a:prstGeom>
        </p:spPr>
      </p:pic>
      <p:sp>
        <p:nvSpPr>
          <p:cNvPr id="5" name="Rectangle 22"/>
          <p:cNvSpPr/>
          <p:nvPr/>
        </p:nvSpPr>
        <p:spPr>
          <a:xfrm>
            <a:off x="3166248" y="1847034"/>
            <a:ext cx="604646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터널벽체에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프라이머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도장 작업 중 질식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Rectangle 22"/>
          <p:cNvSpPr/>
          <p:nvPr/>
        </p:nvSpPr>
        <p:spPr>
          <a:xfrm>
            <a:off x="3166248" y="1439850"/>
            <a:ext cx="6010247" cy="41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err="1" smtClean="0">
                <a:solidFill>
                  <a:srgbClr val="F28F00"/>
                </a:solidFill>
              </a:rPr>
              <a:t>조적</a:t>
            </a:r>
            <a:r>
              <a:rPr lang="ko-KR" altLang="en-US" sz="1800" b="1" spc="-120" dirty="0">
                <a:solidFill>
                  <a:srgbClr val="F28F00"/>
                </a:solidFill>
              </a:rPr>
              <a:t>∙</a:t>
            </a:r>
            <a:r>
              <a:rPr lang="ko-KR" altLang="en-US" sz="1800" b="1" spc="-120" dirty="0" smtClean="0">
                <a:solidFill>
                  <a:srgbClr val="F28F00"/>
                </a:solidFill>
              </a:rPr>
              <a:t>미장∙방수 공사</a:t>
            </a:r>
            <a:endParaRPr lang="en-US" altLang="ko-KR" sz="1800" b="1" spc="-120" dirty="0">
              <a:solidFill>
                <a:srgbClr val="F28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81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2"/>
          <p:cNvSpPr/>
          <p:nvPr/>
        </p:nvSpPr>
        <p:spPr>
          <a:xfrm>
            <a:off x="3460605" y="1662423"/>
            <a:ext cx="6010247" cy="41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err="1">
                <a:solidFill>
                  <a:srgbClr val="FBD4A0"/>
                </a:solidFill>
              </a:rPr>
              <a:t>조적</a:t>
            </a:r>
            <a:r>
              <a:rPr lang="ko-KR" altLang="en-US" sz="1800" b="1" spc="-120" dirty="0">
                <a:solidFill>
                  <a:srgbClr val="FBD4A0"/>
                </a:solidFill>
              </a:rPr>
              <a:t>∙미장∙방수 공사</a:t>
            </a:r>
            <a:endParaRPr lang="en-US" altLang="ko-KR" sz="1800" b="1" spc="-120" dirty="0">
              <a:solidFill>
                <a:srgbClr val="FBD4A0"/>
              </a:solidFill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5125520" y="3820242"/>
            <a:ext cx="6010246" cy="1486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통풍이 불충분한 장소에서 유기화합물 취급작업 중 환기설비 설치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            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국소배기장치가 어려울 경우 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급∙</a:t>
            </a:r>
            <a:r>
              <a:rPr lang="ko-KR" altLang="en-US" sz="14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배기팬을</a:t>
            </a:r>
            <a:r>
              <a:rPr lang="ko-KR" altLang="en-US" sz="14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이용하여 환기 실시</a:t>
            </a:r>
            <a:endParaRPr lang="en-US" altLang="ko-KR" sz="14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>
              <a:buClr>
                <a:prstClr val="white">
                  <a:lumMod val="50000"/>
                </a:prstClr>
              </a:buClr>
              <a:buSzPct val="70000"/>
              <a:buFont typeface="Wingdings" pitchFamily="2" charset="2"/>
              <a:buChar char="l"/>
            </a:pPr>
            <a:endParaRPr lang="ko-KR" altLang="en-US" sz="500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유기화합물 취급작업 시에는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송기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또는 방독마스크를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지급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∙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착용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>
              <a:buClr>
                <a:prstClr val="white">
                  <a:lumMod val="50000"/>
                </a:prstClr>
              </a:buClr>
              <a:buSzPct val="70000"/>
              <a:buFont typeface="Wingdings" pitchFamily="2" charset="2"/>
              <a:buChar char="l"/>
            </a:pPr>
            <a:endParaRPr lang="ko-KR" altLang="en-US" sz="5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관리대상물질 취급작업에 대한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특별안전∙보건교육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실시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5125518" y="2421682"/>
            <a:ext cx="59382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개착터널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외부 측면에 아스팔트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프라이머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도장작업 중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프라이머에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함유된 유기용제 증기에 중독되어 질식 사망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280" y="2560028"/>
            <a:ext cx="1319426" cy="36747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280" y="3905967"/>
            <a:ext cx="1319425" cy="36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44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67"/>
          <a:stretch/>
        </p:blipFill>
        <p:spPr>
          <a:xfrm>
            <a:off x="2737207" y="2372412"/>
            <a:ext cx="8974623" cy="4441758"/>
          </a:xfrm>
          <a:prstGeom prst="rect">
            <a:avLst/>
          </a:prstGeom>
        </p:spPr>
      </p:pic>
      <p:sp>
        <p:nvSpPr>
          <p:cNvPr id="5" name="Rectangle 22"/>
          <p:cNvSpPr/>
          <p:nvPr/>
        </p:nvSpPr>
        <p:spPr>
          <a:xfrm>
            <a:off x="3166248" y="1847034"/>
            <a:ext cx="604646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균열도로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보수를 위해 포장작업 중 롤러에 부딪힘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Rectangle 22"/>
          <p:cNvSpPr/>
          <p:nvPr/>
        </p:nvSpPr>
        <p:spPr>
          <a:xfrm>
            <a:off x="3166248" y="1439850"/>
            <a:ext cx="6010247" cy="77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dirty="0" smtClean="0">
                <a:solidFill>
                  <a:srgbClr val="F28F00"/>
                </a:solidFill>
              </a:rPr>
              <a:t>도로보수 </a:t>
            </a:r>
            <a:r>
              <a:rPr lang="ko-KR" altLang="en-US" sz="1800" b="1" dirty="0">
                <a:solidFill>
                  <a:srgbClr val="F28F00"/>
                </a:solidFill>
              </a:rPr>
              <a:t>작업</a:t>
            </a:r>
            <a:endParaRPr lang="en-US" altLang="ko-KR" sz="1800" b="1" dirty="0">
              <a:solidFill>
                <a:srgbClr val="F28F00"/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endParaRPr lang="en-US" altLang="ko-KR" sz="1800" b="1" spc="-120" dirty="0">
              <a:solidFill>
                <a:srgbClr val="F28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52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460605" y="1662423"/>
            <a:ext cx="6010247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dirty="0">
                <a:solidFill>
                  <a:srgbClr val="FBD4A0"/>
                </a:solidFill>
              </a:rPr>
              <a:t>도로보수 작업</a:t>
            </a:r>
            <a:endParaRPr lang="en-US" altLang="ko-KR" sz="1800" b="1" dirty="0">
              <a:solidFill>
                <a:srgbClr val="FBD4A0"/>
              </a:solidFill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5125520" y="3820242"/>
            <a:ext cx="6010246" cy="1380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작업 유도자를 배치한 상태에서 유도자의 신호에 따라 작업 실시</a:t>
            </a:r>
          </a:p>
          <a:p>
            <a:pPr marL="144000" indent="-144000">
              <a:lnSpc>
                <a:spcPct val="22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작업 위험구간에 근로자의 출입을 통제</a:t>
            </a:r>
          </a:p>
          <a:p>
            <a:pPr marL="144000" indent="-144000">
              <a:lnSpc>
                <a:spcPct val="22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롤러의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후사경은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수시 확인하여 이상이 있을 시 교체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Rectangle 22"/>
          <p:cNvSpPr/>
          <p:nvPr/>
        </p:nvSpPr>
        <p:spPr>
          <a:xfrm>
            <a:off x="5125518" y="2421682"/>
            <a:ext cx="5686875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기존도로 균열 보수를 위해 포장작업 후 롤러로 다짐작업 중 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아스콘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청소작업 중인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피재자를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발견하지 못하고 부딪쳐 사망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280" y="2560028"/>
            <a:ext cx="1319426" cy="367479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280" y="3905967"/>
            <a:ext cx="1319425" cy="36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43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16"/>
          <a:stretch/>
        </p:blipFill>
        <p:spPr>
          <a:xfrm>
            <a:off x="2809058" y="2336398"/>
            <a:ext cx="8667057" cy="4348373"/>
          </a:xfrm>
          <a:prstGeom prst="rect">
            <a:avLst/>
          </a:prstGeom>
        </p:spPr>
      </p:pic>
      <p:sp>
        <p:nvSpPr>
          <p:cNvPr id="5" name="Rectangle 22"/>
          <p:cNvSpPr/>
          <p:nvPr/>
        </p:nvSpPr>
        <p:spPr>
          <a:xfrm>
            <a:off x="3166248" y="1847034"/>
            <a:ext cx="604646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고소작업대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붐이 파손되어 꺾이면서 떨어짐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Rectangle 22"/>
          <p:cNvSpPr/>
          <p:nvPr/>
        </p:nvSpPr>
        <p:spPr>
          <a:xfrm>
            <a:off x="3166248" y="1439850"/>
            <a:ext cx="6010247" cy="77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28F00"/>
                </a:solidFill>
              </a:rPr>
              <a:t>건설기계 </a:t>
            </a:r>
            <a:r>
              <a:rPr lang="ko-KR" altLang="en-US" sz="1800" b="1" spc="-120" dirty="0">
                <a:solidFill>
                  <a:srgbClr val="F28F00"/>
                </a:solidFill>
              </a:rPr>
              <a:t>관련 작업</a:t>
            </a:r>
            <a:endParaRPr lang="en-US" altLang="ko-KR" sz="1800" b="1" spc="-120" dirty="0">
              <a:solidFill>
                <a:srgbClr val="F28F00"/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endParaRPr lang="en-US" altLang="ko-KR" sz="1800" b="1" spc="-120" dirty="0">
              <a:solidFill>
                <a:srgbClr val="F28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5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358902" y="1662423"/>
            <a:ext cx="6010247" cy="77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BD4A0"/>
                </a:solidFill>
              </a:rPr>
              <a:t>건설기계 </a:t>
            </a:r>
            <a:r>
              <a:rPr lang="ko-KR" altLang="en-US" sz="1800" b="1" spc="-120" dirty="0">
                <a:solidFill>
                  <a:srgbClr val="FBD4A0"/>
                </a:solidFill>
              </a:rPr>
              <a:t>관련 작업</a:t>
            </a:r>
            <a:endParaRPr lang="en-US" altLang="ko-KR" sz="1800" b="1" spc="-120" dirty="0">
              <a:solidFill>
                <a:srgbClr val="FBD4A0"/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endParaRPr lang="en-US" altLang="ko-KR" sz="1800" b="1" dirty="0">
              <a:solidFill>
                <a:srgbClr val="FBD4A0"/>
              </a:solidFill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5023817" y="3820242"/>
            <a:ext cx="6010246" cy="1583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고소작업대를 정기적으로 점검하여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붐∙작업대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등의 각 부위를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 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확인하고 이상 발견 시 보강 또는 교체 등의 수리 후 작업 실시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buClr>
                <a:prstClr val="white">
                  <a:lumMod val="50000"/>
                </a:prstClr>
              </a:buClr>
              <a:buSzPct val="70000"/>
              <a:buFont typeface="Wingdings" pitchFamily="2" charset="2"/>
              <a:buChar char="l"/>
            </a:pPr>
            <a:endParaRPr lang="ko-KR" altLang="en-US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고소작업대에 탑승하여 작업하는 근로자는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안전대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등의 개인보호구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착용 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안전대를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걸고 작업 실시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</p:txBody>
      </p:sp>
      <p:sp>
        <p:nvSpPr>
          <p:cNvPr id="10" name="Rectangle 22"/>
          <p:cNvSpPr/>
          <p:nvPr/>
        </p:nvSpPr>
        <p:spPr>
          <a:xfrm>
            <a:off x="5023815" y="2421682"/>
            <a:ext cx="5686875" cy="697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건물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5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층 외벽에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LED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조명 등 설치를 위해 고소작업대에 탑승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     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고소작업대의 붐을 인출하던 중 붐이 파손되어 꺾이면서 떨어짐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577" y="2560028"/>
            <a:ext cx="1319426" cy="367479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577" y="3905967"/>
            <a:ext cx="1319425" cy="36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93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39"/>
          <a:stretch/>
        </p:blipFill>
        <p:spPr>
          <a:xfrm>
            <a:off x="1867701" y="2357621"/>
            <a:ext cx="10707257" cy="5392653"/>
          </a:xfrm>
          <a:prstGeom prst="rect">
            <a:avLst/>
          </a:prstGeom>
        </p:spPr>
      </p:pic>
      <p:sp>
        <p:nvSpPr>
          <p:cNvPr id="5" name="Rectangle 22"/>
          <p:cNvSpPr/>
          <p:nvPr/>
        </p:nvSpPr>
        <p:spPr>
          <a:xfrm>
            <a:off x="3166248" y="1847034"/>
            <a:ext cx="6046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아파트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외벽 보수작업을 위해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달비계에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올라타던 중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떨어짐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Rectangle 22"/>
          <p:cNvSpPr/>
          <p:nvPr/>
        </p:nvSpPr>
        <p:spPr>
          <a:xfrm>
            <a:off x="3166248" y="1439850"/>
            <a:ext cx="60102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28F00"/>
                </a:solidFill>
              </a:rPr>
              <a:t>외부 </a:t>
            </a:r>
            <a:r>
              <a:rPr lang="ko-KR" altLang="en-US" sz="1800" b="1" spc="-120" dirty="0">
                <a:solidFill>
                  <a:srgbClr val="F28F00"/>
                </a:solidFill>
              </a:rPr>
              <a:t>도장 공사</a:t>
            </a:r>
            <a:endParaRPr lang="en-US" altLang="ko-KR" sz="1800" b="1" spc="-120" dirty="0">
              <a:solidFill>
                <a:srgbClr val="F28F00"/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endParaRPr lang="en-US" altLang="ko-KR" sz="1800" b="1" spc="-120" dirty="0">
              <a:solidFill>
                <a:srgbClr val="F28F00"/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endParaRPr lang="en-US" altLang="ko-KR" sz="1800" b="1" spc="-120" dirty="0">
              <a:solidFill>
                <a:srgbClr val="F28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358902" y="1662423"/>
            <a:ext cx="6010247" cy="41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>
                <a:solidFill>
                  <a:srgbClr val="FBD4A0"/>
                </a:solidFill>
              </a:rPr>
              <a:t>외부 도장 공사</a:t>
            </a:r>
            <a:endParaRPr lang="en-US" altLang="ko-KR" sz="1800" b="1" spc="-120" dirty="0">
              <a:solidFill>
                <a:srgbClr val="FBD4A0"/>
              </a:solidFill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5023816" y="3820242"/>
            <a:ext cx="6255965" cy="1792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달비계를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사용하여 작업을 하는 때에는</a:t>
            </a:r>
            <a:r>
              <a:rPr lang="en-US" altLang="ko-KR" sz="1600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                                             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지지로프가 풀리거나 빠지지 않도록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2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곳 이상의 견고한 구조물 등에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BBB59"/>
              </a:buClr>
              <a:buSzPct val="80000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    묶어서 고정하고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</a:t>
            </a:r>
          </a:p>
          <a:p>
            <a:pPr>
              <a:lnSpc>
                <a:spcPct val="130000"/>
              </a:lnSpc>
              <a:buClr>
                <a:srgbClr val="9BBB59"/>
              </a:buClr>
              <a:buSzPct val="80000"/>
            </a:pPr>
            <a:endParaRPr lang="en-US" altLang="ko-KR" sz="5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BBB59"/>
              </a:buClr>
              <a:buSzPct val="80000"/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-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안전대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걸이시설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수직구명줄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을 따로 설치하여</a:t>
            </a: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안전대를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착용하고 </a:t>
            </a:r>
            <a:endParaRPr lang="en-US" altLang="ko-KR" sz="1600" b="1" spc="-12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30000"/>
              </a:lnSpc>
              <a:buClr>
                <a:srgbClr val="9BBB59"/>
              </a:buClr>
              <a:buSzPct val="80000"/>
            </a:pPr>
            <a:r>
              <a:rPr lang="en-US" altLang="ko-KR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반드시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안전대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걸이용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로프에 걸고 작업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Rectangle 22"/>
          <p:cNvSpPr/>
          <p:nvPr/>
        </p:nvSpPr>
        <p:spPr>
          <a:xfrm>
            <a:off x="5023815" y="2421682"/>
            <a:ext cx="611195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아파트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옥상층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통기관에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달비계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지지로프를 묶고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달비계에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 올라타는 순간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로프를 묶어두었던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통기관이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빠지면서 약 </a:t>
            </a:r>
            <a:r>
              <a:rPr lang="en-US" altLang="ko-KR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66m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아래 바닥으로 떨어짐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577" y="2560028"/>
            <a:ext cx="1319426" cy="367479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577" y="3905967"/>
            <a:ext cx="1319425" cy="36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30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965" y="549474"/>
            <a:ext cx="10727961" cy="7143736"/>
          </a:xfrm>
          <a:prstGeom prst="rect">
            <a:avLst/>
          </a:prstGeom>
        </p:spPr>
      </p:pic>
      <p:sp>
        <p:nvSpPr>
          <p:cNvPr id="5" name="Rectangle 22"/>
          <p:cNvSpPr/>
          <p:nvPr/>
        </p:nvSpPr>
        <p:spPr>
          <a:xfrm>
            <a:off x="3166248" y="1847034"/>
            <a:ext cx="6046464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b="1" spc="-12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오수관</a:t>
            </a:r>
            <a:r>
              <a:rPr lang="ko-KR" altLang="en-US" sz="1600" b="1" spc="-12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매설작업 중 토사 무너짐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20000"/>
              </a:lnSpc>
            </a:pP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Rectangle 22"/>
          <p:cNvSpPr/>
          <p:nvPr/>
        </p:nvSpPr>
        <p:spPr>
          <a:xfrm>
            <a:off x="3166248" y="1439850"/>
            <a:ext cx="6010247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 smtClean="0">
                <a:solidFill>
                  <a:srgbClr val="F28F00"/>
                </a:solidFill>
              </a:rPr>
              <a:t>상</a:t>
            </a:r>
            <a:r>
              <a:rPr lang="ko-KR" altLang="en-US" sz="1800" b="1" spc="-120" dirty="0">
                <a:solidFill>
                  <a:srgbClr val="F28F00"/>
                </a:solidFill>
              </a:rPr>
              <a:t>∙하수도 공사</a:t>
            </a:r>
            <a:endParaRPr lang="en-US" altLang="ko-KR" sz="1800" b="1" spc="-120" dirty="0">
              <a:solidFill>
                <a:srgbClr val="F28F00"/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endParaRPr lang="en-US" altLang="ko-KR" sz="1800" b="1" spc="-120" dirty="0" smtClean="0">
              <a:solidFill>
                <a:srgbClr val="F28F00"/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endParaRPr lang="en-US" altLang="ko-KR" sz="1800" b="1" spc="-120" dirty="0" smtClean="0">
              <a:solidFill>
                <a:srgbClr val="F28F00"/>
              </a:solidFill>
            </a:endParaRPr>
          </a:p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endParaRPr lang="en-US" altLang="ko-KR" sz="1800" b="1" spc="-120" dirty="0">
              <a:solidFill>
                <a:srgbClr val="F28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20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2"/>
          <p:cNvSpPr/>
          <p:nvPr/>
        </p:nvSpPr>
        <p:spPr>
          <a:xfrm>
            <a:off x="3358902" y="1662423"/>
            <a:ext cx="6010247" cy="41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</a:pPr>
            <a:r>
              <a:rPr lang="ko-KR" altLang="en-US" sz="1800" b="1" spc="-120" dirty="0">
                <a:solidFill>
                  <a:srgbClr val="FBD4A0"/>
                </a:solidFill>
              </a:rPr>
              <a:t>상∙하수도 공사</a:t>
            </a:r>
            <a:endParaRPr lang="en-US" altLang="ko-KR" sz="1800" b="1" spc="-120" dirty="0">
              <a:solidFill>
                <a:srgbClr val="FBD4A0"/>
              </a:solidFill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5023816" y="3820242"/>
            <a:ext cx="6255965" cy="1380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굴착면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지반경사각 유지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4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보통흙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습지 </a:t>
            </a:r>
            <a:r>
              <a:rPr lang="en-US" altLang="ko-KR" sz="1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1:1~1:1.5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이상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건지 </a:t>
            </a:r>
            <a:r>
              <a:rPr lang="en-US" altLang="ko-KR" sz="1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1:0.5~1:1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이상</a:t>
            </a:r>
            <a:r>
              <a:rPr lang="en-US" altLang="ko-KR" sz="14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  <a:p>
            <a:pPr marL="144000" indent="-144000">
              <a:lnSpc>
                <a:spcPct val="22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흙막이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가시설을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설치한 후 작업</a:t>
            </a:r>
          </a:p>
          <a:p>
            <a:pPr marL="144000" indent="-144000">
              <a:lnSpc>
                <a:spcPct val="22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굴착면에</a:t>
            </a: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 장비 근접 시 토사가 무너짐 위험이 커지므로 주의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Rectangle 22"/>
          <p:cNvSpPr/>
          <p:nvPr/>
        </p:nvSpPr>
        <p:spPr>
          <a:xfrm>
            <a:off x="5023815" y="2421682"/>
            <a:ext cx="6111951" cy="377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indent="-144000">
              <a:lnSpc>
                <a:spcPct val="130000"/>
              </a:lnSpc>
              <a:buClr>
                <a:srgbClr val="87AE4E"/>
              </a:buClr>
              <a:buSzPct val="100000"/>
              <a:buFont typeface="Wingdings" pitchFamily="2" charset="2"/>
              <a:buChar char="§"/>
            </a:pPr>
            <a:r>
              <a:rPr lang="ko-KR" altLang="en-US" sz="1600" b="1" spc="-120" dirty="0">
                <a:solidFill>
                  <a:prstClr val="black">
                    <a:lumMod val="75000"/>
                    <a:lumOff val="25000"/>
                  </a:prstClr>
                </a:solidFill>
              </a:rPr>
              <a:t>수직에 가깝게 굴착한 토사가 무너져 근로자 매몰</a:t>
            </a:r>
            <a:endParaRPr lang="en-US" altLang="ko-KR" sz="1600" b="1" spc="-12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577" y="2560028"/>
            <a:ext cx="1319426" cy="367479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577" y="3905967"/>
            <a:ext cx="1319425" cy="36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06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719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35" y="1557586"/>
            <a:ext cx="8388389" cy="429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7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403" y="1656577"/>
            <a:ext cx="8315513" cy="422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79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895" y="1413570"/>
            <a:ext cx="7690837" cy="462684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172" y="5518026"/>
            <a:ext cx="1010525" cy="522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25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" y="794"/>
            <a:ext cx="12191669" cy="68587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" y="794"/>
            <a:ext cx="12191669" cy="6858794"/>
          </a:xfrm>
          <a:prstGeom prst="rect">
            <a:avLst/>
          </a:prstGeom>
        </p:spPr>
      </p:pic>
    </p:spTree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" y="794"/>
            <a:ext cx="12191669" cy="68587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" y="794"/>
            <a:ext cx="12191670" cy="685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8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17395</TotalTime>
  <Words>10900</Words>
  <Application>Microsoft Office PowerPoint</Application>
  <PresentationFormat>사용자 지정</PresentationFormat>
  <Paragraphs>1340</Paragraphs>
  <Slides>180</Slides>
  <Notes>18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180</vt:i4>
      </vt:variant>
    </vt:vector>
  </HeadingPairs>
  <TitlesOfParts>
    <vt:vector size="182" baseType="lpstr">
      <vt:lpstr>Office 테마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Master</cp:lastModifiedBy>
  <cp:revision>448</cp:revision>
  <cp:lastPrinted>2017-08-18T04:34:06Z</cp:lastPrinted>
  <dcterms:created xsi:type="dcterms:W3CDTF">2017-05-11T15:41:41Z</dcterms:created>
  <dcterms:modified xsi:type="dcterms:W3CDTF">2017-08-21T14:36:57Z</dcterms:modified>
</cp:coreProperties>
</file>