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77" r:id="rId1"/>
  </p:sldMasterIdLst>
  <p:notesMasterIdLst>
    <p:notesMasterId r:id="rId79"/>
  </p:notesMasterIdLst>
  <p:sldIdLst>
    <p:sldId id="256" r:id="rId2"/>
    <p:sldId id="260" r:id="rId3"/>
    <p:sldId id="261" r:id="rId4"/>
    <p:sldId id="257" r:id="rId5"/>
    <p:sldId id="361" r:id="rId6"/>
    <p:sldId id="294" r:id="rId7"/>
    <p:sldId id="362" r:id="rId8"/>
    <p:sldId id="295" r:id="rId9"/>
    <p:sldId id="364" r:id="rId10"/>
    <p:sldId id="365" r:id="rId11"/>
    <p:sldId id="290" r:id="rId12"/>
    <p:sldId id="292" r:id="rId13"/>
    <p:sldId id="297" r:id="rId14"/>
    <p:sldId id="298" r:id="rId15"/>
    <p:sldId id="299" r:id="rId16"/>
    <p:sldId id="366" r:id="rId17"/>
    <p:sldId id="300" r:id="rId18"/>
    <p:sldId id="382" r:id="rId19"/>
    <p:sldId id="302" r:id="rId20"/>
    <p:sldId id="367" r:id="rId21"/>
    <p:sldId id="381" r:id="rId22"/>
    <p:sldId id="380" r:id="rId23"/>
    <p:sldId id="304" r:id="rId24"/>
    <p:sldId id="368" r:id="rId25"/>
    <p:sldId id="305" r:id="rId26"/>
    <p:sldId id="307" r:id="rId27"/>
    <p:sldId id="340" r:id="rId28"/>
    <p:sldId id="369" r:id="rId29"/>
    <p:sldId id="306" r:id="rId30"/>
    <p:sldId id="308" r:id="rId31"/>
    <p:sldId id="309" r:id="rId32"/>
    <p:sldId id="314" r:id="rId33"/>
    <p:sldId id="370" r:id="rId34"/>
    <p:sldId id="351" r:id="rId35"/>
    <p:sldId id="371" r:id="rId36"/>
    <p:sldId id="316" r:id="rId37"/>
    <p:sldId id="372" r:id="rId38"/>
    <p:sldId id="317" r:id="rId39"/>
    <p:sldId id="373" r:id="rId40"/>
    <p:sldId id="318" r:id="rId41"/>
    <p:sldId id="319" r:id="rId42"/>
    <p:sldId id="320" r:id="rId43"/>
    <p:sldId id="374" r:id="rId44"/>
    <p:sldId id="321" r:id="rId45"/>
    <p:sldId id="379" r:id="rId46"/>
    <p:sldId id="344" r:id="rId47"/>
    <p:sldId id="322" r:id="rId48"/>
    <p:sldId id="324" r:id="rId49"/>
    <p:sldId id="378" r:id="rId50"/>
    <p:sldId id="383" r:id="rId51"/>
    <p:sldId id="384" r:id="rId52"/>
    <p:sldId id="325" r:id="rId53"/>
    <p:sldId id="327" r:id="rId54"/>
    <p:sldId id="377" r:id="rId55"/>
    <p:sldId id="345" r:id="rId56"/>
    <p:sldId id="346" r:id="rId57"/>
    <p:sldId id="329" r:id="rId58"/>
    <p:sldId id="330" r:id="rId59"/>
    <p:sldId id="376" r:id="rId60"/>
    <p:sldId id="385" r:id="rId61"/>
    <p:sldId id="332" r:id="rId62"/>
    <p:sldId id="375" r:id="rId63"/>
    <p:sldId id="333" r:id="rId64"/>
    <p:sldId id="291" r:id="rId65"/>
    <p:sldId id="262" r:id="rId66"/>
    <p:sldId id="355" r:id="rId67"/>
    <p:sldId id="356" r:id="rId68"/>
    <p:sldId id="342" r:id="rId69"/>
    <p:sldId id="357" r:id="rId70"/>
    <p:sldId id="335" r:id="rId71"/>
    <p:sldId id="343" r:id="rId72"/>
    <p:sldId id="336" r:id="rId73"/>
    <p:sldId id="358" r:id="rId74"/>
    <p:sldId id="337" r:id="rId75"/>
    <p:sldId id="359" r:id="rId76"/>
    <p:sldId id="360" r:id="rId77"/>
    <p:sldId id="339" r:id="rId7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0" orient="horz" pos="2140" userDrawn="1">
          <p15:clr>
            <a:srgbClr val="A4A3A4"/>
          </p15:clr>
        </p15:guide>
        <p15:guide id="1" pos="2860" userDrawn="1">
          <p15:clr>
            <a:srgbClr val="A4A3A4"/>
          </p15:clr>
        </p15:guide>
      </p15:sldGuideLst>
    </p:ext>
    <p:ext uri="{2D200454-40CA-4A62-9FC3-DE9A4176ACB9}">
      <p15:notesGuideLst xmlns="" xmlns:p15="http://schemas.microsoft.com/office/powerpoint/2012/main">
        <p15:guide id="1" orient="horz" pos="2140">
          <p15:clr>
            <a:srgbClr val="A4A3A4"/>
          </p15:clr>
        </p15:guide>
        <p15:guide id="2" pos="28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5A59D"/>
    <a:srgbClr val="FAD286"/>
    <a:srgbClr val="FBE5B6"/>
    <a:srgbClr val="F7EBCE"/>
    <a:srgbClr val="803C87"/>
    <a:srgbClr val="823D8A"/>
    <a:srgbClr val="3465B0"/>
    <a:srgbClr val="CE435F"/>
    <a:srgbClr val="16A69C"/>
    <a:srgbClr val="13913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397" autoAdjust="0"/>
    <p:restoredTop sz="86322" autoAdjust="0"/>
  </p:normalViewPr>
  <p:slideViewPr>
    <p:cSldViewPr snapToGrid="0" snapToObjects="1">
      <p:cViewPr>
        <p:scale>
          <a:sx n="79" d="100"/>
          <a:sy n="79" d="100"/>
        </p:scale>
        <p:origin x="-960" y="-66"/>
      </p:cViewPr>
      <p:guideLst>
        <p:guide orient="horz" pos="2140"/>
        <p:guide pos="2860"/>
      </p:guideLst>
    </p:cSldViewPr>
  </p:slideViewPr>
  <p:outlineViewPr>
    <p:cViewPr>
      <p:scale>
        <a:sx n="33" d="100"/>
        <a:sy n="33" d="100"/>
      </p:scale>
      <p:origin x="0" y="-2664"/>
    </p:cViewPr>
  </p:outlineViewPr>
  <p:notesTextViewPr>
    <p:cViewPr>
      <p:scale>
        <a:sx n="100" d="100"/>
        <a:sy n="100" d="100"/>
      </p:scale>
      <p:origin x="0" y="0"/>
    </p:cViewPr>
  </p:notesTextViewPr>
  <p:sorterViewPr>
    <p:cViewPr>
      <p:scale>
        <a:sx n="200" d="100"/>
        <a:sy n="200" d="100"/>
      </p:scale>
      <p:origin x="0" y="-7344"/>
    </p:cViewPr>
  </p:sorterViewPr>
  <p:notesViewPr>
    <p:cSldViewPr snapToGrid="0" snapToObjects="1">
      <p:cViewPr varScale="1">
        <p:scale>
          <a:sx n="113" d="100"/>
          <a:sy n="113" d="100"/>
        </p:scale>
        <p:origin x="-3404" y="-68"/>
      </p:cViewPr>
      <p:guideLst>
        <p:guide orient="horz" pos="2140"/>
        <p:guide pos="28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C19AF1-1B8C-49B9-93E0-64C2615CFBBE}" type="datetimeFigureOut">
              <a:rPr lang="ko-KR" altLang="en-US" smtClean="0"/>
              <a:pPr/>
              <a:t>2016-10-24</a:t>
            </a:fld>
            <a:endParaRPr lang="ko-KR" altLang="en-US"/>
          </a:p>
        </p:txBody>
      </p:sp>
      <p:sp>
        <p:nvSpPr>
          <p:cNvPr id="4" name="슬라이드 이미지 개체 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B9376EB-A26B-42AA-BBD1-C17FA86174D3}" type="slidenum">
              <a:rPr lang="ko-KR" altLang="en-US" smtClean="0"/>
              <a:pPr/>
              <a:t>‹#›</a:t>
            </a:fld>
            <a:endParaRPr lang="ko-KR" altLang="en-US"/>
          </a:p>
        </p:txBody>
      </p:sp>
    </p:spTree>
    <p:extLst>
      <p:ext uri="{BB962C8B-B14F-4D97-AF65-F5344CB8AC3E}">
        <p14:creationId xmlns:p14="http://schemas.microsoft.com/office/powerpoint/2010/main" val="2500941677"/>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DB9376EB-A26B-42AA-BBD1-C17FA86174D3}" type="slidenum">
              <a:rPr lang="ko-KR" altLang="en-US" smtClean="0"/>
              <a:pPr/>
              <a:t>1</a:t>
            </a:fld>
            <a:endParaRPr lang="ko-KR"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DB9376EB-A26B-42AA-BBD1-C17FA86174D3}" type="slidenum">
              <a:rPr lang="ko-KR" altLang="en-US" smtClean="0"/>
              <a:pPr/>
              <a:t>46</a:t>
            </a:fld>
            <a:endParaRPr lang="ko-KR"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DB9376EB-A26B-42AA-BBD1-C17FA86174D3}" type="slidenum">
              <a:rPr lang="ko-KR" altLang="en-US" smtClean="0"/>
              <a:pPr/>
              <a:t>65</a:t>
            </a:fld>
            <a:endParaRPr lang="ko-KR"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ltLang="ko-KR"/>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ltLang="ko-KR"/>
              <a:t>Click to edit Master subtitle style</a:t>
            </a:r>
            <a:endParaRPr lang="en-US"/>
          </a:p>
        </p:txBody>
      </p:sp>
      <p:sp>
        <p:nvSpPr>
          <p:cNvPr id="4" name="Date Placeholder 3"/>
          <p:cNvSpPr>
            <a:spLocks noGrp="1"/>
          </p:cNvSpPr>
          <p:nvPr>
            <p:ph type="dt" sz="half" idx="10"/>
          </p:nvPr>
        </p:nvSpPr>
        <p:spPr/>
        <p:txBody>
          <a:bodyPr/>
          <a:lstStyle/>
          <a:p>
            <a:fld id="{E756D7D3-A464-DB4F-84A1-5239E48D8AE1}" type="datetimeFigureOut">
              <a:rPr lang="en-US" smtClean="0"/>
              <a:pPr/>
              <a:t>10/24/2016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7091C2-7D59-4C49-8DE5-E2A55CA87D9A}" type="slidenum">
              <a:rPr lang="en-US" smtClean="0"/>
              <a:pPr/>
              <a:t>‹#›</a:t>
            </a:fld>
            <a:endParaRPr lang="en-US"/>
          </a:p>
        </p:txBody>
      </p:sp>
    </p:spTree>
    <p:extLst>
      <p:ext uri="{BB962C8B-B14F-4D97-AF65-F5344CB8AC3E}">
        <p14:creationId xmlns:p14="http://schemas.microsoft.com/office/powerpoint/2010/main" val="13427252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ko-KR"/>
              <a:t>Click to edit Master title style</a:t>
            </a:r>
            <a:endParaRPr lang="en-US"/>
          </a:p>
        </p:txBody>
      </p:sp>
      <p:sp>
        <p:nvSpPr>
          <p:cNvPr id="3" name="Content Placeholder 2"/>
          <p:cNvSpPr>
            <a:spLocks noGrp="1"/>
          </p:cNvSpPr>
          <p:nvPr>
            <p:ph idx="1"/>
          </p:nvPr>
        </p:nvSpPr>
        <p:spPr/>
        <p:txBody>
          <a:bodyPr/>
          <a:lstStyle/>
          <a:p>
            <a:pPr lvl="0"/>
            <a:r>
              <a:rPr lang="en-US" altLang="ko-KR"/>
              <a:t>Click to edit Master text styles</a:t>
            </a:r>
          </a:p>
          <a:p>
            <a:pPr lvl="1"/>
            <a:r>
              <a:rPr lang="en-US" altLang="ko-KR"/>
              <a:t>Second level</a:t>
            </a:r>
          </a:p>
          <a:p>
            <a:pPr lvl="2"/>
            <a:r>
              <a:rPr lang="en-US" altLang="ko-KR"/>
              <a:t>Third level</a:t>
            </a:r>
          </a:p>
          <a:p>
            <a:pPr lvl="3"/>
            <a:r>
              <a:rPr lang="en-US" altLang="ko-KR"/>
              <a:t>Fourth level</a:t>
            </a:r>
          </a:p>
          <a:p>
            <a:pPr lvl="4"/>
            <a:r>
              <a:rPr lang="en-US" altLang="ko-KR"/>
              <a:t>Fifth level</a:t>
            </a:r>
            <a:endParaRPr lang="en-US"/>
          </a:p>
        </p:txBody>
      </p:sp>
      <p:sp>
        <p:nvSpPr>
          <p:cNvPr id="4" name="Date Placeholder 3"/>
          <p:cNvSpPr>
            <a:spLocks noGrp="1"/>
          </p:cNvSpPr>
          <p:nvPr>
            <p:ph type="dt" sz="half" idx="10"/>
          </p:nvPr>
        </p:nvSpPr>
        <p:spPr/>
        <p:txBody>
          <a:bodyPr/>
          <a:lstStyle/>
          <a:p>
            <a:fld id="{E756D7D3-A464-DB4F-84A1-5239E48D8AE1}" type="datetimeFigureOut">
              <a:rPr lang="en-US" smtClean="0"/>
              <a:pPr/>
              <a:t>10/24/2016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7091C2-7D59-4C49-8DE5-E2A55CA87D9A}" type="slidenum">
              <a:rPr lang="en-US" smtClean="0"/>
              <a:pPr/>
              <a:t>‹#›</a:t>
            </a:fld>
            <a:endParaRPr lang="en-US"/>
          </a:p>
        </p:txBody>
      </p:sp>
    </p:spTree>
    <p:extLst>
      <p:ext uri="{BB962C8B-B14F-4D97-AF65-F5344CB8AC3E}">
        <p14:creationId xmlns:p14="http://schemas.microsoft.com/office/powerpoint/2010/main" val="32667765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ltLang="ko-KR"/>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ltLang="ko-KR"/>
              <a:t>Click to edit Master text styles</a:t>
            </a:r>
          </a:p>
        </p:txBody>
      </p:sp>
      <p:sp>
        <p:nvSpPr>
          <p:cNvPr id="4" name="Date Placeholder 3"/>
          <p:cNvSpPr>
            <a:spLocks noGrp="1"/>
          </p:cNvSpPr>
          <p:nvPr>
            <p:ph type="dt" sz="half" idx="10"/>
          </p:nvPr>
        </p:nvSpPr>
        <p:spPr/>
        <p:txBody>
          <a:bodyPr/>
          <a:lstStyle/>
          <a:p>
            <a:fld id="{E756D7D3-A464-DB4F-84A1-5239E48D8AE1}" type="datetimeFigureOut">
              <a:rPr lang="en-US" smtClean="0"/>
              <a:pPr/>
              <a:t>10/24/2016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7091C2-7D59-4C49-8DE5-E2A55CA87D9A}" type="slidenum">
              <a:rPr lang="en-US" smtClean="0"/>
              <a:pPr/>
              <a:t>‹#›</a:t>
            </a:fld>
            <a:endParaRPr lang="en-US"/>
          </a:p>
        </p:txBody>
      </p:sp>
    </p:spTree>
    <p:extLst>
      <p:ext uri="{BB962C8B-B14F-4D97-AF65-F5344CB8AC3E}">
        <p14:creationId xmlns:p14="http://schemas.microsoft.com/office/powerpoint/2010/main" val="5862156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ko-KR"/>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ltLang="ko-KR"/>
              <a:t>Click to edit Master text styles</a:t>
            </a:r>
          </a:p>
          <a:p>
            <a:pPr lvl="1"/>
            <a:r>
              <a:rPr lang="en-US" altLang="ko-KR"/>
              <a:t>Second level</a:t>
            </a:r>
          </a:p>
          <a:p>
            <a:pPr lvl="2"/>
            <a:r>
              <a:rPr lang="en-US" altLang="ko-KR"/>
              <a:t>Third level</a:t>
            </a:r>
          </a:p>
          <a:p>
            <a:pPr lvl="3"/>
            <a:r>
              <a:rPr lang="en-US" altLang="ko-KR"/>
              <a:t>Fourth level</a:t>
            </a:r>
          </a:p>
          <a:p>
            <a:pPr lvl="4"/>
            <a:r>
              <a:rPr lang="en-US" altLang="ko-KR"/>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ltLang="ko-KR"/>
              <a:t>Click to edit Master text styles</a:t>
            </a:r>
          </a:p>
          <a:p>
            <a:pPr lvl="1"/>
            <a:r>
              <a:rPr lang="en-US" altLang="ko-KR"/>
              <a:t>Second level</a:t>
            </a:r>
          </a:p>
          <a:p>
            <a:pPr lvl="2"/>
            <a:r>
              <a:rPr lang="en-US" altLang="ko-KR"/>
              <a:t>Third level</a:t>
            </a:r>
          </a:p>
          <a:p>
            <a:pPr lvl="3"/>
            <a:r>
              <a:rPr lang="en-US" altLang="ko-KR"/>
              <a:t>Fourth level</a:t>
            </a:r>
          </a:p>
          <a:p>
            <a:pPr lvl="4"/>
            <a:r>
              <a:rPr lang="en-US" altLang="ko-KR"/>
              <a:t>Fifth level</a:t>
            </a:r>
            <a:endParaRPr lang="en-US"/>
          </a:p>
        </p:txBody>
      </p:sp>
      <p:sp>
        <p:nvSpPr>
          <p:cNvPr id="5" name="Date Placeholder 4"/>
          <p:cNvSpPr>
            <a:spLocks noGrp="1"/>
          </p:cNvSpPr>
          <p:nvPr>
            <p:ph type="dt" sz="half" idx="10"/>
          </p:nvPr>
        </p:nvSpPr>
        <p:spPr/>
        <p:txBody>
          <a:bodyPr/>
          <a:lstStyle/>
          <a:p>
            <a:fld id="{E756D7D3-A464-DB4F-84A1-5239E48D8AE1}" type="datetimeFigureOut">
              <a:rPr lang="en-US" smtClean="0"/>
              <a:pPr/>
              <a:t>10/24/2016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7091C2-7D59-4C49-8DE5-E2A55CA87D9A}" type="slidenum">
              <a:rPr lang="en-US" smtClean="0"/>
              <a:pPr/>
              <a:t>‹#›</a:t>
            </a:fld>
            <a:endParaRPr lang="en-US"/>
          </a:p>
        </p:txBody>
      </p:sp>
    </p:spTree>
    <p:extLst>
      <p:ext uri="{BB962C8B-B14F-4D97-AF65-F5344CB8AC3E}">
        <p14:creationId xmlns:p14="http://schemas.microsoft.com/office/powerpoint/2010/main" val="42552270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ltLang="ko-KR"/>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ko-KR"/>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ltLang="ko-KR"/>
              <a:t>Click to edit Master text styles</a:t>
            </a:r>
          </a:p>
          <a:p>
            <a:pPr lvl="1"/>
            <a:r>
              <a:rPr lang="en-US" altLang="ko-KR"/>
              <a:t>Second level</a:t>
            </a:r>
          </a:p>
          <a:p>
            <a:pPr lvl="2"/>
            <a:r>
              <a:rPr lang="en-US" altLang="ko-KR"/>
              <a:t>Third level</a:t>
            </a:r>
          </a:p>
          <a:p>
            <a:pPr lvl="3"/>
            <a:r>
              <a:rPr lang="en-US" altLang="ko-KR"/>
              <a:t>Fourth level</a:t>
            </a:r>
          </a:p>
          <a:p>
            <a:pPr lvl="4"/>
            <a:r>
              <a:rPr lang="en-US" altLang="ko-KR"/>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ko-KR"/>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ltLang="ko-KR"/>
              <a:t>Click to edit Master text styles</a:t>
            </a:r>
          </a:p>
          <a:p>
            <a:pPr lvl="1"/>
            <a:r>
              <a:rPr lang="en-US" altLang="ko-KR"/>
              <a:t>Second level</a:t>
            </a:r>
          </a:p>
          <a:p>
            <a:pPr lvl="2"/>
            <a:r>
              <a:rPr lang="en-US" altLang="ko-KR"/>
              <a:t>Third level</a:t>
            </a:r>
          </a:p>
          <a:p>
            <a:pPr lvl="3"/>
            <a:r>
              <a:rPr lang="en-US" altLang="ko-KR"/>
              <a:t>Fourth level</a:t>
            </a:r>
          </a:p>
          <a:p>
            <a:pPr lvl="4"/>
            <a:r>
              <a:rPr lang="en-US" altLang="ko-KR"/>
              <a:t>Fifth level</a:t>
            </a:r>
            <a:endParaRPr lang="en-US"/>
          </a:p>
        </p:txBody>
      </p:sp>
      <p:sp>
        <p:nvSpPr>
          <p:cNvPr id="7" name="Date Placeholder 6"/>
          <p:cNvSpPr>
            <a:spLocks noGrp="1"/>
          </p:cNvSpPr>
          <p:nvPr>
            <p:ph type="dt" sz="half" idx="10"/>
          </p:nvPr>
        </p:nvSpPr>
        <p:spPr/>
        <p:txBody>
          <a:bodyPr/>
          <a:lstStyle/>
          <a:p>
            <a:fld id="{E756D7D3-A464-DB4F-84A1-5239E48D8AE1}" type="datetimeFigureOut">
              <a:rPr lang="en-US" smtClean="0"/>
              <a:pPr/>
              <a:t>10/24/2016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D7091C2-7D59-4C49-8DE5-E2A55CA87D9A}" type="slidenum">
              <a:rPr lang="en-US" smtClean="0"/>
              <a:pPr/>
              <a:t>‹#›</a:t>
            </a:fld>
            <a:endParaRPr lang="en-US"/>
          </a:p>
        </p:txBody>
      </p:sp>
    </p:spTree>
    <p:extLst>
      <p:ext uri="{BB962C8B-B14F-4D97-AF65-F5344CB8AC3E}">
        <p14:creationId xmlns:p14="http://schemas.microsoft.com/office/powerpoint/2010/main" val="34575416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ko-KR"/>
              <a:t>Click to edit Master title style</a:t>
            </a:r>
            <a:endParaRPr lang="en-US"/>
          </a:p>
        </p:txBody>
      </p:sp>
      <p:sp>
        <p:nvSpPr>
          <p:cNvPr id="3" name="Date Placeholder 2"/>
          <p:cNvSpPr>
            <a:spLocks noGrp="1"/>
          </p:cNvSpPr>
          <p:nvPr>
            <p:ph type="dt" sz="half" idx="10"/>
          </p:nvPr>
        </p:nvSpPr>
        <p:spPr/>
        <p:txBody>
          <a:bodyPr/>
          <a:lstStyle/>
          <a:p>
            <a:fld id="{E756D7D3-A464-DB4F-84A1-5239E48D8AE1}" type="datetimeFigureOut">
              <a:rPr lang="en-US" smtClean="0"/>
              <a:pPr/>
              <a:t>10/24/2016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D7091C2-7D59-4C49-8DE5-E2A55CA87D9A}" type="slidenum">
              <a:rPr lang="en-US" smtClean="0"/>
              <a:pPr/>
              <a:t>‹#›</a:t>
            </a:fld>
            <a:endParaRPr lang="en-US"/>
          </a:p>
        </p:txBody>
      </p:sp>
    </p:spTree>
    <p:extLst>
      <p:ext uri="{BB962C8B-B14F-4D97-AF65-F5344CB8AC3E}">
        <p14:creationId xmlns:p14="http://schemas.microsoft.com/office/powerpoint/2010/main" val="38671098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56D7D3-A464-DB4F-84A1-5239E48D8AE1}" type="datetimeFigureOut">
              <a:rPr lang="en-US" smtClean="0"/>
              <a:pPr/>
              <a:t>10/24/2016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D7091C2-7D59-4C49-8DE5-E2A55CA87D9A}" type="slidenum">
              <a:rPr lang="en-US" smtClean="0"/>
              <a:pPr/>
              <a:t>‹#›</a:t>
            </a:fld>
            <a:endParaRPr lang="en-US"/>
          </a:p>
        </p:txBody>
      </p:sp>
    </p:spTree>
    <p:extLst>
      <p:ext uri="{BB962C8B-B14F-4D97-AF65-F5344CB8AC3E}">
        <p14:creationId xmlns:p14="http://schemas.microsoft.com/office/powerpoint/2010/main" val="23402247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ltLang="ko-KR"/>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ltLang="ko-KR"/>
              <a:t>Click to edit Master text styles</a:t>
            </a:r>
          </a:p>
          <a:p>
            <a:pPr lvl="1"/>
            <a:r>
              <a:rPr lang="en-US" altLang="ko-KR"/>
              <a:t>Second level</a:t>
            </a:r>
          </a:p>
          <a:p>
            <a:pPr lvl="2"/>
            <a:r>
              <a:rPr lang="en-US" altLang="ko-KR"/>
              <a:t>Third level</a:t>
            </a:r>
          </a:p>
          <a:p>
            <a:pPr lvl="3"/>
            <a:r>
              <a:rPr lang="en-US" altLang="ko-KR"/>
              <a:t>Fourth level</a:t>
            </a:r>
          </a:p>
          <a:p>
            <a:pPr lvl="4"/>
            <a:r>
              <a:rPr lang="en-US" altLang="ko-KR"/>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ko-KR"/>
              <a:t>Click to edit Master text styles</a:t>
            </a:r>
          </a:p>
        </p:txBody>
      </p:sp>
      <p:sp>
        <p:nvSpPr>
          <p:cNvPr id="5" name="Date Placeholder 4"/>
          <p:cNvSpPr>
            <a:spLocks noGrp="1"/>
          </p:cNvSpPr>
          <p:nvPr>
            <p:ph type="dt" sz="half" idx="10"/>
          </p:nvPr>
        </p:nvSpPr>
        <p:spPr/>
        <p:txBody>
          <a:bodyPr/>
          <a:lstStyle/>
          <a:p>
            <a:fld id="{E756D7D3-A464-DB4F-84A1-5239E48D8AE1}" type="datetimeFigureOut">
              <a:rPr lang="en-US" smtClean="0"/>
              <a:pPr/>
              <a:t>10/24/2016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7091C2-7D59-4C49-8DE5-E2A55CA87D9A}" type="slidenum">
              <a:rPr lang="en-US" smtClean="0"/>
              <a:pPr/>
              <a:t>‹#›</a:t>
            </a:fld>
            <a:endParaRPr lang="en-US"/>
          </a:p>
        </p:txBody>
      </p:sp>
    </p:spTree>
    <p:extLst>
      <p:ext uri="{BB962C8B-B14F-4D97-AF65-F5344CB8AC3E}">
        <p14:creationId xmlns:p14="http://schemas.microsoft.com/office/powerpoint/2010/main" val="16935092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ltLang="ko-KR"/>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ko-KR"/>
              <a:t>Click to edit Master text styles</a:t>
            </a:r>
          </a:p>
        </p:txBody>
      </p:sp>
      <p:sp>
        <p:nvSpPr>
          <p:cNvPr id="5" name="Date Placeholder 4"/>
          <p:cNvSpPr>
            <a:spLocks noGrp="1"/>
          </p:cNvSpPr>
          <p:nvPr>
            <p:ph type="dt" sz="half" idx="10"/>
          </p:nvPr>
        </p:nvSpPr>
        <p:spPr/>
        <p:txBody>
          <a:bodyPr/>
          <a:lstStyle/>
          <a:p>
            <a:fld id="{E756D7D3-A464-DB4F-84A1-5239E48D8AE1}" type="datetimeFigureOut">
              <a:rPr lang="en-US" smtClean="0"/>
              <a:pPr/>
              <a:t>10/24/2016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7091C2-7D59-4C49-8DE5-E2A55CA87D9A}" type="slidenum">
              <a:rPr lang="en-US" smtClean="0"/>
              <a:pPr/>
              <a:t>‹#›</a:t>
            </a:fld>
            <a:endParaRPr lang="en-US"/>
          </a:p>
        </p:txBody>
      </p:sp>
    </p:spTree>
    <p:extLst>
      <p:ext uri="{BB962C8B-B14F-4D97-AF65-F5344CB8AC3E}">
        <p14:creationId xmlns:p14="http://schemas.microsoft.com/office/powerpoint/2010/main" val="564302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ko-KR"/>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ltLang="ko-KR"/>
              <a:t>Click to edit Master text styles</a:t>
            </a:r>
          </a:p>
          <a:p>
            <a:pPr lvl="1"/>
            <a:r>
              <a:rPr lang="en-US" altLang="ko-KR"/>
              <a:t>Second level</a:t>
            </a:r>
          </a:p>
          <a:p>
            <a:pPr lvl="2"/>
            <a:r>
              <a:rPr lang="en-US" altLang="ko-KR"/>
              <a:t>Third level</a:t>
            </a:r>
          </a:p>
          <a:p>
            <a:pPr lvl="3"/>
            <a:r>
              <a:rPr lang="en-US" altLang="ko-KR"/>
              <a:t>Fourth level</a:t>
            </a:r>
          </a:p>
          <a:p>
            <a:pPr lvl="4"/>
            <a:r>
              <a:rPr lang="en-US" altLang="ko-KR"/>
              <a:t>Fifth level</a:t>
            </a:r>
            <a:endParaRPr lang="en-US"/>
          </a:p>
        </p:txBody>
      </p:sp>
      <p:sp>
        <p:nvSpPr>
          <p:cNvPr id="4" name="Date Placeholder 3"/>
          <p:cNvSpPr>
            <a:spLocks noGrp="1"/>
          </p:cNvSpPr>
          <p:nvPr>
            <p:ph type="dt" sz="half" idx="10"/>
          </p:nvPr>
        </p:nvSpPr>
        <p:spPr/>
        <p:txBody>
          <a:bodyPr/>
          <a:lstStyle/>
          <a:p>
            <a:fld id="{E756D7D3-A464-DB4F-84A1-5239E48D8AE1}" type="datetimeFigureOut">
              <a:rPr lang="en-US" smtClean="0"/>
              <a:pPr/>
              <a:t>10/24/2016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7091C2-7D59-4C49-8DE5-E2A55CA87D9A}" type="slidenum">
              <a:rPr lang="en-US" smtClean="0"/>
              <a:pPr/>
              <a:t>‹#›</a:t>
            </a:fld>
            <a:endParaRPr lang="en-US"/>
          </a:p>
        </p:txBody>
      </p:sp>
    </p:spTree>
    <p:extLst>
      <p:ext uri="{BB962C8B-B14F-4D97-AF65-F5344CB8AC3E}">
        <p14:creationId xmlns:p14="http://schemas.microsoft.com/office/powerpoint/2010/main" val="34046168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ltLang="ko-KR"/>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ltLang="ko-KR"/>
              <a:t>Click to edit Master text styles</a:t>
            </a:r>
          </a:p>
          <a:p>
            <a:pPr lvl="1"/>
            <a:r>
              <a:rPr lang="en-US" altLang="ko-KR"/>
              <a:t>Second level</a:t>
            </a:r>
          </a:p>
          <a:p>
            <a:pPr lvl="2"/>
            <a:r>
              <a:rPr lang="en-US" altLang="ko-KR"/>
              <a:t>Third level</a:t>
            </a:r>
          </a:p>
          <a:p>
            <a:pPr lvl="3"/>
            <a:r>
              <a:rPr lang="en-US" altLang="ko-KR"/>
              <a:t>Fourth level</a:t>
            </a:r>
          </a:p>
          <a:p>
            <a:pPr lvl="4"/>
            <a:r>
              <a:rPr lang="en-US" altLang="ko-KR"/>
              <a:t>Fifth level</a:t>
            </a:r>
            <a:endParaRPr lang="en-US"/>
          </a:p>
        </p:txBody>
      </p:sp>
      <p:sp>
        <p:nvSpPr>
          <p:cNvPr id="4" name="Date Placeholder 3"/>
          <p:cNvSpPr>
            <a:spLocks noGrp="1"/>
          </p:cNvSpPr>
          <p:nvPr>
            <p:ph type="dt" sz="half" idx="10"/>
          </p:nvPr>
        </p:nvSpPr>
        <p:spPr/>
        <p:txBody>
          <a:bodyPr/>
          <a:lstStyle/>
          <a:p>
            <a:fld id="{E756D7D3-A464-DB4F-84A1-5239E48D8AE1}" type="datetimeFigureOut">
              <a:rPr lang="en-US" smtClean="0"/>
              <a:pPr/>
              <a:t>10/24/2016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7091C2-7D59-4C49-8DE5-E2A55CA87D9A}" type="slidenum">
              <a:rPr lang="en-US" smtClean="0"/>
              <a:pPr/>
              <a:t>‹#›</a:t>
            </a:fld>
            <a:endParaRPr lang="en-US"/>
          </a:p>
        </p:txBody>
      </p:sp>
    </p:spTree>
    <p:extLst>
      <p:ext uri="{BB962C8B-B14F-4D97-AF65-F5344CB8AC3E}">
        <p14:creationId xmlns:p14="http://schemas.microsoft.com/office/powerpoint/2010/main" val="22594697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ltLang="ko-KR"/>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ltLang="ko-KR"/>
              <a:t>Click to edit Master text styles</a:t>
            </a:r>
          </a:p>
          <a:p>
            <a:pPr lvl="1"/>
            <a:r>
              <a:rPr lang="en-US" altLang="ko-KR"/>
              <a:t>Second level</a:t>
            </a:r>
          </a:p>
          <a:p>
            <a:pPr lvl="2"/>
            <a:r>
              <a:rPr lang="en-US" altLang="ko-KR"/>
              <a:t>Third level</a:t>
            </a:r>
          </a:p>
          <a:p>
            <a:pPr lvl="3"/>
            <a:r>
              <a:rPr lang="en-US" altLang="ko-KR"/>
              <a:t>Fourth level</a:t>
            </a:r>
          </a:p>
          <a:p>
            <a:pPr lvl="4"/>
            <a:r>
              <a:rPr lang="en-US" altLang="ko-KR"/>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756D7D3-A464-DB4F-84A1-5239E48D8AE1}" type="datetimeFigureOut">
              <a:rPr lang="en-US" smtClean="0"/>
              <a:pPr/>
              <a:t>10/24/2016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7091C2-7D59-4C49-8DE5-E2A55CA87D9A}" type="slidenum">
              <a:rPr lang="en-US" smtClean="0"/>
              <a:pPr/>
              <a:t>‹#›</a:t>
            </a:fld>
            <a:endParaRPr lang="en-US"/>
          </a:p>
        </p:txBody>
      </p:sp>
    </p:spTree>
    <p:extLst>
      <p:ext uri="{BB962C8B-B14F-4D97-AF65-F5344CB8AC3E}">
        <p14:creationId xmlns:p14="http://schemas.microsoft.com/office/powerpoint/2010/main" val="9880980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jpeg"/><Relationship Id="rId1" Type="http://schemas.openxmlformats.org/officeDocument/2006/relationships/slideLayout" Target="../slideLayouts/slideLayout1.xml"/><Relationship Id="rId5" Type="http://schemas.openxmlformats.org/officeDocument/2006/relationships/image" Target="../media/image7.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16.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2.jpe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Layout" Target="../slideLayouts/slideLayout1.xml"/><Relationship Id="rId5" Type="http://schemas.openxmlformats.org/officeDocument/2006/relationships/image" Target="../media/image25.png"/><Relationship Id="rId4" Type="http://schemas.openxmlformats.org/officeDocument/2006/relationships/image" Target="../media/image24.png"/></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2.jpe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9.png"/></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2.jpe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31.png"/></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2.jpe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33.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image" Target="../media/image37.png"/><Relationship Id="rId5" Type="http://schemas.openxmlformats.org/officeDocument/2006/relationships/image" Target="../media/image36.png"/><Relationship Id="rId10" Type="http://schemas.openxmlformats.org/officeDocument/2006/relationships/image" Target="../media/image3.png"/><Relationship Id="rId4" Type="http://schemas.openxmlformats.org/officeDocument/2006/relationships/image" Target="../media/image35.png"/><Relationship Id="rId9" Type="http://schemas.openxmlformats.org/officeDocument/2006/relationships/image" Target="../media/image40.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44.png"/><Relationship Id="rId7"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39.xml.rels><?xml version="1.0" encoding="UTF-8" standalone="yes"?>
<Relationships xmlns="http://schemas.openxmlformats.org/package/2006/relationships"><Relationship Id="rId3" Type="http://schemas.openxmlformats.org/officeDocument/2006/relationships/image" Target="../media/image44.png"/><Relationship Id="rId7"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4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12.jpe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52.png"/></Relationships>
</file>

<file path=ppt/slides/_rels/slide4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12.jpe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51.png"/></Relationships>
</file>

<file path=ppt/slides/_rels/slide4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53.png"/></Relationships>
</file>

<file path=ppt/slides/_rels/slide4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55.png"/></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56.png"/></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57.png"/></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9.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64.png"/><Relationship Id="rId4" Type="http://schemas.openxmlformats.org/officeDocument/2006/relationships/image" Target="../media/image63.png"/></Relationships>
</file>

<file path=ppt/slides/_rels/slide66.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9.jpe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64.png"/></Relationships>
</file>

<file path=ppt/slides/_rels/slide67.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9.jpe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64.png"/></Relationships>
</file>

<file path=ppt/slides/_rels/slide68.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9.jpe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65.png"/></Relationships>
</file>

<file path=ppt/slides/_rels/slide6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9.jpe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65.png"/></Relationships>
</file>

<file path=ppt/slides/_rels/slide70.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9.jpe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64.png"/></Relationships>
</file>

<file path=ppt/slides/_rels/slide7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9.jpe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66.png"/></Relationships>
</file>

<file path=ppt/slides/_rels/slide72.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9.jpe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64.png"/></Relationships>
</file>

<file path=ppt/slides/_rels/slide73.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9.jpe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67.png"/></Relationships>
</file>

<file path=ppt/slides/_rels/slide74.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9.jpe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64.png"/></Relationships>
</file>

<file path=ppt/slides/_rels/slide7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9.jpe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68.png"/></Relationships>
</file>

<file path=ppt/slides/_rels/slide76.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9.jpe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68.png"/></Relationships>
</file>

<file path=ppt/slides/_rels/slide7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80035" y="1737360"/>
            <a:ext cx="8780478" cy="1754326"/>
          </a:xfrm>
          <a:prstGeom prst="rect">
            <a:avLst/>
          </a:prstGeom>
          <a:noFill/>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5400" b="1" dirty="0">
                <a:solidFill>
                  <a:schemeClr val="bg1"/>
                </a:solidFill>
                <a:latin typeface="Arial" charset="0"/>
                <a:ea typeface="Arial" charset="0"/>
              </a:rPr>
              <a:t>Safety and </a:t>
            </a:r>
            <a:r>
              <a:rPr lang="en-US" altLang="ko-KR" sz="5400" b="1" dirty="0" smtClean="0">
                <a:solidFill>
                  <a:schemeClr val="bg1"/>
                </a:solidFill>
                <a:latin typeface="Arial" charset="0"/>
                <a:ea typeface="Arial" charset="0"/>
              </a:rPr>
              <a:t>Health Guide </a:t>
            </a:r>
            <a:r>
              <a:rPr lang="en-US" altLang="ko-KR" sz="5400" b="1" dirty="0">
                <a:solidFill>
                  <a:schemeClr val="bg1"/>
                </a:solidFill>
                <a:latin typeface="Arial" charset="0"/>
                <a:ea typeface="Arial" charset="0"/>
              </a:rPr>
              <a:t>for New Employees</a:t>
            </a:r>
            <a:endParaRPr lang="ko-KR" altLang="en-US" sz="5400" b="1" dirty="0">
              <a:solidFill>
                <a:schemeClr val="bg1"/>
              </a:solidFill>
              <a:latin typeface="Arial" charset="0"/>
              <a:ea typeface="Arial" charset="0"/>
            </a:endParaRPr>
          </a:p>
        </p:txBody>
      </p:sp>
      <p:sp>
        <p:nvSpPr>
          <p:cNvPr id="5" name="TextBox 4"/>
          <p:cNvSpPr txBox="1"/>
          <p:nvPr/>
        </p:nvSpPr>
        <p:spPr>
          <a:xfrm>
            <a:off x="333126" y="1337338"/>
            <a:ext cx="6200775" cy="285143"/>
          </a:xfrm>
          <a:prstGeom prst="rect">
            <a:avLst/>
          </a:prstGeom>
          <a:noFill/>
        </p:spPr>
        <p:txBody>
          <a:bodyPr vert="horz" wrap="square" lIns="0" tIns="0" rIns="0" bIns="0" anchor="t">
            <a:spAutoFit/>
          </a:bodyPr>
          <a:lstStyle/>
          <a:p>
            <a:pPr marL="0" indent="0" algn="l" defTabSz="457200" eaLnBrk="0" fontAlgn="auto" latinLnBrk="0">
              <a:lnSpc>
                <a:spcPts val="2500"/>
              </a:lnSpc>
              <a:spcBef>
                <a:spcPts val="0"/>
              </a:spcBef>
              <a:spcAft>
                <a:spcPts val="600"/>
              </a:spcAft>
              <a:buFontTx/>
              <a:buNone/>
            </a:pPr>
            <a:r>
              <a:rPr lang="en-US" altLang="ko-KR" sz="1600" b="1" spc="-50" dirty="0">
                <a:solidFill>
                  <a:schemeClr val="tx1"/>
                </a:solidFill>
                <a:latin typeface="+mj-ea"/>
                <a:ea typeface="+mj-ea"/>
              </a:rPr>
              <a:t>안전보건 첫 걸음</a:t>
            </a:r>
            <a:endParaRPr lang="ko-KR" altLang="en-US" sz="1600" b="1" dirty="0">
              <a:solidFill>
                <a:schemeClr val="tx1"/>
              </a:solidFill>
              <a:latin typeface="+mj-ea"/>
              <a:ea typeface="+mj-ea"/>
            </a:endParaRPr>
          </a:p>
        </p:txBody>
      </p:sp>
      <p:pic>
        <p:nvPicPr>
          <p:cNvPr id="11" name="Picture 10" descr="C:/Users/Administrator/AppData/Roaming/PolarisOffice/ETemp/3288_5820208/image2.png"/>
          <p:cNvPicPr>
            <a:picLocks noChangeAspect="1"/>
          </p:cNvPicPr>
          <p:nvPr/>
        </p:nvPicPr>
        <p:blipFill>
          <a:blip r:embed="rId4"/>
          <a:stretch>
            <a:fillRect/>
          </a:stretch>
        </p:blipFill>
        <p:spPr>
          <a:xfrm>
            <a:off x="4793479" y="3388741"/>
            <a:ext cx="3923301" cy="3115563"/>
          </a:xfrm>
          <a:prstGeom prst="rect">
            <a:avLst/>
          </a:prstGeom>
          <a:noFill/>
        </p:spPr>
      </p:pic>
      <p:sp>
        <p:nvSpPr>
          <p:cNvPr id="13" name="TextBox 12"/>
          <p:cNvSpPr txBox="1"/>
          <p:nvPr/>
        </p:nvSpPr>
        <p:spPr>
          <a:xfrm>
            <a:off x="7812360" y="6366730"/>
            <a:ext cx="1248153" cy="215444"/>
          </a:xfrm>
          <a:prstGeom prst="rect">
            <a:avLst/>
          </a:prstGeom>
          <a:noFill/>
        </p:spPr>
        <p:txBody>
          <a:bodyPr wrap="square" rtlCol="0">
            <a:spAutoFit/>
          </a:bodyPr>
          <a:lstStyle/>
          <a:p>
            <a:r>
              <a:rPr lang="pl-PL" altLang="ko-KR" sz="1200" b="1" baseline="30000" dirty="0" err="1"/>
              <a:t>www.kosha.or.kr</a:t>
            </a:r>
            <a:endParaRPr lang="en-US" altLang="ko-KR" sz="1200" b="1" baseline="30000" dirty="0"/>
          </a:p>
        </p:txBody>
      </p:sp>
      <p:sp>
        <p:nvSpPr>
          <p:cNvPr id="14" name="텍스트 상자 1"/>
          <p:cNvSpPr txBox="1">
            <a:spLocks noGrp="1" noChangeArrowheads="1"/>
          </p:cNvSpPr>
          <p:nvPr/>
        </p:nvSpPr>
        <p:spPr>
          <a:xfrm>
            <a:off x="168910" y="918845"/>
            <a:ext cx="4067810" cy="387985"/>
          </a:xfrm>
          <a:prstGeom prst="rect">
            <a:avLst/>
          </a:prstGeom>
          <a:ln w="0">
            <a:noFill/>
            <a:prstDash/>
          </a:ln>
        </p:spPr>
        <p:txBody>
          <a:bodyPr vert="horz" wrap="square" lIns="89535" tIns="46355" rIns="89535" bIns="46355" anchor="t"/>
          <a:lstStyle/>
          <a:p>
            <a:pPr marL="0" indent="0" algn="ctr" defTabSz="508000" eaLnBrk="0" fontAlgn="auto" latinLnBrk="0">
              <a:lnSpc>
                <a:spcPct val="150000"/>
              </a:lnSpc>
              <a:spcBef>
                <a:spcPts val="0"/>
              </a:spcBef>
              <a:spcAft>
                <a:spcPts val="0"/>
              </a:spcAft>
              <a:buFontTx/>
              <a:buNone/>
            </a:pPr>
            <a:r>
              <a:rPr lang="en-US" altLang="ko-KR" sz="1800" b="1" dirty="0">
                <a:solidFill>
                  <a:srgbClr val="000000"/>
                </a:solidFill>
                <a:latin typeface="Arial" charset="0"/>
                <a:ea typeface="Arial" charset="0"/>
              </a:rPr>
              <a:t>The First Step to Safety and Health</a:t>
            </a:r>
            <a:endParaRPr lang="ko-KR" altLang="en-US" sz="1800" b="1" dirty="0">
              <a:solidFill>
                <a:srgbClr val="000000"/>
              </a:solidFill>
              <a:latin typeface="Arial" charset="0"/>
              <a:ea typeface="Arial" charset="0"/>
            </a:endParaRPr>
          </a:p>
          <a:p>
            <a:pPr marL="0" indent="0" algn="l" defTabSz="508000" eaLnBrk="0" fontAlgn="auto" latinLnBrk="0">
              <a:lnSpc>
                <a:spcPct val="100000"/>
              </a:lnSpc>
              <a:spcBef>
                <a:spcPts val="0"/>
              </a:spcBef>
              <a:spcAft>
                <a:spcPts val="0"/>
              </a:spcAft>
              <a:buFontTx/>
              <a:buNone/>
            </a:pPr>
            <a:endParaRPr lang="ko-KR" altLang="en-US" sz="1800" b="1" dirty="0">
              <a:solidFill>
                <a:schemeClr val="tx1"/>
              </a:solidFill>
              <a:latin typeface="-윤고딕330" panose="02030504000101010101" pitchFamily="18" charset="-127"/>
              <a:ea typeface="-윤고딕330" panose="02030504000101010101" pitchFamily="18" charset="-127"/>
            </a:endParaRPr>
          </a:p>
        </p:txBody>
      </p:sp>
      <p:pic>
        <p:nvPicPr>
          <p:cNvPr id="4" name="Picture 3" descr="C:/Users/Administrator/AppData/Roaming/PolarisOffice/ETemp/3288_5820208/image3.emf"/>
          <p:cNvPicPr>
            <a:picLocks noChangeAspect="1"/>
          </p:cNvPicPr>
          <p:nvPr/>
        </p:nvPicPr>
        <p:blipFill rotWithShape="1">
          <a:blip r:embed="rId5">
            <a:extLst>
              <a:ext uri="{28A0092B-C50C-407E-A947-70E740481C1C}">
                <a14:useLocalDpi xmlns:a14="http://schemas.microsoft.com/office/drawing/2010/main" val="0"/>
              </a:ext>
            </a:extLst>
          </a:blip>
          <a:srcRect/>
          <a:stretch>
            <a:fillRect/>
          </a:stretch>
        </p:blipFill>
        <p:spPr>
          <a:xfrm>
            <a:off x="293370" y="5706110"/>
            <a:ext cx="1554480" cy="847090"/>
          </a:xfrm>
          <a:prstGeom prst="rect">
            <a:avLst/>
          </a:prstGeom>
          <a:noFill/>
        </p:spPr>
      </p:pic>
      <p:sp>
        <p:nvSpPr>
          <p:cNvPr id="15" name="텍스트 상자 1"/>
          <p:cNvSpPr txBox="1">
            <a:spLocks noGrp="1" noChangeArrowheads="1"/>
          </p:cNvSpPr>
          <p:nvPr/>
        </p:nvSpPr>
        <p:spPr>
          <a:xfrm>
            <a:off x="354330" y="4600575"/>
            <a:ext cx="4214495" cy="368935"/>
          </a:xfrm>
          <a:prstGeom prst="rect">
            <a:avLst/>
          </a:prstGeom>
          <a:ln w="0">
            <a:noFill/>
            <a:prstDash/>
          </a:ln>
        </p:spPr>
        <p:txBody>
          <a:bodyPr vert="horz" wrap="square" lIns="89535" tIns="46355" rIns="89535" bIns="46355" anchor="t"/>
          <a:lstStyle/>
          <a:p>
            <a:pPr marL="0" indent="0" algn="l" defTabSz="508000" fontAlgn="auto">
              <a:lnSpc>
                <a:spcPct val="100000"/>
              </a:lnSpc>
              <a:spcBef>
                <a:spcPts val="0"/>
              </a:spcBef>
              <a:spcAft>
                <a:spcPts val="0"/>
              </a:spcAft>
              <a:buFontTx/>
              <a:buNone/>
            </a:pPr>
            <a:r>
              <a:rPr lang="en-US" altLang="ko-KR" sz="1800" b="1" dirty="0">
                <a:solidFill>
                  <a:schemeClr val="bg1"/>
                </a:solidFill>
                <a:latin typeface="-윤고딕330" panose="02030504000101010101" pitchFamily="18" charset="-127"/>
                <a:ea typeface="-윤고딕330" panose="02030504000101010101" pitchFamily="18" charset="-127"/>
              </a:rPr>
              <a:t>신규 입사자를 위한 안전보건 가이드</a:t>
            </a:r>
            <a:endParaRPr lang="ko-KR" altLang="en-US" sz="1800" b="1" dirty="0">
              <a:solidFill>
                <a:schemeClr val="bg1"/>
              </a:solidFill>
              <a:latin typeface="-윤고딕330" panose="02030504000101010101" pitchFamily="18" charset="-127"/>
              <a:ea typeface="-윤고딕330" panose="02030504000101010101" pitchFamily="18" charset="-127"/>
            </a:endParaRPr>
          </a:p>
        </p:txBody>
      </p:sp>
      <p:sp>
        <p:nvSpPr>
          <p:cNvPr id="2" name="모서리가 둥근 직사각형 1"/>
          <p:cNvSpPr/>
          <p:nvPr/>
        </p:nvSpPr>
        <p:spPr>
          <a:xfrm>
            <a:off x="6653463" y="445168"/>
            <a:ext cx="2063317" cy="336885"/>
          </a:xfrm>
          <a:prstGeom prst="roundRect">
            <a:avLst/>
          </a:prstGeom>
          <a:noFill/>
          <a:ln>
            <a:solidFill>
              <a:schemeClr val="tx1">
                <a:lumMod val="85000"/>
                <a:lumOff val="1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ko-KR" sz="1400" dirty="0" smtClean="0">
                <a:solidFill>
                  <a:schemeClr val="tx1"/>
                </a:solidFill>
              </a:rPr>
              <a:t>2016-</a:t>
            </a:r>
            <a:r>
              <a:rPr lang="ko-KR" altLang="en-US" sz="1400" dirty="0" smtClean="0">
                <a:solidFill>
                  <a:schemeClr val="tx1"/>
                </a:solidFill>
              </a:rPr>
              <a:t>교육미디어</a:t>
            </a:r>
            <a:r>
              <a:rPr lang="en-US" altLang="ko-KR" sz="1400" dirty="0" smtClean="0">
                <a:solidFill>
                  <a:schemeClr val="tx1"/>
                </a:solidFill>
              </a:rPr>
              <a:t>-732</a:t>
            </a:r>
            <a:endParaRPr lang="ko-KR" altLang="en-US" sz="1400" dirty="0">
              <a:solidFill>
                <a:schemeClr val="tx1"/>
              </a:solidFill>
            </a:endParaRPr>
          </a:p>
        </p:txBody>
      </p:sp>
    </p:spTree>
    <p:extLst>
      <p:ext uri="{BB962C8B-B14F-4D97-AF65-F5344CB8AC3E}">
        <p14:creationId xmlns:p14="http://schemas.microsoft.com/office/powerpoint/2010/main" val="35351708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9" name="TextBox 8"/>
          <p:cNvSpPr txBox="1">
            <a:spLocks/>
          </p:cNvSpPr>
          <p:nvPr/>
        </p:nvSpPr>
        <p:spPr>
          <a:xfrm>
            <a:off x="1240790" y="1583055"/>
            <a:ext cx="7461250" cy="2839720"/>
          </a:xfrm>
          <a:prstGeom prst="rect">
            <a:avLst/>
          </a:prstGeom>
          <a:noFill/>
        </p:spPr>
        <p:txBody>
          <a:bodyPr vert="horz" wrap="square" lIns="91440" tIns="45720" rIns="91440" bIns="45720" numCol="1" anchor="t">
            <a:noAutofit/>
          </a:bodyPr>
          <a:lstStyle/>
          <a:p>
            <a:pPr marL="0" indent="0" algn="l" defTabSz="457200" eaLnBrk="0" fontAlgn="auto" latinLnBrk="0">
              <a:lnSpc>
                <a:spcPct val="100000"/>
              </a:lnSpc>
              <a:spcBef>
                <a:spcPts val="0"/>
              </a:spcBef>
              <a:spcAft>
                <a:spcPts val="1500"/>
              </a:spcAft>
              <a:buFontTx/>
              <a:buNone/>
            </a:pPr>
            <a:r>
              <a:rPr lang="en-US" altLang="ko-KR" sz="2000" b="1" cap="none" dirty="0">
                <a:solidFill>
                  <a:srgbClr val="16A69C"/>
                </a:solidFill>
                <a:latin typeface="Arial" charset="0"/>
                <a:ea typeface="Arial" charset="0"/>
              </a:rPr>
              <a:t>Work Life for New Employees</a:t>
            </a:r>
            <a:endParaRPr lang="ko-KR" altLang="en-US" sz="1100" b="1" cap="none" dirty="0">
              <a:solidFill>
                <a:srgbClr val="16A69C"/>
              </a:solidFill>
              <a:latin typeface="-윤고딕320" charset="0"/>
              <a:ea typeface="-윤고딕320" charset="0"/>
            </a:endParaRPr>
          </a:p>
          <a:p>
            <a:pPr marL="0" indent="0" algn="l" defTabSz="457200" eaLnBrk="0" fontAlgn="auto" latinLnBrk="0">
              <a:lnSpc>
                <a:spcPct val="100000"/>
              </a:lnSpc>
              <a:spcBef>
                <a:spcPts val="0"/>
              </a:spcBef>
              <a:spcAft>
                <a:spcPts val="1500"/>
              </a:spcAft>
              <a:buFontTx/>
              <a:buNone/>
            </a:pPr>
            <a:r>
              <a:rPr lang="en-US" altLang="ko-KR" sz="2000" b="1" cap="none" dirty="0">
                <a:solidFill>
                  <a:srgbClr val="3465B0"/>
                </a:solidFill>
                <a:latin typeface="Arial" charset="0"/>
                <a:ea typeface="Arial" charset="0"/>
              </a:rPr>
              <a:t>Guide to a Safe and Healthy Work Life</a:t>
            </a:r>
            <a:endParaRPr lang="ko-KR" altLang="en-US" sz="1100" b="1" cap="none" dirty="0">
              <a:solidFill>
                <a:srgbClr val="3465B0"/>
              </a:solidFill>
              <a:latin typeface="-윤고딕320" charset="0"/>
              <a:ea typeface="-윤고딕320" charset="0"/>
            </a:endParaRPr>
          </a:p>
          <a:p>
            <a:pPr marL="0" indent="0" algn="l" defTabSz="457200" eaLnBrk="0" fontAlgn="auto" latinLnBrk="0">
              <a:lnSpc>
                <a:spcPct val="100000"/>
              </a:lnSpc>
              <a:spcBef>
                <a:spcPts val="0"/>
              </a:spcBef>
              <a:spcAft>
                <a:spcPts val="1500"/>
              </a:spcAft>
              <a:buFontTx/>
              <a:buNone/>
            </a:pPr>
            <a:r>
              <a:rPr lang="en-US" altLang="ko-KR" sz="2000" b="1" cap="none" dirty="0">
                <a:solidFill>
                  <a:srgbClr val="16A69C"/>
                </a:solidFill>
                <a:latin typeface="Arial" charset="0"/>
                <a:ea typeface="Arial" charset="0"/>
              </a:rPr>
              <a:t>Examples of Accidents and Prevention Measures</a:t>
            </a:r>
            <a:endParaRPr lang="ko-KR" altLang="en-US" sz="1100" b="1" cap="none" dirty="0">
              <a:solidFill>
                <a:srgbClr val="16A69C"/>
              </a:solidFill>
              <a:latin typeface="-윤고딕320" charset="0"/>
              <a:ea typeface="-윤고딕320" charset="0"/>
            </a:endParaRPr>
          </a:p>
        </p:txBody>
      </p:sp>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853440" y="1598295"/>
            <a:ext cx="381635" cy="381635"/>
          </a:xfrm>
          <a:prstGeom prst="rect">
            <a:avLst/>
          </a:prstGeom>
          <a:noFill/>
        </p:spPr>
      </p:pic>
      <p:pic>
        <p:nvPicPr>
          <p:cNvPr id="11" name="Picture 10"/>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852805" y="2089150"/>
            <a:ext cx="381635" cy="381635"/>
          </a:xfrm>
          <a:prstGeom prst="rect">
            <a:avLst/>
          </a:prstGeom>
          <a:noFill/>
        </p:spPr>
      </p:pic>
      <p:pic>
        <p:nvPicPr>
          <p:cNvPr id="12" name="Picture 11"/>
          <p:cNvPicPr>
            <a:picLocks noChangeAspect="1"/>
          </p:cNvPicPr>
          <p:nvPr/>
        </p:nvPicPr>
        <p:blipFill rotWithShape="1">
          <a:blip r:embed="rId5">
            <a:extLst>
              <a:ext uri="{28A0092B-C50C-407E-A947-70E740481C1C}">
                <a14:useLocalDpi xmlns:a14="http://schemas.microsoft.com/office/drawing/2010/main" val="0"/>
              </a:ext>
            </a:extLst>
          </a:blip>
          <a:srcRect/>
          <a:stretch>
            <a:fillRect/>
          </a:stretch>
        </p:blipFill>
        <p:spPr>
          <a:xfrm>
            <a:off x="862965" y="2580005"/>
            <a:ext cx="381635" cy="381635"/>
          </a:xfrm>
          <a:prstGeom prst="rect">
            <a:avLst/>
          </a:prstGeom>
          <a:noFill/>
        </p:spPr>
      </p:pic>
      <p:sp>
        <p:nvSpPr>
          <p:cNvPr id="7" name="TextBox 6"/>
          <p:cNvSpPr txBox="1"/>
          <p:nvPr/>
        </p:nvSpPr>
        <p:spPr>
          <a:xfrm>
            <a:off x="4895850" y="1661170"/>
            <a:ext cx="1563248" cy="261610"/>
          </a:xfrm>
          <a:prstGeom prst="rect">
            <a:avLst/>
          </a:prstGeom>
          <a:noFill/>
        </p:spPr>
        <p:txBody>
          <a:bodyPr wrap="none" rtlCol="0">
            <a:spAutoFit/>
          </a:bodyPr>
          <a:lstStyle/>
          <a:p>
            <a:r>
              <a:rPr lang="en-US" altLang="ko-KR" sz="1100" b="1" dirty="0" err="1">
                <a:solidFill>
                  <a:srgbClr val="16A69C"/>
                </a:solidFill>
                <a:latin typeface="-윤고딕320" charset="0"/>
                <a:ea typeface="-윤고딕320" charset="0"/>
              </a:rPr>
              <a:t>신규</a:t>
            </a:r>
            <a:r>
              <a:rPr lang="en-US" altLang="ko-KR" sz="1100" b="1" dirty="0">
                <a:solidFill>
                  <a:srgbClr val="16A69C"/>
                </a:solidFill>
                <a:latin typeface="-윤고딕320" charset="0"/>
                <a:ea typeface="-윤고딕320" charset="0"/>
              </a:rPr>
              <a:t> </a:t>
            </a:r>
            <a:r>
              <a:rPr lang="en-US" altLang="ko-KR" sz="1100" b="1" dirty="0" err="1">
                <a:solidFill>
                  <a:srgbClr val="16A69C"/>
                </a:solidFill>
                <a:latin typeface="-윤고딕320" charset="0"/>
                <a:ea typeface="-윤고딕320" charset="0"/>
              </a:rPr>
              <a:t>입사자의</a:t>
            </a:r>
            <a:r>
              <a:rPr lang="en-US" altLang="ko-KR" sz="1100" b="1" dirty="0">
                <a:solidFill>
                  <a:srgbClr val="16A69C"/>
                </a:solidFill>
                <a:latin typeface="-윤고딕320" charset="0"/>
                <a:ea typeface="-윤고딕320" charset="0"/>
              </a:rPr>
              <a:t> </a:t>
            </a:r>
            <a:r>
              <a:rPr lang="en-US" altLang="ko-KR" sz="1100" b="1" dirty="0" err="1">
                <a:solidFill>
                  <a:srgbClr val="16A69C"/>
                </a:solidFill>
                <a:latin typeface="-윤고딕320" charset="0"/>
                <a:ea typeface="-윤고딕320" charset="0"/>
              </a:rPr>
              <a:t>직장생활</a:t>
            </a:r>
            <a:endParaRPr lang="ko-KR" altLang="en-US" sz="1100" dirty="0"/>
          </a:p>
        </p:txBody>
      </p:sp>
      <p:sp>
        <p:nvSpPr>
          <p:cNvPr id="8" name="TextBox 7"/>
          <p:cNvSpPr txBox="1"/>
          <p:nvPr/>
        </p:nvSpPr>
        <p:spPr>
          <a:xfrm>
            <a:off x="5915025" y="2136775"/>
            <a:ext cx="2557110" cy="261610"/>
          </a:xfrm>
          <a:prstGeom prst="rect">
            <a:avLst/>
          </a:prstGeom>
          <a:noFill/>
        </p:spPr>
        <p:txBody>
          <a:bodyPr wrap="none" rtlCol="0">
            <a:spAutoFit/>
          </a:bodyPr>
          <a:lstStyle/>
          <a:p>
            <a:r>
              <a:rPr lang="en-US" altLang="ko-KR" sz="1100" b="1" dirty="0" err="1">
                <a:solidFill>
                  <a:srgbClr val="3465B0"/>
                </a:solidFill>
                <a:latin typeface="-윤고딕320" charset="0"/>
                <a:ea typeface="-윤고딕320" charset="0"/>
              </a:rPr>
              <a:t>안전하고</a:t>
            </a:r>
            <a:r>
              <a:rPr lang="en-US" altLang="ko-KR" sz="1100" b="1" dirty="0">
                <a:solidFill>
                  <a:srgbClr val="3465B0"/>
                </a:solidFill>
                <a:latin typeface="-윤고딕320" charset="0"/>
                <a:ea typeface="-윤고딕320" charset="0"/>
              </a:rPr>
              <a:t> </a:t>
            </a:r>
            <a:r>
              <a:rPr lang="en-US" altLang="ko-KR" sz="1100" b="1" dirty="0" err="1">
                <a:solidFill>
                  <a:srgbClr val="3465B0"/>
                </a:solidFill>
                <a:latin typeface="-윤고딕320" charset="0"/>
                <a:ea typeface="-윤고딕320" charset="0"/>
              </a:rPr>
              <a:t>건강한</a:t>
            </a:r>
            <a:r>
              <a:rPr lang="en-US" altLang="ko-KR" sz="1100" b="1" dirty="0">
                <a:solidFill>
                  <a:srgbClr val="3465B0"/>
                </a:solidFill>
                <a:latin typeface="-윤고딕320" charset="0"/>
                <a:ea typeface="-윤고딕320" charset="0"/>
              </a:rPr>
              <a:t> </a:t>
            </a:r>
            <a:r>
              <a:rPr lang="en-US" altLang="ko-KR" sz="1100" b="1" dirty="0" err="1">
                <a:solidFill>
                  <a:srgbClr val="3465B0"/>
                </a:solidFill>
                <a:latin typeface="-윤고딕320" charset="0"/>
                <a:ea typeface="-윤고딕320" charset="0"/>
              </a:rPr>
              <a:t>직장생활을</a:t>
            </a:r>
            <a:r>
              <a:rPr lang="en-US" altLang="ko-KR" sz="1100" b="1" dirty="0">
                <a:solidFill>
                  <a:srgbClr val="3465B0"/>
                </a:solidFill>
                <a:latin typeface="-윤고딕320" charset="0"/>
                <a:ea typeface="-윤고딕320" charset="0"/>
              </a:rPr>
              <a:t> </a:t>
            </a:r>
            <a:r>
              <a:rPr lang="en-US" altLang="ko-KR" sz="1100" b="1" dirty="0" err="1">
                <a:solidFill>
                  <a:srgbClr val="3465B0"/>
                </a:solidFill>
                <a:latin typeface="-윤고딕320" charset="0"/>
                <a:ea typeface="-윤고딕320" charset="0"/>
              </a:rPr>
              <a:t>위한</a:t>
            </a:r>
            <a:r>
              <a:rPr lang="en-US" altLang="ko-KR" sz="1100" b="1" dirty="0">
                <a:solidFill>
                  <a:srgbClr val="3465B0"/>
                </a:solidFill>
                <a:latin typeface="-윤고딕320" charset="0"/>
                <a:ea typeface="-윤고딕320" charset="0"/>
              </a:rPr>
              <a:t> </a:t>
            </a:r>
            <a:r>
              <a:rPr lang="en-US" altLang="ko-KR" sz="1100" b="1" dirty="0" err="1">
                <a:solidFill>
                  <a:srgbClr val="3465B0"/>
                </a:solidFill>
                <a:latin typeface="-윤고딕320" charset="0"/>
                <a:ea typeface="-윤고딕320" charset="0"/>
              </a:rPr>
              <a:t>가이드</a:t>
            </a:r>
            <a:endParaRPr lang="ko-KR" altLang="en-US" sz="1100" dirty="0"/>
          </a:p>
        </p:txBody>
      </p:sp>
      <p:sp>
        <p:nvSpPr>
          <p:cNvPr id="13" name="TextBox 12"/>
          <p:cNvSpPr txBox="1"/>
          <p:nvPr/>
        </p:nvSpPr>
        <p:spPr>
          <a:xfrm>
            <a:off x="7248447" y="2652405"/>
            <a:ext cx="1386918" cy="261610"/>
          </a:xfrm>
          <a:prstGeom prst="rect">
            <a:avLst/>
          </a:prstGeom>
          <a:noFill/>
        </p:spPr>
        <p:txBody>
          <a:bodyPr wrap="none" rtlCol="0">
            <a:spAutoFit/>
          </a:bodyPr>
          <a:lstStyle/>
          <a:p>
            <a:pPr eaLnBrk="0">
              <a:spcAft>
                <a:spcPts val="1500"/>
              </a:spcAft>
            </a:pPr>
            <a:r>
              <a:rPr lang="en-US" altLang="ko-KR" sz="1100" b="1" dirty="0" err="1">
                <a:solidFill>
                  <a:srgbClr val="16A69C"/>
                </a:solidFill>
                <a:latin typeface="-윤고딕320" charset="0"/>
                <a:ea typeface="-윤고딕320" charset="0"/>
              </a:rPr>
              <a:t>재해사례와</a:t>
            </a:r>
            <a:r>
              <a:rPr lang="en-US" altLang="ko-KR" sz="1100" b="1" dirty="0">
                <a:solidFill>
                  <a:srgbClr val="16A69C"/>
                </a:solidFill>
                <a:latin typeface="-윤고딕320" charset="0"/>
                <a:ea typeface="-윤고딕320" charset="0"/>
              </a:rPr>
              <a:t> </a:t>
            </a:r>
            <a:r>
              <a:rPr lang="en-US" altLang="ko-KR" sz="1100" b="1" dirty="0" err="1">
                <a:solidFill>
                  <a:srgbClr val="16A69C"/>
                </a:solidFill>
                <a:latin typeface="-윤고딕320" charset="0"/>
                <a:ea typeface="-윤고딕320" charset="0"/>
              </a:rPr>
              <a:t>예방대책</a:t>
            </a:r>
            <a:endParaRPr lang="ko-KR" altLang="en-US" sz="1100" b="1" dirty="0">
              <a:solidFill>
                <a:srgbClr val="16A69C"/>
              </a:solidFill>
              <a:latin typeface="-윤고딕320" charset="0"/>
              <a:ea typeface="-윤고딕320" charset="0"/>
            </a:endParaRPr>
          </a:p>
        </p:txBody>
      </p:sp>
    </p:spTree>
    <p:extLst>
      <p:ext uri="{BB962C8B-B14F-4D97-AF65-F5344CB8AC3E}">
        <p14:creationId xmlns:p14="http://schemas.microsoft.com/office/powerpoint/2010/main" val="28993475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pic>
        <p:nvPicPr>
          <p:cNvPr id="8" name="Picture 7" descr="C:/Users/Administrator/AppData/Roaming/PolarisOffice/ETemp/3288_5820208/image9.emf"/>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
        <p:nvSpPr>
          <p:cNvPr id="9" name="TextBox 9"/>
          <p:cNvSpPr txBox="1">
            <a:spLocks noGrp="1" noChangeArrowheads="1"/>
          </p:cNvSpPr>
          <p:nvPr/>
        </p:nvSpPr>
        <p:spPr>
          <a:xfrm>
            <a:off x="1861185" y="-694055"/>
            <a:ext cx="6343015" cy="2540635"/>
          </a:xfrm>
          <a:prstGeom prst="rect">
            <a:avLst/>
          </a:prstGeom>
          <a:noFill/>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endParaRPr lang="ko-KR" altLang="en-US" sz="4000" b="1" dirty="0">
              <a:solidFill>
                <a:schemeClr val="bg1"/>
              </a:solidFill>
              <a:latin typeface="Arial" charset="0"/>
              <a:ea typeface="Arial" charset="0"/>
            </a:endParaRPr>
          </a:p>
          <a:p>
            <a:pPr marL="0" indent="0" algn="l" defTabSz="457200" eaLnBrk="0" fontAlgn="auto" latinLnBrk="0">
              <a:lnSpc>
                <a:spcPct val="100000"/>
              </a:lnSpc>
              <a:spcBef>
                <a:spcPts val="0"/>
              </a:spcBef>
              <a:spcAft>
                <a:spcPts val="0"/>
              </a:spcAft>
              <a:buFontTx/>
              <a:buNone/>
            </a:pPr>
            <a:endParaRPr lang="ko-KR" altLang="en-US" sz="4000" b="1" dirty="0">
              <a:solidFill>
                <a:schemeClr val="bg1"/>
              </a:solidFill>
              <a:latin typeface="Arial" charset="0"/>
              <a:ea typeface="Arial" charset="0"/>
            </a:endParaRPr>
          </a:p>
          <a:p>
            <a:pPr marL="0" indent="0" algn="l" defTabSz="457200" eaLnBrk="0" fontAlgn="auto" latinLnBrk="0">
              <a:lnSpc>
                <a:spcPct val="100000"/>
              </a:lnSpc>
              <a:spcBef>
                <a:spcPts val="0"/>
              </a:spcBef>
              <a:spcAft>
                <a:spcPts val="0"/>
              </a:spcAft>
              <a:buFontTx/>
              <a:buNone/>
            </a:pPr>
            <a:r>
              <a:rPr lang="en-US" altLang="ko-KR" sz="4000" b="1" dirty="0">
                <a:solidFill>
                  <a:schemeClr val="bg1"/>
                </a:solidFill>
                <a:latin typeface="Arial" charset="0"/>
                <a:ea typeface="Arial" charset="0"/>
              </a:rPr>
              <a:t>Work Life for </a:t>
            </a:r>
            <a:endParaRPr lang="ko-KR" altLang="en-US" sz="4000" b="1" dirty="0">
              <a:solidFill>
                <a:schemeClr val="bg1"/>
              </a:solidFill>
              <a:latin typeface="Arial" charset="0"/>
              <a:ea typeface="Arial" charset="0"/>
            </a:endParaRPr>
          </a:p>
          <a:p>
            <a:pPr marL="0" indent="0" algn="l" defTabSz="457200" eaLnBrk="0" fontAlgn="auto" latinLnBrk="0">
              <a:lnSpc>
                <a:spcPct val="100000"/>
              </a:lnSpc>
              <a:spcBef>
                <a:spcPts val="0"/>
              </a:spcBef>
              <a:spcAft>
                <a:spcPts val="0"/>
              </a:spcAft>
              <a:buFontTx/>
              <a:buNone/>
            </a:pPr>
            <a:r>
              <a:rPr lang="en-US" altLang="ko-KR" sz="4000" b="1" dirty="0">
                <a:solidFill>
                  <a:schemeClr val="bg1"/>
                </a:solidFill>
                <a:latin typeface="Arial" charset="0"/>
                <a:ea typeface="Arial" charset="0"/>
              </a:rPr>
              <a:t>New Employees</a:t>
            </a:r>
            <a:endParaRPr lang="ko-KR" altLang="en-US" sz="4000" b="1" dirty="0">
              <a:solidFill>
                <a:schemeClr val="bg1"/>
              </a:solidFill>
              <a:latin typeface="Arial" charset="0"/>
              <a:ea typeface="Arial" charset="0"/>
            </a:endParaRPr>
          </a:p>
        </p:txBody>
      </p:sp>
      <p:sp>
        <p:nvSpPr>
          <p:cNvPr id="10" name="텍스트 상자 10"/>
          <p:cNvSpPr txBox="1">
            <a:spLocks noGrp="1" noChangeArrowheads="1"/>
          </p:cNvSpPr>
          <p:nvPr/>
        </p:nvSpPr>
        <p:spPr>
          <a:xfrm>
            <a:off x="1885950" y="1805940"/>
            <a:ext cx="5549900" cy="46101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2400" dirty="0">
                <a:solidFill>
                  <a:schemeClr val="tx1"/>
                </a:solidFill>
                <a:latin typeface="-윤고딕330" charset="0"/>
                <a:ea typeface="-윤고딕330" charset="0"/>
              </a:rPr>
              <a:t>신규 입사자의 직장생활</a:t>
            </a:r>
            <a:endParaRPr lang="ko-KR" altLang="en-US" sz="2400" dirty="0">
              <a:solidFill>
                <a:schemeClr val="tx1"/>
              </a:solidFill>
              <a:latin typeface="-윤고딕330" charset="0"/>
              <a:ea typeface="-윤고딕330" charset="0"/>
            </a:endParaRPr>
          </a:p>
        </p:txBody>
      </p:sp>
    </p:spTree>
    <p:extLst>
      <p:ext uri="{BB962C8B-B14F-4D97-AF65-F5344CB8AC3E}">
        <p14:creationId xmlns:p14="http://schemas.microsoft.com/office/powerpoint/2010/main" val="12770063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pic>
        <p:nvPicPr>
          <p:cNvPr id="7" name="Picture 6" descr="C:/Users/Administrator/AppData/Roaming/PolarisOffice/ETemp/3288_5820208/image11.png"/>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6477635" y="4349750"/>
            <a:ext cx="2056765" cy="1725295"/>
          </a:xfrm>
          <a:prstGeom prst="rect">
            <a:avLst/>
          </a:prstGeom>
          <a:noFill/>
        </p:spPr>
      </p:pic>
      <p:sp>
        <p:nvSpPr>
          <p:cNvPr id="10" name="TextBox 9"/>
          <p:cNvSpPr txBox="1">
            <a:spLocks noGrp="1" noChangeArrowheads="1"/>
          </p:cNvSpPr>
          <p:nvPr/>
        </p:nvSpPr>
        <p:spPr>
          <a:xfrm>
            <a:off x="532765" y="1452880"/>
            <a:ext cx="7656830" cy="1470025"/>
          </a:xfrm>
          <a:prstGeom prst="rect">
            <a:avLst/>
          </a:prstGeom>
          <a:noFill/>
        </p:spPr>
        <p:txBody>
          <a:bodyPr vert="horz" wrap="square" lIns="0" tIns="0" rIns="0" bIns="0" anchor="t"/>
          <a:lstStyle/>
          <a:p>
            <a:pPr marL="0" indent="0" algn="l" defTabSz="457200" eaLnBrk="0" fontAlgn="auto" latinLnBrk="0">
              <a:lnSpc>
                <a:spcPct val="100000"/>
              </a:lnSpc>
              <a:spcBef>
                <a:spcPts val="0"/>
              </a:spcBef>
              <a:spcAft>
                <a:spcPts val="0"/>
              </a:spcAft>
              <a:buClr>
                <a:srgbClr val="000000"/>
              </a:buClr>
              <a:buFont typeface="Arial"/>
              <a:buChar char="•"/>
            </a:pPr>
            <a:r>
              <a:rPr lang="en-US" altLang="ko-KR" sz="2000" spc="10" dirty="0">
                <a:solidFill>
                  <a:schemeClr val="tx1"/>
                </a:solidFill>
                <a:latin typeface="Arial" charset="0"/>
                <a:ea typeface="Arial" charset="0"/>
              </a:rPr>
              <a:t> </a:t>
            </a:r>
            <a:r>
              <a:rPr lang="en-US" altLang="ko-KR" spc="10" dirty="0">
                <a:solidFill>
                  <a:schemeClr val="tx1"/>
                </a:solidFill>
                <a:latin typeface="Arial" charset="0"/>
                <a:ea typeface="Arial" charset="0"/>
              </a:rPr>
              <a:t>Understand that a workplace is a place in which a diverse group  </a:t>
            </a:r>
            <a:endParaRPr lang="ko-KR" altLang="en-US"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FontTx/>
              <a:buNone/>
            </a:pPr>
            <a:r>
              <a:rPr lang="en-US" altLang="ko-KR" spc="10" dirty="0">
                <a:solidFill>
                  <a:schemeClr val="bg1"/>
                </a:solidFill>
                <a:latin typeface="Arial" charset="0"/>
                <a:ea typeface="Arial" charset="0"/>
              </a:rPr>
              <a:t>  ‘</a:t>
            </a:r>
            <a:r>
              <a:rPr lang="en-US" altLang="ko-KR" spc="10" dirty="0">
                <a:solidFill>
                  <a:schemeClr val="tx1"/>
                </a:solidFill>
                <a:latin typeface="Arial" charset="0"/>
                <a:ea typeface="Arial" charset="0"/>
              </a:rPr>
              <a:t>of people works together for a common cause.</a:t>
            </a:r>
            <a:endParaRPr lang="ko-KR" altLang="en-US"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FontTx/>
              <a:buNone/>
            </a:pPr>
            <a:r>
              <a:rPr lang="en-US" altLang="ko-KR" sz="2000" spc="10" dirty="0">
                <a:solidFill>
                  <a:schemeClr val="tx1"/>
                </a:solidFill>
                <a:latin typeface="Tahoma" charset="0"/>
                <a:ea typeface="Tahoma" charset="0"/>
              </a:rPr>
              <a:t>  </a:t>
            </a:r>
            <a:r>
              <a:rPr lang="en-US" altLang="ko-KR" sz="1400" spc="10" dirty="0">
                <a:solidFill>
                  <a:schemeClr val="tx1"/>
                </a:solidFill>
                <a:latin typeface="Tahoma" charset="0"/>
                <a:ea typeface="Tahoma" charset="0"/>
              </a:rPr>
              <a:t>- In a large environment like a workplace, sometimes we can forget that </a:t>
            </a:r>
            <a:endParaRPr lang="ko-KR" altLang="en-US" sz="1400" dirty="0">
              <a:solidFill>
                <a:schemeClr val="tx1"/>
              </a:solidFill>
              <a:latin typeface="Tahoma" charset="0"/>
              <a:ea typeface="Tahoma" charset="0"/>
            </a:endParaRPr>
          </a:p>
          <a:p>
            <a:pPr marL="0" indent="0" algn="l" defTabSz="457200" eaLnBrk="0" fontAlgn="auto" latinLnBrk="0">
              <a:lnSpc>
                <a:spcPct val="100000"/>
              </a:lnSpc>
              <a:spcBef>
                <a:spcPts val="0"/>
              </a:spcBef>
              <a:spcAft>
                <a:spcPts val="0"/>
              </a:spcAft>
              <a:buFontTx/>
              <a:buNone/>
            </a:pPr>
            <a:r>
              <a:rPr lang="en-US" altLang="ko-KR" sz="1400" spc="10" dirty="0">
                <a:solidFill>
                  <a:schemeClr val="tx1"/>
                </a:solidFill>
                <a:latin typeface="Tahoma" charset="0"/>
                <a:ea typeface="Tahoma" charset="0"/>
              </a:rPr>
              <a:t>     it’s an organization set up for a specific purpose.</a:t>
            </a:r>
            <a:endParaRPr lang="ko-KR" altLang="en-US" sz="1400" dirty="0">
              <a:solidFill>
                <a:schemeClr val="tx1"/>
              </a:solidFill>
              <a:latin typeface="Tahoma" charset="0"/>
              <a:ea typeface="Tahoma" charset="0"/>
            </a:endParaRPr>
          </a:p>
          <a:p>
            <a:pPr marL="0" indent="0" algn="l" defTabSz="457200" eaLnBrk="0" fontAlgn="auto" latinLnBrk="0">
              <a:lnSpc>
                <a:spcPct val="100000"/>
              </a:lnSpc>
              <a:spcBef>
                <a:spcPts val="0"/>
              </a:spcBef>
              <a:spcAft>
                <a:spcPts val="0"/>
              </a:spcAft>
              <a:buFontTx/>
              <a:buNone/>
            </a:pPr>
            <a:endParaRPr lang="ko-KR" altLang="en-US" sz="2000" b="1" dirty="0">
              <a:solidFill>
                <a:schemeClr val="tx1"/>
              </a:solidFill>
              <a:latin typeface="Tahoma" charset="0"/>
              <a:ea typeface="Tahoma" charset="0"/>
            </a:endParaRPr>
          </a:p>
        </p:txBody>
      </p:sp>
      <p:grpSp>
        <p:nvGrpSpPr>
          <p:cNvPr id="22" name="그룹 22"/>
          <p:cNvGrpSpPr/>
          <p:nvPr/>
        </p:nvGrpSpPr>
        <p:grpSpPr>
          <a:xfrm>
            <a:off x="-12065" y="178435"/>
            <a:ext cx="1828165" cy="564515"/>
            <a:chOff x="-12065" y="178435"/>
            <a:chExt cx="1828165" cy="564515"/>
          </a:xfrm>
        </p:grpSpPr>
        <p:sp>
          <p:nvSpPr>
            <p:cNvPr id="14" name="Rectangle 14"/>
            <p:cNvSpPr>
              <a:spLocks noGrp="1" noChangeArrowheads="1"/>
            </p:cNvSpPr>
            <p:nvPr/>
          </p:nvSpPr>
          <p:spPr>
            <a:xfrm>
              <a:off x="-12065" y="229235"/>
              <a:ext cx="372110" cy="290830"/>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1</a:t>
              </a:r>
              <a:endParaRPr lang="ko-KR" altLang="en-US" sz="1300" b="1" dirty="0">
                <a:solidFill>
                  <a:schemeClr val="tx1"/>
                </a:solidFill>
                <a:latin typeface="맑은 고딕" charset="0"/>
                <a:ea typeface="맑은 고딕" charset="0"/>
              </a:endParaRPr>
            </a:p>
          </p:txBody>
        </p:sp>
        <p:sp>
          <p:nvSpPr>
            <p:cNvPr id="17" name="텍스트 상자 17"/>
            <p:cNvSpPr txBox="1">
              <a:spLocks noGrp="1" noChangeArrowheads="1"/>
            </p:cNvSpPr>
            <p:nvPr/>
          </p:nvSpPr>
          <p:spPr>
            <a:xfrm>
              <a:off x="185420" y="178435"/>
              <a:ext cx="1630680" cy="40005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000" b="1" dirty="0">
                  <a:solidFill>
                    <a:schemeClr val="tx1"/>
                  </a:solidFill>
                  <a:latin typeface="Arial" charset="0"/>
                  <a:ea typeface="Arial" charset="0"/>
                </a:rPr>
                <a:t>Work Life for </a:t>
              </a:r>
              <a:endParaRPr lang="ko-KR" altLang="en-US" sz="1000" b="1" dirty="0">
                <a:solidFill>
                  <a:schemeClr val="tx1"/>
                </a:solidFill>
                <a:latin typeface="Arial" charset="0"/>
                <a:ea typeface="Arial" charset="0"/>
              </a:endParaRPr>
            </a:p>
            <a:p>
              <a:pPr marL="0" indent="0" algn="l" defTabSz="508000" eaLnBrk="0" fontAlgn="auto" latinLnBrk="0">
                <a:lnSpc>
                  <a:spcPct val="100000"/>
                </a:lnSpc>
                <a:spcBef>
                  <a:spcPts val="0"/>
                </a:spcBef>
                <a:spcAft>
                  <a:spcPts val="0"/>
                </a:spcAft>
                <a:buFontTx/>
                <a:buNone/>
              </a:pPr>
              <a:r>
                <a:rPr lang="en-US" altLang="ko-KR" sz="1000" b="1" dirty="0">
                  <a:solidFill>
                    <a:schemeClr val="tx1"/>
                  </a:solidFill>
                  <a:latin typeface="Arial" charset="0"/>
                  <a:ea typeface="Arial" charset="0"/>
                </a:rPr>
                <a:t>New Employees</a:t>
              </a:r>
              <a:endParaRPr lang="ko-KR" altLang="en-US" sz="1000" b="1" dirty="0">
                <a:solidFill>
                  <a:schemeClr val="tx1"/>
                </a:solidFill>
                <a:latin typeface="Arial" charset="0"/>
                <a:ea typeface="Arial" charset="0"/>
              </a:endParaRPr>
            </a:p>
          </p:txBody>
        </p:sp>
        <p:sp>
          <p:nvSpPr>
            <p:cNvPr id="18" name="텍스트 상자 18"/>
            <p:cNvSpPr txBox="1">
              <a:spLocks noGrp="1" noChangeArrowheads="1"/>
            </p:cNvSpPr>
            <p:nvPr/>
          </p:nvSpPr>
          <p:spPr>
            <a:xfrm>
              <a:off x="196215" y="511175"/>
              <a:ext cx="1494155" cy="231775"/>
            </a:xfrm>
            <a:prstGeom prst="rect">
              <a:avLst/>
            </a:prstGeom>
            <a:ln w="0">
              <a:noFill/>
              <a:prstDash/>
            </a:ln>
          </p:spPr>
          <p:txBody>
            <a:bodyPr vert="horz" wrap="square" lIns="89535" tIns="46355" rIns="89535" bIns="46355" anchor="t"/>
            <a:lstStyle/>
            <a:p>
              <a:pPr marL="0" indent="0" algn="l" defTabSz="457200" eaLnBrk="0" fontAlgn="auto" latinLnBrk="0">
                <a:lnSpc>
                  <a:spcPct val="100000"/>
                </a:lnSpc>
                <a:spcBef>
                  <a:spcPts val="0"/>
                </a:spcBef>
                <a:spcAft>
                  <a:spcPts val="0"/>
                </a:spcAft>
                <a:buFontTx/>
                <a:buNone/>
              </a:pPr>
              <a:r>
                <a:rPr lang="en-US" altLang="ko-KR" sz="900" dirty="0">
                  <a:solidFill>
                    <a:schemeClr val="tx1"/>
                  </a:solidFill>
                  <a:latin typeface="-윤고딕330" charset="0"/>
                  <a:ea typeface="-윤고딕330" charset="0"/>
                </a:rPr>
                <a:t>신규 입사자의 직장생활</a:t>
              </a:r>
              <a:endParaRPr lang="ko-KR" altLang="en-US" sz="900" dirty="0">
                <a:solidFill>
                  <a:schemeClr val="tx1"/>
                </a:solidFill>
                <a:latin typeface="-윤고딕330" charset="0"/>
                <a:ea typeface="-윤고딕330" charset="0"/>
              </a:endParaRPr>
            </a:p>
          </p:txBody>
        </p:sp>
      </p:grpSp>
      <p:sp>
        <p:nvSpPr>
          <p:cNvPr id="19" name="TextBox 19"/>
          <p:cNvSpPr txBox="1">
            <a:spLocks noGrp="1" noChangeArrowheads="1"/>
          </p:cNvSpPr>
          <p:nvPr/>
        </p:nvSpPr>
        <p:spPr>
          <a:xfrm>
            <a:off x="1922145" y="156210"/>
            <a:ext cx="7225030"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Starting a New Job</a:t>
            </a:r>
            <a:endParaRPr lang="ko-KR" altLang="en-US" sz="2000" b="1" dirty="0">
              <a:solidFill>
                <a:srgbClr val="FFFFFF"/>
              </a:solidFill>
              <a:latin typeface="맑은 고딕" charset="0"/>
              <a:ea typeface="맑은 고딕" charset="0"/>
            </a:endParaRPr>
          </a:p>
        </p:txBody>
      </p:sp>
      <p:sp>
        <p:nvSpPr>
          <p:cNvPr id="20" name="텍스트 상자 20"/>
          <p:cNvSpPr txBox="1">
            <a:spLocks noGrp="1" noChangeArrowheads="1"/>
          </p:cNvSpPr>
          <p:nvPr/>
        </p:nvSpPr>
        <p:spPr>
          <a:xfrm>
            <a:off x="1937385" y="488315"/>
            <a:ext cx="4227830" cy="27876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신규 입사자가 직장에 들어가면</a:t>
            </a:r>
            <a:endParaRPr lang="ko-KR" altLang="en-US" sz="1200" b="1" dirty="0">
              <a:solidFill>
                <a:schemeClr val="bg1"/>
              </a:solidFill>
              <a:latin typeface="-윤고딕320" charset="0"/>
              <a:ea typeface="-윤고딕320" charset="0"/>
            </a:endParaRPr>
          </a:p>
        </p:txBody>
      </p:sp>
      <p:sp>
        <p:nvSpPr>
          <p:cNvPr id="21" name="TextBox 21"/>
          <p:cNvSpPr txBox="1">
            <a:spLocks noGrp="1" noChangeArrowheads="1"/>
          </p:cNvSpPr>
          <p:nvPr/>
        </p:nvSpPr>
        <p:spPr>
          <a:xfrm>
            <a:off x="530860" y="3805555"/>
            <a:ext cx="7656830" cy="918845"/>
          </a:xfrm>
          <a:prstGeom prst="rect">
            <a:avLst/>
          </a:prstGeom>
          <a:noFill/>
        </p:spPr>
        <p:txBody>
          <a:bodyPr vert="horz" wrap="square" lIns="0" tIns="0" rIns="0" bIns="0" anchor="t"/>
          <a:lstStyle/>
          <a:p>
            <a:pPr marL="0" indent="0" algn="l" defTabSz="457200" eaLnBrk="0" fontAlgn="auto" latinLnBrk="0">
              <a:lnSpc>
                <a:spcPct val="100000"/>
              </a:lnSpc>
              <a:spcBef>
                <a:spcPts val="0"/>
              </a:spcBef>
              <a:spcAft>
                <a:spcPts val="0"/>
              </a:spcAft>
              <a:buClr>
                <a:srgbClr val="000000"/>
              </a:buClr>
              <a:buFont typeface="Arial"/>
              <a:buChar char="•"/>
            </a:pPr>
            <a:r>
              <a:rPr lang="en-US" altLang="ko-KR" spc="10" dirty="0">
                <a:solidFill>
                  <a:schemeClr val="tx1"/>
                </a:solidFill>
                <a:latin typeface="Arial" charset="0"/>
                <a:ea typeface="Arial" charset="0"/>
              </a:rPr>
              <a:t> No matter how trivial a task assigned to an individual </a:t>
            </a:r>
            <a:endParaRPr lang="ko-KR" altLang="en-US"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FontTx/>
              <a:buNone/>
            </a:pPr>
            <a:r>
              <a:rPr lang="en-US" altLang="ko-KR" spc="10" dirty="0">
                <a:solidFill>
                  <a:schemeClr val="tx1"/>
                </a:solidFill>
                <a:latin typeface="Arial" charset="0"/>
                <a:ea typeface="Arial" charset="0"/>
              </a:rPr>
              <a:t>  employee may seem, it is absolutely crucial to achieving </a:t>
            </a:r>
            <a:endParaRPr lang="ko-KR" altLang="en-US"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FontTx/>
              <a:buNone/>
            </a:pPr>
            <a:r>
              <a:rPr lang="en-US" altLang="ko-KR" spc="10" dirty="0">
                <a:solidFill>
                  <a:schemeClr val="tx1"/>
                </a:solidFill>
                <a:latin typeface="Arial" charset="0"/>
                <a:ea typeface="Arial" charset="0"/>
              </a:rPr>
              <a:t>  the greater objective of the company.</a:t>
            </a:r>
            <a:endParaRPr lang="ko-KR" altLang="en-US" dirty="0">
              <a:solidFill>
                <a:schemeClr val="tx1"/>
              </a:solidFill>
              <a:latin typeface="Arial" charset="0"/>
              <a:ea typeface="Arial" charset="0"/>
            </a:endParaRPr>
          </a:p>
        </p:txBody>
      </p:sp>
      <p:pic>
        <p:nvPicPr>
          <p:cNvPr id="23" name="Picture 23" descr="C:/Users/Administrator/AppData/Roaming/PolarisOffice/ETemp/3288_5820208/fImage2282317451119.png"/>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
        <p:nvSpPr>
          <p:cNvPr id="24" name="텍스트 상자 1"/>
          <p:cNvSpPr txBox="1">
            <a:spLocks noGrp="1" noChangeArrowheads="1"/>
          </p:cNvSpPr>
          <p:nvPr/>
        </p:nvSpPr>
        <p:spPr>
          <a:xfrm>
            <a:off x="615315" y="2720975"/>
            <a:ext cx="7666990" cy="41529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100" dirty="0">
                <a:solidFill>
                  <a:srgbClr val="009297"/>
                </a:solidFill>
                <a:latin typeface="-윤고딕330" charset="0"/>
                <a:ea typeface="-윤고딕330" charset="0"/>
              </a:rPr>
              <a:t>회사나 직장이 다양한 사람이 공동의 목적을 가지고 활동하는 곳임을 인식한다.</a:t>
            </a:r>
            <a:endParaRPr lang="ko-KR" altLang="en-US" sz="1100" dirty="0">
              <a:solidFill>
                <a:srgbClr val="009297"/>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r>
              <a:rPr lang="en-US" altLang="ko-KR" sz="1000" dirty="0">
                <a:solidFill>
                  <a:srgbClr val="009297"/>
                </a:solidFill>
                <a:latin typeface="-윤고딕330" charset="0"/>
                <a:ea typeface="-윤고딕330" charset="0"/>
              </a:rPr>
              <a:t> - 커다란 회사나 직장에 들어오면 그곳이 조직이라는 사실과 공동의 목적을 가지고 있다는 사실을 잊는 경우가 있다.</a:t>
            </a:r>
            <a:endParaRPr lang="ko-KR" altLang="en-US" sz="1000" dirty="0">
              <a:solidFill>
                <a:srgbClr val="009297"/>
              </a:solidFill>
              <a:latin typeface="-윤고딕330" charset="0"/>
              <a:ea typeface="-윤고딕330" charset="0"/>
            </a:endParaRPr>
          </a:p>
        </p:txBody>
      </p:sp>
      <p:sp>
        <p:nvSpPr>
          <p:cNvPr id="25" name="텍스트 상자 25"/>
          <p:cNvSpPr txBox="1">
            <a:spLocks noGrp="1" noChangeArrowheads="1"/>
          </p:cNvSpPr>
          <p:nvPr/>
        </p:nvSpPr>
        <p:spPr>
          <a:xfrm>
            <a:off x="567690" y="4839335"/>
            <a:ext cx="7666990" cy="43053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100" dirty="0">
                <a:solidFill>
                  <a:srgbClr val="009297"/>
                </a:solidFill>
                <a:latin typeface="-윤고딕330" charset="0"/>
                <a:ea typeface="-윤고딕330" charset="0"/>
              </a:rPr>
              <a:t>개인에게 부여된 일은 그것이 아무리 가벼운 일이라도 해도 회사의 사업 목적 및 목표를 달성하는데 </a:t>
            </a:r>
            <a:endParaRPr lang="ko-KR" altLang="en-US" sz="1100" dirty="0">
              <a:solidFill>
                <a:srgbClr val="009297"/>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r>
              <a:rPr lang="en-US" altLang="ko-KR" sz="1100" dirty="0">
                <a:solidFill>
                  <a:srgbClr val="009297"/>
                </a:solidFill>
                <a:latin typeface="-윤고딕330" charset="0"/>
                <a:ea typeface="-윤고딕330" charset="0"/>
              </a:rPr>
              <a:t>절대적으로 필요한 일이라는 것을 이해한다.</a:t>
            </a:r>
            <a:endParaRPr lang="ko-KR" altLang="en-US" sz="1100" dirty="0">
              <a:solidFill>
                <a:srgbClr val="009297"/>
              </a:solidFill>
              <a:latin typeface="-윤고딕330" charset="0"/>
              <a:ea typeface="-윤고딕330" charset="0"/>
            </a:endParaRPr>
          </a:p>
        </p:txBody>
      </p:sp>
    </p:spTree>
    <p:extLst>
      <p:ext uri="{BB962C8B-B14F-4D97-AF65-F5344CB8AC3E}">
        <p14:creationId xmlns:p14="http://schemas.microsoft.com/office/powerpoint/2010/main" val="23772884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pic>
        <p:nvPicPr>
          <p:cNvPr id="7" name="Picture 7"/>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6477635" y="4349750"/>
            <a:ext cx="2056765" cy="1725295"/>
          </a:xfrm>
          <a:prstGeom prst="rect">
            <a:avLst/>
          </a:prstGeom>
          <a:noFill/>
        </p:spPr>
      </p:pic>
      <p:sp>
        <p:nvSpPr>
          <p:cNvPr id="10" name="TextBox 10"/>
          <p:cNvSpPr txBox="1">
            <a:spLocks noGrp="1" noChangeArrowheads="1"/>
          </p:cNvSpPr>
          <p:nvPr/>
        </p:nvSpPr>
        <p:spPr>
          <a:xfrm>
            <a:off x="532765" y="1455420"/>
            <a:ext cx="7656830" cy="680085"/>
          </a:xfrm>
          <a:prstGeom prst="rect">
            <a:avLst/>
          </a:prstGeom>
          <a:noFill/>
        </p:spPr>
        <p:txBody>
          <a:bodyPr vert="horz" wrap="square" lIns="0" tIns="0" rIns="0" bIns="0" anchor="t"/>
          <a:lstStyle/>
          <a:p>
            <a:pPr marL="144145" indent="-144145" algn="l" defTabSz="457200" eaLnBrk="0" fontAlgn="auto" latinLnBrk="0">
              <a:lnSpc>
                <a:spcPct val="100000"/>
              </a:lnSpc>
              <a:spcBef>
                <a:spcPts val="0"/>
              </a:spcBef>
              <a:spcAft>
                <a:spcPts val="0"/>
              </a:spcAft>
              <a:buClr>
                <a:srgbClr val="000000"/>
              </a:buClr>
              <a:buFont typeface="Arial"/>
              <a:buChar char="•"/>
            </a:pPr>
            <a:r>
              <a:rPr lang="en-US" altLang="ko-KR" spc="10" dirty="0">
                <a:solidFill>
                  <a:schemeClr val="tx1"/>
                </a:solidFill>
                <a:latin typeface="Arial" charset="0"/>
                <a:ea typeface="Arial" charset="0"/>
              </a:rPr>
              <a:t>All employees need to understand that small deeds accumulate to become great feats.</a:t>
            </a:r>
            <a:endParaRPr lang="ko-KR" altLang="en-US"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FontTx/>
              <a:buNone/>
            </a:pPr>
            <a:endParaRPr lang="ko-KR" altLang="en-US"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FontTx/>
              <a:buNone/>
            </a:pPr>
            <a:endParaRPr lang="ko-KR" altLang="en-US" dirty="0">
              <a:solidFill>
                <a:schemeClr val="tx1"/>
              </a:solidFill>
              <a:latin typeface="Arial" charset="0"/>
              <a:ea typeface="Arial" charset="0"/>
            </a:endParaRPr>
          </a:p>
        </p:txBody>
      </p:sp>
      <p:sp>
        <p:nvSpPr>
          <p:cNvPr id="19" name="TextBox 19"/>
          <p:cNvSpPr txBox="1">
            <a:spLocks noGrp="1" noChangeArrowheads="1"/>
          </p:cNvSpPr>
          <p:nvPr/>
        </p:nvSpPr>
        <p:spPr>
          <a:xfrm>
            <a:off x="1922145" y="156210"/>
            <a:ext cx="7225030"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Starting a New Job</a:t>
            </a:r>
            <a:endParaRPr lang="ko-KR" altLang="en-US" sz="2000" b="1" dirty="0">
              <a:solidFill>
                <a:srgbClr val="FFFFFF"/>
              </a:solidFill>
              <a:latin typeface="맑은 고딕" charset="0"/>
              <a:ea typeface="맑은 고딕" charset="0"/>
            </a:endParaRPr>
          </a:p>
        </p:txBody>
      </p:sp>
      <p:sp>
        <p:nvSpPr>
          <p:cNvPr id="20" name="텍스트 상자 20"/>
          <p:cNvSpPr txBox="1">
            <a:spLocks noGrp="1" noChangeArrowheads="1"/>
          </p:cNvSpPr>
          <p:nvPr/>
        </p:nvSpPr>
        <p:spPr>
          <a:xfrm>
            <a:off x="1937385" y="488315"/>
            <a:ext cx="4227830" cy="27876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신규 입사자가 직장에 들어가면</a:t>
            </a:r>
            <a:endParaRPr lang="ko-KR" altLang="en-US" sz="1200" b="1" dirty="0">
              <a:solidFill>
                <a:schemeClr val="bg1"/>
              </a:solidFill>
              <a:latin typeface="-윤고딕320" charset="0"/>
              <a:ea typeface="-윤고딕320" charset="0"/>
            </a:endParaRPr>
          </a:p>
        </p:txBody>
      </p:sp>
      <p:sp>
        <p:nvSpPr>
          <p:cNvPr id="21" name="TextBox 21"/>
          <p:cNvSpPr txBox="1">
            <a:spLocks noGrp="1" noChangeArrowheads="1"/>
          </p:cNvSpPr>
          <p:nvPr/>
        </p:nvSpPr>
        <p:spPr>
          <a:xfrm>
            <a:off x="530860" y="3093085"/>
            <a:ext cx="7656830" cy="1224915"/>
          </a:xfrm>
          <a:prstGeom prst="rect">
            <a:avLst/>
          </a:prstGeom>
          <a:noFill/>
        </p:spPr>
        <p:txBody>
          <a:bodyPr vert="horz" wrap="square" lIns="0" tIns="0" rIns="0" bIns="0" anchor="t"/>
          <a:lstStyle/>
          <a:p>
            <a:pPr marL="0" indent="0" algn="l" defTabSz="457200" eaLnBrk="0" fontAlgn="auto" latinLnBrk="0">
              <a:lnSpc>
                <a:spcPct val="100000"/>
              </a:lnSpc>
              <a:spcBef>
                <a:spcPts val="0"/>
              </a:spcBef>
              <a:spcAft>
                <a:spcPts val="0"/>
              </a:spcAft>
              <a:buClr>
                <a:srgbClr val="000000"/>
              </a:buClr>
              <a:buFont typeface="Arial"/>
              <a:buChar char="•"/>
            </a:pPr>
            <a:r>
              <a:rPr lang="en-US" altLang="ko-KR" spc="10" dirty="0">
                <a:solidFill>
                  <a:schemeClr val="tx1"/>
                </a:solidFill>
                <a:latin typeface="Arial" charset="0"/>
                <a:ea typeface="Arial" charset="0"/>
              </a:rPr>
              <a:t> One spends the majority of his or her lifetime at work. </a:t>
            </a:r>
            <a:endParaRPr lang="ko-KR" altLang="en-US"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FontTx/>
              <a:buNone/>
            </a:pPr>
            <a:r>
              <a:rPr lang="en-US" altLang="ko-KR" spc="10" dirty="0">
                <a:solidFill>
                  <a:schemeClr val="tx1"/>
                </a:solidFill>
                <a:latin typeface="Arial" charset="0"/>
                <a:ea typeface="Arial" charset="0"/>
              </a:rPr>
              <a:t>   A positive attitude is needed to maintain a happy work life. </a:t>
            </a:r>
            <a:endParaRPr lang="ko-KR" altLang="en-US"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FontTx/>
              <a:buNone/>
            </a:pPr>
            <a:r>
              <a:rPr lang="en-US" altLang="ko-KR" spc="10" dirty="0">
                <a:solidFill>
                  <a:schemeClr val="tx1"/>
                </a:solidFill>
                <a:latin typeface="Arial" charset="0"/>
                <a:ea typeface="Arial" charset="0"/>
              </a:rPr>
              <a:t> </a:t>
            </a:r>
            <a:r>
              <a:rPr lang="en-US" altLang="ko-KR" spc="10" dirty="0">
                <a:solidFill>
                  <a:schemeClr val="bg1"/>
                </a:solidFill>
                <a:latin typeface="Arial" charset="0"/>
                <a:ea typeface="Arial" charset="0"/>
              </a:rPr>
              <a:t>‘ </a:t>
            </a:r>
            <a:r>
              <a:rPr lang="en-US" altLang="ko-KR" spc="10" dirty="0">
                <a:solidFill>
                  <a:schemeClr val="tx1"/>
                </a:solidFill>
                <a:latin typeface="Arial" charset="0"/>
                <a:ea typeface="Arial" charset="0"/>
              </a:rPr>
              <a:t>Try to be cheerful and to contribute to a positive atmosphere </a:t>
            </a:r>
            <a:endParaRPr lang="ko-KR" altLang="en-US"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FontTx/>
              <a:buNone/>
            </a:pPr>
            <a:r>
              <a:rPr lang="en-US" altLang="ko-KR" spc="10" dirty="0">
                <a:solidFill>
                  <a:schemeClr val="tx1"/>
                </a:solidFill>
                <a:latin typeface="Arial" charset="0"/>
                <a:ea typeface="Arial" charset="0"/>
              </a:rPr>
              <a:t> </a:t>
            </a:r>
            <a:r>
              <a:rPr lang="en-US" altLang="ko-KR" spc="10" dirty="0">
                <a:solidFill>
                  <a:schemeClr val="bg1"/>
                </a:solidFill>
                <a:latin typeface="Arial" charset="0"/>
                <a:ea typeface="Arial" charset="0"/>
              </a:rPr>
              <a:t>‘ </a:t>
            </a:r>
            <a:r>
              <a:rPr lang="en-US" altLang="ko-KR" spc="10" dirty="0">
                <a:solidFill>
                  <a:schemeClr val="tx1"/>
                </a:solidFill>
                <a:latin typeface="Arial" charset="0"/>
                <a:ea typeface="Arial" charset="0"/>
              </a:rPr>
              <a:t>at your workplace.</a:t>
            </a:r>
            <a:endParaRPr lang="ko-KR" altLang="en-US" dirty="0">
              <a:solidFill>
                <a:schemeClr val="tx1"/>
              </a:solidFill>
              <a:latin typeface="Arial" charset="0"/>
              <a:ea typeface="Arial" charset="0"/>
            </a:endParaRPr>
          </a:p>
        </p:txBody>
      </p:sp>
      <p:pic>
        <p:nvPicPr>
          <p:cNvPr id="27" name="Picture 27"/>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
        <p:nvSpPr>
          <p:cNvPr id="28" name="텍스트 상자 28"/>
          <p:cNvSpPr txBox="1">
            <a:spLocks noGrp="1" noChangeArrowheads="1"/>
          </p:cNvSpPr>
          <p:nvPr/>
        </p:nvSpPr>
        <p:spPr>
          <a:xfrm>
            <a:off x="586740" y="2235200"/>
            <a:ext cx="7666990" cy="41529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100" dirty="0">
                <a:solidFill>
                  <a:srgbClr val="009297"/>
                </a:solidFill>
                <a:latin typeface="-윤고딕330" charset="0"/>
                <a:ea typeface="-윤고딕330" charset="0"/>
              </a:rPr>
              <a:t>모든 구성원의 작은 일이 모여 성과를 이룩하고 회사를 발전시킨다는 것을 이해한다.</a:t>
            </a:r>
            <a:endParaRPr lang="ko-KR" altLang="en-US" sz="1100" dirty="0">
              <a:solidFill>
                <a:srgbClr val="009297"/>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000" dirty="0">
              <a:solidFill>
                <a:srgbClr val="009297"/>
              </a:solidFill>
              <a:latin typeface="-윤고딕330" charset="0"/>
              <a:ea typeface="-윤고딕330" charset="0"/>
            </a:endParaRPr>
          </a:p>
        </p:txBody>
      </p:sp>
      <p:sp>
        <p:nvSpPr>
          <p:cNvPr id="29" name="텍스트 상자 29"/>
          <p:cNvSpPr txBox="1">
            <a:spLocks noGrp="1" noChangeArrowheads="1"/>
          </p:cNvSpPr>
          <p:nvPr/>
        </p:nvSpPr>
        <p:spPr>
          <a:xfrm>
            <a:off x="548640" y="4439285"/>
            <a:ext cx="7666990" cy="43053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100" dirty="0">
                <a:solidFill>
                  <a:srgbClr val="009297"/>
                </a:solidFill>
                <a:latin typeface="-윤고딕330" charset="0"/>
                <a:ea typeface="-윤고딕330" charset="0"/>
              </a:rPr>
              <a:t>직장은 인생의 대부분의 시간을 보내는 곳이므로 직장에서 기분 좋게 생활하는 사람은 행복하다고 </a:t>
            </a:r>
            <a:endParaRPr lang="ko-KR" altLang="en-US" sz="1100" dirty="0">
              <a:solidFill>
                <a:srgbClr val="009297"/>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r>
              <a:rPr lang="en-US" altLang="ko-KR" sz="1100" dirty="0">
                <a:solidFill>
                  <a:srgbClr val="009297"/>
                </a:solidFill>
                <a:latin typeface="-윤고딕330" charset="0"/>
                <a:ea typeface="-윤고딕330" charset="0"/>
              </a:rPr>
              <a:t>생각하며, 스스로 직장의 분위기를 밝게 하고 기분을 좋게 가지기 위해 노력한다.</a:t>
            </a:r>
            <a:endParaRPr lang="ko-KR" altLang="en-US" sz="1100" dirty="0">
              <a:solidFill>
                <a:srgbClr val="009297"/>
              </a:solidFill>
              <a:latin typeface="-윤고딕330" charset="0"/>
              <a:ea typeface="-윤고딕330" charset="0"/>
            </a:endParaRPr>
          </a:p>
        </p:txBody>
      </p:sp>
      <p:sp>
        <p:nvSpPr>
          <p:cNvPr id="15" name="Rectangle 14"/>
          <p:cNvSpPr>
            <a:spLocks noGrp="1" noChangeArrowheads="1"/>
          </p:cNvSpPr>
          <p:nvPr/>
        </p:nvSpPr>
        <p:spPr>
          <a:xfrm>
            <a:off x="-12065" y="229235"/>
            <a:ext cx="372110" cy="290830"/>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1</a:t>
            </a:r>
            <a:endParaRPr lang="ko-KR" altLang="en-US" sz="1300" b="1" dirty="0">
              <a:solidFill>
                <a:schemeClr val="tx1"/>
              </a:solidFill>
              <a:latin typeface="맑은 고딕" charset="0"/>
              <a:ea typeface="맑은 고딕" charset="0"/>
            </a:endParaRPr>
          </a:p>
        </p:txBody>
      </p:sp>
      <p:sp>
        <p:nvSpPr>
          <p:cNvPr id="16" name="텍스트 상자 17"/>
          <p:cNvSpPr txBox="1">
            <a:spLocks noGrp="1" noChangeArrowheads="1"/>
          </p:cNvSpPr>
          <p:nvPr/>
        </p:nvSpPr>
        <p:spPr>
          <a:xfrm>
            <a:off x="185420" y="178435"/>
            <a:ext cx="1630680" cy="40005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000" b="1" dirty="0">
                <a:solidFill>
                  <a:schemeClr val="tx1"/>
                </a:solidFill>
                <a:latin typeface="Arial" charset="0"/>
                <a:ea typeface="Arial" charset="0"/>
              </a:rPr>
              <a:t>Work Life for </a:t>
            </a:r>
            <a:endParaRPr lang="ko-KR" altLang="en-US" sz="1000" b="1" dirty="0">
              <a:solidFill>
                <a:schemeClr val="tx1"/>
              </a:solidFill>
              <a:latin typeface="Arial" charset="0"/>
              <a:ea typeface="Arial" charset="0"/>
            </a:endParaRPr>
          </a:p>
          <a:p>
            <a:pPr marL="0" indent="0" algn="l" defTabSz="508000" eaLnBrk="0" fontAlgn="auto" latinLnBrk="0">
              <a:lnSpc>
                <a:spcPct val="100000"/>
              </a:lnSpc>
              <a:spcBef>
                <a:spcPts val="0"/>
              </a:spcBef>
              <a:spcAft>
                <a:spcPts val="0"/>
              </a:spcAft>
              <a:buFontTx/>
              <a:buNone/>
            </a:pPr>
            <a:r>
              <a:rPr lang="en-US" altLang="ko-KR" sz="1000" b="1" dirty="0">
                <a:solidFill>
                  <a:schemeClr val="tx1"/>
                </a:solidFill>
                <a:latin typeface="Arial" charset="0"/>
                <a:ea typeface="Arial" charset="0"/>
              </a:rPr>
              <a:t>New Employees</a:t>
            </a:r>
            <a:endParaRPr lang="ko-KR" altLang="en-US" sz="1000" b="1" dirty="0">
              <a:solidFill>
                <a:schemeClr val="tx1"/>
              </a:solidFill>
              <a:latin typeface="Arial" charset="0"/>
              <a:ea typeface="Arial" charset="0"/>
            </a:endParaRPr>
          </a:p>
        </p:txBody>
      </p:sp>
      <p:sp>
        <p:nvSpPr>
          <p:cNvPr id="17" name="텍스트 상자 18"/>
          <p:cNvSpPr txBox="1">
            <a:spLocks noGrp="1" noChangeArrowheads="1"/>
          </p:cNvSpPr>
          <p:nvPr/>
        </p:nvSpPr>
        <p:spPr>
          <a:xfrm>
            <a:off x="196215" y="511175"/>
            <a:ext cx="1494155" cy="231775"/>
          </a:xfrm>
          <a:prstGeom prst="rect">
            <a:avLst/>
          </a:prstGeom>
          <a:ln w="0">
            <a:noFill/>
            <a:prstDash/>
          </a:ln>
        </p:spPr>
        <p:txBody>
          <a:bodyPr vert="horz" wrap="square" lIns="89535" tIns="46355" rIns="89535" bIns="46355" anchor="t"/>
          <a:lstStyle/>
          <a:p>
            <a:pPr marL="0" indent="0" algn="l" defTabSz="457200" eaLnBrk="0" fontAlgn="auto" latinLnBrk="0">
              <a:lnSpc>
                <a:spcPct val="100000"/>
              </a:lnSpc>
              <a:spcBef>
                <a:spcPts val="0"/>
              </a:spcBef>
              <a:spcAft>
                <a:spcPts val="0"/>
              </a:spcAft>
              <a:buFontTx/>
              <a:buNone/>
            </a:pPr>
            <a:r>
              <a:rPr lang="en-US" altLang="ko-KR" sz="900" dirty="0">
                <a:solidFill>
                  <a:schemeClr val="tx1"/>
                </a:solidFill>
                <a:latin typeface="-윤고딕330" charset="0"/>
                <a:ea typeface="-윤고딕330" charset="0"/>
              </a:rPr>
              <a:t>신규 입사자의 직장생활</a:t>
            </a:r>
            <a:endParaRPr lang="ko-KR" altLang="en-US" sz="900" dirty="0">
              <a:solidFill>
                <a:schemeClr val="tx1"/>
              </a:solidFill>
              <a:latin typeface="-윤고딕330" charset="0"/>
              <a:ea typeface="-윤고딕330"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33" name="TextBox 33"/>
          <p:cNvSpPr txBox="1">
            <a:spLocks noGrp="1" noChangeArrowheads="1"/>
          </p:cNvSpPr>
          <p:nvPr/>
        </p:nvSpPr>
        <p:spPr>
          <a:xfrm>
            <a:off x="494664" y="1245870"/>
            <a:ext cx="7657464" cy="2180724"/>
          </a:xfrm>
          <a:prstGeom prst="rect">
            <a:avLst/>
          </a:prstGeom>
          <a:noFill/>
        </p:spPr>
        <p:txBody>
          <a:bodyPr vert="horz" wrap="square" lIns="0" tIns="0" rIns="0" bIns="0" anchor="t"/>
          <a:lstStyle/>
          <a:p>
            <a:pPr marL="144145" indent="-144145" algn="l" defTabSz="457200" eaLnBrk="0" fontAlgn="auto" latinLnBrk="0">
              <a:lnSpc>
                <a:spcPct val="100000"/>
              </a:lnSpc>
              <a:spcBef>
                <a:spcPts val="0"/>
              </a:spcBef>
              <a:spcAft>
                <a:spcPts val="0"/>
              </a:spcAft>
              <a:buFontTx/>
              <a:buNone/>
            </a:pPr>
            <a:r>
              <a:rPr lang="en-US" altLang="ko-KR" dirty="0">
                <a:solidFill>
                  <a:srgbClr val="000000"/>
                </a:solidFill>
                <a:latin typeface="Arial" charset="0"/>
                <a:ea typeface="Arial" charset="0"/>
              </a:rPr>
              <a:t>  New workers in an industrial environment are prone to accidents.</a:t>
            </a:r>
            <a:endParaRPr lang="ko-KR" altLang="en-US" dirty="0">
              <a:solidFill>
                <a:srgbClr val="000000"/>
              </a:solidFill>
              <a:latin typeface="Arial" charset="0"/>
              <a:ea typeface="Arial" charset="0"/>
            </a:endParaRPr>
          </a:p>
          <a:p>
            <a:pPr marL="144145" indent="-144145" algn="l" defTabSz="457200" eaLnBrk="0" fontAlgn="auto" latinLnBrk="0">
              <a:lnSpc>
                <a:spcPct val="100000"/>
              </a:lnSpc>
              <a:spcBef>
                <a:spcPts val="0"/>
              </a:spcBef>
              <a:spcAft>
                <a:spcPts val="0"/>
              </a:spcAft>
              <a:buFontTx/>
              <a:buNone/>
            </a:pPr>
            <a:endParaRPr lang="ko-KR" altLang="en-US" dirty="0">
              <a:solidFill>
                <a:srgbClr val="000000"/>
              </a:solidFill>
              <a:latin typeface="Arial" charset="0"/>
              <a:ea typeface="Arial" charset="0"/>
            </a:endParaRPr>
          </a:p>
          <a:p>
            <a:pPr marL="144145" indent="-144145" algn="l" defTabSz="457200" eaLnBrk="0" fontAlgn="auto" latinLnBrk="0">
              <a:lnSpc>
                <a:spcPct val="100000"/>
              </a:lnSpc>
              <a:spcBef>
                <a:spcPts val="0"/>
              </a:spcBef>
              <a:spcAft>
                <a:spcPts val="0"/>
              </a:spcAft>
              <a:buFontTx/>
              <a:buNone/>
            </a:pPr>
            <a:endParaRPr lang="ko-KR" altLang="en-US" dirty="0">
              <a:solidFill>
                <a:srgbClr val="000000"/>
              </a:solidFill>
              <a:latin typeface="Arial" charset="0"/>
              <a:ea typeface="Arial" charset="0"/>
            </a:endParaRPr>
          </a:p>
          <a:p>
            <a:pPr marL="144145" indent="-144145" algn="l" defTabSz="457200" eaLnBrk="0" fontAlgn="auto" latinLnBrk="0">
              <a:lnSpc>
                <a:spcPct val="100000"/>
              </a:lnSpc>
              <a:spcBef>
                <a:spcPts val="0"/>
              </a:spcBef>
              <a:spcAft>
                <a:spcPts val="0"/>
              </a:spcAft>
              <a:buClr>
                <a:srgbClr val="000000"/>
              </a:buClr>
              <a:buFont typeface="Arial"/>
              <a:buChar char="•"/>
            </a:pPr>
            <a:r>
              <a:rPr lang="en-US" altLang="ko-KR" spc="-60" dirty="0">
                <a:solidFill>
                  <a:schemeClr val="tx1"/>
                </a:solidFill>
                <a:latin typeface="Arial" charset="0"/>
                <a:ea typeface="Arial" charset="0"/>
              </a:rPr>
              <a:t>Every year, approximately </a:t>
            </a:r>
            <a:r>
              <a:rPr lang="en-US" altLang="ko-KR" spc="-50" dirty="0">
                <a:solidFill>
                  <a:schemeClr val="tx1"/>
                </a:solidFill>
                <a:latin typeface="Arial" charset="0"/>
                <a:ea typeface="Arial" charset="0"/>
              </a:rPr>
              <a:t>90,000</a:t>
            </a:r>
            <a:r>
              <a:rPr lang="en-US" altLang="ko-KR" spc="-60" dirty="0">
                <a:solidFill>
                  <a:schemeClr val="tx1"/>
                </a:solidFill>
                <a:latin typeface="Arial" charset="0"/>
                <a:ea typeface="Arial" charset="0"/>
              </a:rPr>
              <a:t> workers get hurt in the workplace. </a:t>
            </a:r>
            <a:endParaRPr lang="en-US" altLang="ko-KR" spc="-60" dirty="0" smtClean="0">
              <a:solidFill>
                <a:schemeClr val="tx1"/>
              </a:solidFill>
              <a:latin typeface="Arial" charset="0"/>
              <a:ea typeface="Arial" charset="0"/>
            </a:endParaRPr>
          </a:p>
          <a:p>
            <a:pPr marL="144145" indent="-144145" algn="l" defTabSz="457200" eaLnBrk="0" fontAlgn="auto" latinLnBrk="0">
              <a:lnSpc>
                <a:spcPct val="100000"/>
              </a:lnSpc>
              <a:spcBef>
                <a:spcPts val="0"/>
              </a:spcBef>
              <a:spcAft>
                <a:spcPts val="0"/>
              </a:spcAft>
              <a:buClr>
                <a:srgbClr val="000000"/>
              </a:buClr>
            </a:pPr>
            <a:r>
              <a:rPr lang="en-US" altLang="ko-KR" spc="-60" dirty="0" smtClean="0">
                <a:latin typeface="Arial" charset="0"/>
                <a:ea typeface="Arial" charset="0"/>
              </a:rPr>
              <a:t>   </a:t>
            </a:r>
            <a:r>
              <a:rPr lang="en-US" altLang="ko-KR" spc="-60" dirty="0" smtClean="0">
                <a:solidFill>
                  <a:schemeClr val="tx1"/>
                </a:solidFill>
                <a:latin typeface="Arial" charset="0"/>
                <a:ea typeface="Arial" charset="0"/>
              </a:rPr>
              <a:t>Of </a:t>
            </a:r>
            <a:r>
              <a:rPr lang="en-US" altLang="ko-KR" spc="-60" dirty="0">
                <a:solidFill>
                  <a:schemeClr val="tx1"/>
                </a:solidFill>
                <a:latin typeface="Arial" charset="0"/>
                <a:ea typeface="Arial" charset="0"/>
              </a:rPr>
              <a:t>those, some </a:t>
            </a:r>
            <a:r>
              <a:rPr lang="en-US" altLang="ko-KR" spc="-50" dirty="0">
                <a:solidFill>
                  <a:schemeClr val="tx1"/>
                </a:solidFill>
                <a:latin typeface="Arial" charset="0"/>
                <a:ea typeface="Arial" charset="0"/>
              </a:rPr>
              <a:t>1,900</a:t>
            </a:r>
            <a:r>
              <a:rPr lang="en-US" altLang="ko-KR" spc="-60" dirty="0">
                <a:solidFill>
                  <a:schemeClr val="tx1"/>
                </a:solidFill>
                <a:latin typeface="Arial" charset="0"/>
                <a:ea typeface="Arial" charset="0"/>
              </a:rPr>
              <a:t> die.</a:t>
            </a:r>
            <a:endParaRPr lang="ko-KR" altLang="en-US"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FontTx/>
              <a:buNone/>
            </a:pPr>
            <a:endParaRPr lang="ko-KR" altLang="en-US"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FontTx/>
              <a:buNone/>
            </a:pPr>
            <a:endParaRPr lang="ko-KR" altLang="en-US" dirty="0">
              <a:solidFill>
                <a:schemeClr val="tx1"/>
              </a:solidFill>
              <a:latin typeface="Arial" charset="0"/>
              <a:ea typeface="Arial" charset="0"/>
            </a:endParaRPr>
          </a:p>
        </p:txBody>
      </p:sp>
      <p:grpSp>
        <p:nvGrpSpPr>
          <p:cNvPr id="29" name="그룹 29"/>
          <p:cNvGrpSpPr/>
          <p:nvPr/>
        </p:nvGrpSpPr>
        <p:grpSpPr>
          <a:xfrm>
            <a:off x="-12065" y="178435"/>
            <a:ext cx="1828165" cy="564515"/>
            <a:chOff x="-12065" y="178435"/>
            <a:chExt cx="1828165" cy="564515"/>
          </a:xfrm>
        </p:grpSpPr>
        <p:sp>
          <p:nvSpPr>
            <p:cNvPr id="26" name="Rectangle 23"/>
            <p:cNvSpPr>
              <a:spLocks noGrp="1" noChangeArrowheads="1"/>
            </p:cNvSpPr>
            <p:nvPr/>
          </p:nvSpPr>
          <p:spPr>
            <a:xfrm>
              <a:off x="-12065" y="229235"/>
              <a:ext cx="372110" cy="290830"/>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1</a:t>
              </a:r>
              <a:endParaRPr lang="ko-KR" altLang="en-US" sz="1300" b="1" dirty="0">
                <a:solidFill>
                  <a:schemeClr val="tx1"/>
                </a:solidFill>
                <a:latin typeface="맑은 고딕" charset="0"/>
                <a:ea typeface="맑은 고딕" charset="0"/>
              </a:endParaRPr>
            </a:p>
          </p:txBody>
        </p:sp>
        <p:sp>
          <p:nvSpPr>
            <p:cNvPr id="27" name="텍스트 상자 24"/>
            <p:cNvSpPr txBox="1">
              <a:spLocks noGrp="1" noChangeArrowheads="1"/>
            </p:cNvSpPr>
            <p:nvPr/>
          </p:nvSpPr>
          <p:spPr>
            <a:xfrm>
              <a:off x="185420" y="178435"/>
              <a:ext cx="1630680" cy="40005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000" b="1" dirty="0">
                  <a:solidFill>
                    <a:schemeClr val="tx1"/>
                  </a:solidFill>
                  <a:latin typeface="Arial" charset="0"/>
                  <a:ea typeface="Arial" charset="0"/>
                </a:rPr>
                <a:t>Work Life for </a:t>
              </a:r>
              <a:endParaRPr lang="ko-KR" altLang="en-US" sz="1000" b="1" dirty="0">
                <a:solidFill>
                  <a:schemeClr val="tx1"/>
                </a:solidFill>
                <a:latin typeface="Arial" charset="0"/>
                <a:ea typeface="Arial" charset="0"/>
              </a:endParaRPr>
            </a:p>
            <a:p>
              <a:pPr marL="0" indent="0" algn="l" defTabSz="508000" eaLnBrk="0" fontAlgn="auto" latinLnBrk="0">
                <a:lnSpc>
                  <a:spcPct val="100000"/>
                </a:lnSpc>
                <a:spcBef>
                  <a:spcPts val="0"/>
                </a:spcBef>
                <a:spcAft>
                  <a:spcPts val="0"/>
                </a:spcAft>
                <a:buFontTx/>
                <a:buNone/>
              </a:pPr>
              <a:r>
                <a:rPr lang="en-US" altLang="ko-KR" sz="1000" b="1" dirty="0">
                  <a:solidFill>
                    <a:schemeClr val="tx1"/>
                  </a:solidFill>
                  <a:latin typeface="Arial" charset="0"/>
                  <a:ea typeface="Arial" charset="0"/>
                </a:rPr>
                <a:t>New Employees</a:t>
              </a:r>
              <a:endParaRPr lang="ko-KR" altLang="en-US" sz="1000" b="1" dirty="0">
                <a:solidFill>
                  <a:schemeClr val="tx1"/>
                </a:solidFill>
                <a:latin typeface="Arial" charset="0"/>
                <a:ea typeface="Arial" charset="0"/>
              </a:endParaRPr>
            </a:p>
          </p:txBody>
        </p:sp>
        <p:sp>
          <p:nvSpPr>
            <p:cNvPr id="28" name="텍스트 상자 25"/>
            <p:cNvSpPr txBox="1">
              <a:spLocks noGrp="1" noChangeArrowheads="1"/>
            </p:cNvSpPr>
            <p:nvPr/>
          </p:nvSpPr>
          <p:spPr>
            <a:xfrm>
              <a:off x="196215" y="511175"/>
              <a:ext cx="1494155" cy="231775"/>
            </a:xfrm>
            <a:prstGeom prst="rect">
              <a:avLst/>
            </a:prstGeom>
            <a:ln w="0">
              <a:noFill/>
              <a:prstDash/>
            </a:ln>
          </p:spPr>
          <p:txBody>
            <a:bodyPr vert="horz" wrap="square" lIns="89535" tIns="46355" rIns="89535" bIns="46355" anchor="t"/>
            <a:lstStyle/>
            <a:p>
              <a:pPr marL="0" indent="0" algn="l" defTabSz="457200" eaLnBrk="0" fontAlgn="auto" latinLnBrk="0">
                <a:lnSpc>
                  <a:spcPct val="100000"/>
                </a:lnSpc>
                <a:spcBef>
                  <a:spcPts val="0"/>
                </a:spcBef>
                <a:spcAft>
                  <a:spcPts val="0"/>
                </a:spcAft>
                <a:buFontTx/>
                <a:buNone/>
              </a:pPr>
              <a:r>
                <a:rPr lang="en-US" altLang="ko-KR" sz="900" dirty="0">
                  <a:solidFill>
                    <a:schemeClr val="tx1"/>
                  </a:solidFill>
                  <a:latin typeface="-윤고딕330" charset="0"/>
                  <a:ea typeface="-윤고딕330" charset="0"/>
                </a:rPr>
                <a:t>신규 입사자의 직장생활</a:t>
              </a:r>
              <a:endParaRPr lang="ko-KR" altLang="en-US" sz="900" dirty="0">
                <a:solidFill>
                  <a:schemeClr val="tx1"/>
                </a:solidFill>
                <a:latin typeface="-윤고딕330" charset="0"/>
                <a:ea typeface="-윤고딕330" charset="0"/>
              </a:endParaRPr>
            </a:p>
          </p:txBody>
        </p:sp>
      </p:grpSp>
      <p:sp>
        <p:nvSpPr>
          <p:cNvPr id="30" name="TextBox 30"/>
          <p:cNvSpPr txBox="1">
            <a:spLocks noGrp="1" noChangeArrowheads="1"/>
          </p:cNvSpPr>
          <p:nvPr/>
        </p:nvSpPr>
        <p:spPr>
          <a:xfrm>
            <a:off x="1922145" y="156210"/>
            <a:ext cx="7225030"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New Employees and Industrial Accidents</a:t>
            </a:r>
            <a:endParaRPr lang="ko-KR" altLang="en-US" sz="2000" b="1" dirty="0">
              <a:solidFill>
                <a:srgbClr val="FFFFFF"/>
              </a:solidFill>
              <a:latin typeface="맑은 고딕" charset="0"/>
              <a:ea typeface="맑은 고딕" charset="0"/>
            </a:endParaRPr>
          </a:p>
        </p:txBody>
      </p:sp>
      <p:sp>
        <p:nvSpPr>
          <p:cNvPr id="31" name="텍스트 상자 31"/>
          <p:cNvSpPr txBox="1">
            <a:spLocks noGrp="1" noChangeArrowheads="1"/>
          </p:cNvSpPr>
          <p:nvPr/>
        </p:nvSpPr>
        <p:spPr>
          <a:xfrm>
            <a:off x="1937385" y="488315"/>
            <a:ext cx="4227830" cy="27876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신규 입사자 산업재해 발생현황</a:t>
            </a:r>
            <a:endParaRPr lang="ko-KR" altLang="en-US" sz="1200" b="1" dirty="0">
              <a:solidFill>
                <a:schemeClr val="bg1"/>
              </a:solidFill>
              <a:latin typeface="-윤고딕320" charset="0"/>
              <a:ea typeface="-윤고딕320" charset="0"/>
            </a:endParaRPr>
          </a:p>
        </p:txBody>
      </p:sp>
      <p:pic>
        <p:nvPicPr>
          <p:cNvPr id="32" name="Picture 32" descr="C:/Users/Administrator/AppData/Roaming/PolarisOffice/ETemp/3288_5820208/fImage2282317417818.png"/>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
        <p:nvSpPr>
          <p:cNvPr id="34" name="TextBox 34"/>
          <p:cNvSpPr txBox="1">
            <a:spLocks noGrp="1" noChangeArrowheads="1"/>
          </p:cNvSpPr>
          <p:nvPr/>
        </p:nvSpPr>
        <p:spPr>
          <a:xfrm>
            <a:off x="493394" y="2908300"/>
            <a:ext cx="8401051" cy="2646680"/>
          </a:xfrm>
          <a:prstGeom prst="rect">
            <a:avLst/>
          </a:prstGeom>
          <a:noFill/>
        </p:spPr>
        <p:txBody>
          <a:bodyPr vert="horz" wrap="square" lIns="0" tIns="0" rIns="0" bIns="0" anchor="t"/>
          <a:lstStyle/>
          <a:p>
            <a:pPr marL="0" indent="0" algn="l" defTabSz="457200" eaLnBrk="0" fontAlgn="auto" latinLnBrk="0">
              <a:lnSpc>
                <a:spcPct val="100000"/>
              </a:lnSpc>
              <a:spcBef>
                <a:spcPts val="0"/>
              </a:spcBef>
              <a:spcAft>
                <a:spcPts val="0"/>
              </a:spcAft>
              <a:buFontTx/>
              <a:buNone/>
            </a:pPr>
            <a:endParaRPr lang="ko-KR" altLang="en-US" dirty="0">
              <a:solidFill>
                <a:srgbClr val="000000"/>
              </a:solidFill>
              <a:latin typeface="Arial" charset="0"/>
              <a:ea typeface="Arial" charset="0"/>
            </a:endParaRPr>
          </a:p>
          <a:p>
            <a:pPr marL="0" indent="0" algn="l" defTabSz="457200" eaLnBrk="0" fontAlgn="auto" latinLnBrk="0">
              <a:lnSpc>
                <a:spcPct val="100000"/>
              </a:lnSpc>
              <a:spcBef>
                <a:spcPts val="0"/>
              </a:spcBef>
              <a:spcAft>
                <a:spcPts val="0"/>
              </a:spcAft>
              <a:buFontTx/>
              <a:buNone/>
            </a:pPr>
            <a:endParaRPr lang="ko-KR" altLang="en-US" dirty="0">
              <a:solidFill>
                <a:srgbClr val="000000"/>
              </a:solidFill>
              <a:latin typeface="Arial" charset="0"/>
              <a:ea typeface="Arial" charset="0"/>
            </a:endParaRPr>
          </a:p>
          <a:p>
            <a:pPr eaLnBrk="0">
              <a:buClr>
                <a:srgbClr val="000000"/>
              </a:buClr>
              <a:buFont typeface="Arial"/>
              <a:buChar char="•"/>
            </a:pPr>
            <a:r>
              <a:rPr lang="en-US" altLang="ko-KR" spc="-100" dirty="0" smtClean="0">
                <a:latin typeface="Arial" charset="0"/>
                <a:ea typeface="Arial" charset="0"/>
              </a:rPr>
              <a:t> In 2015, the number of workers that were involved in an accident within 6 months after  </a:t>
            </a:r>
          </a:p>
          <a:p>
            <a:pPr eaLnBrk="0">
              <a:buClr>
                <a:srgbClr val="000000"/>
              </a:buClr>
            </a:pPr>
            <a:r>
              <a:rPr lang="en-US" altLang="ko-KR" spc="-100" dirty="0" smtClean="0">
                <a:latin typeface="Arial" charset="0"/>
                <a:ea typeface="Arial" charset="0"/>
              </a:rPr>
              <a:t>  commencing employment was 50,827, which is 56.3% of all workers (90,129) involved in an </a:t>
            </a:r>
          </a:p>
          <a:p>
            <a:pPr eaLnBrk="0">
              <a:buClr>
                <a:srgbClr val="000000"/>
              </a:buClr>
            </a:pPr>
            <a:r>
              <a:rPr lang="en-US" altLang="ko-KR" spc="-100" dirty="0" smtClean="0">
                <a:latin typeface="Arial" charset="0"/>
                <a:ea typeface="Arial" charset="0"/>
              </a:rPr>
              <a:t>  accident that year. The number of new workers killed in the workplace was 688, or 38% of all </a:t>
            </a:r>
          </a:p>
          <a:p>
            <a:pPr eaLnBrk="0">
              <a:buClr>
                <a:srgbClr val="000000"/>
              </a:buClr>
            </a:pPr>
            <a:r>
              <a:rPr lang="en-US" altLang="ko-KR" spc="-100" dirty="0" smtClean="0">
                <a:latin typeface="Arial" charset="0"/>
                <a:ea typeface="Arial" charset="0"/>
              </a:rPr>
              <a:t>  workers killed (1,810). It is clear that measures must be taken to protect new industrial </a:t>
            </a:r>
          </a:p>
          <a:p>
            <a:pPr eaLnBrk="0">
              <a:buClr>
                <a:srgbClr val="000000"/>
              </a:buClr>
            </a:pPr>
            <a:r>
              <a:rPr lang="en-US" altLang="ko-KR" spc="-100" dirty="0" smtClean="0">
                <a:latin typeface="Arial" charset="0"/>
                <a:ea typeface="Arial" charset="0"/>
              </a:rPr>
              <a:t>  workers from dangers in the workplace.</a:t>
            </a:r>
            <a:endParaRPr lang="ko-KR" altLang="en-US" dirty="0">
              <a:solidFill>
                <a:schemeClr val="tx1"/>
              </a:solidFill>
              <a:latin typeface="Arial" charset="0"/>
              <a:ea typeface="Arial" charset="0"/>
            </a:endParaRPr>
          </a:p>
        </p:txBody>
      </p:sp>
      <p:sp>
        <p:nvSpPr>
          <p:cNvPr id="35" name="텍스트 상자 35"/>
          <p:cNvSpPr txBox="1">
            <a:spLocks noGrp="1" noChangeArrowheads="1"/>
          </p:cNvSpPr>
          <p:nvPr/>
        </p:nvSpPr>
        <p:spPr>
          <a:xfrm>
            <a:off x="567690" y="1642276"/>
            <a:ext cx="7666990" cy="41529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100" dirty="0">
                <a:solidFill>
                  <a:srgbClr val="009297"/>
                </a:solidFill>
                <a:latin typeface="-윤고딕330" charset="0"/>
                <a:ea typeface="-윤고딕330" charset="0"/>
              </a:rPr>
              <a:t>산업 현장에서 입사근속 기간이 짧은 입사자에게 산업재해가 많이 발생하고 있다.</a:t>
            </a:r>
            <a:endParaRPr lang="ko-KR" altLang="en-US" sz="1100" dirty="0">
              <a:solidFill>
                <a:srgbClr val="009297"/>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000" dirty="0">
              <a:solidFill>
                <a:srgbClr val="009297"/>
              </a:solidFill>
              <a:latin typeface="-윤고딕330" charset="0"/>
              <a:ea typeface="-윤고딕330" charset="0"/>
            </a:endParaRPr>
          </a:p>
        </p:txBody>
      </p:sp>
      <p:sp>
        <p:nvSpPr>
          <p:cNvPr id="36" name="텍스트 상자 36"/>
          <p:cNvSpPr txBox="1">
            <a:spLocks noGrp="1" noChangeArrowheads="1"/>
          </p:cNvSpPr>
          <p:nvPr/>
        </p:nvSpPr>
        <p:spPr>
          <a:xfrm>
            <a:off x="586740" y="2773079"/>
            <a:ext cx="7666990" cy="41529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100" dirty="0">
                <a:solidFill>
                  <a:srgbClr val="009297"/>
                </a:solidFill>
                <a:latin typeface="-윤고딕330" charset="0"/>
                <a:ea typeface="-윤고딕330" charset="0"/>
              </a:rPr>
              <a:t>매년 90,000여명의 근로자가 작업장 내외에서 다치고 있으며, 그 중 1,900여명이 사망에 이르고 있다.</a:t>
            </a:r>
            <a:endParaRPr lang="ko-KR" altLang="en-US" sz="1100" dirty="0">
              <a:solidFill>
                <a:srgbClr val="009297"/>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000" dirty="0">
              <a:solidFill>
                <a:srgbClr val="009297"/>
              </a:solidFill>
              <a:latin typeface="-윤고딕330" charset="0"/>
              <a:ea typeface="-윤고딕330" charset="0"/>
            </a:endParaRPr>
          </a:p>
        </p:txBody>
      </p:sp>
      <p:sp>
        <p:nvSpPr>
          <p:cNvPr id="37" name="텍스트 상자 37"/>
          <p:cNvSpPr txBox="1">
            <a:spLocks noGrp="1" noChangeArrowheads="1"/>
          </p:cNvSpPr>
          <p:nvPr/>
        </p:nvSpPr>
        <p:spPr>
          <a:xfrm>
            <a:off x="547370" y="5255260"/>
            <a:ext cx="7666990" cy="415290"/>
          </a:xfrm>
          <a:prstGeom prst="rect">
            <a:avLst/>
          </a:prstGeom>
          <a:ln w="0">
            <a:noFill/>
            <a:prstDash/>
          </a:ln>
        </p:spPr>
        <p:txBody>
          <a:bodyPr vert="horz" wrap="square" lIns="89535" tIns="46355" rIns="89535" bIns="46355" anchor="t"/>
          <a:lstStyle/>
          <a:p>
            <a:pPr defTabSz="508000" eaLnBrk="0"/>
            <a:r>
              <a:rPr lang="en-US" altLang="ko-KR" sz="1100" dirty="0" smtClean="0">
                <a:solidFill>
                  <a:srgbClr val="009297"/>
                </a:solidFill>
                <a:latin typeface="-윤고딕330" charset="0"/>
                <a:ea typeface="-윤고딕330" charset="0"/>
              </a:rPr>
              <a:t>2015</a:t>
            </a:r>
            <a:r>
              <a:rPr lang="ko-KR" altLang="en-US" sz="1100" dirty="0" smtClean="0">
                <a:solidFill>
                  <a:srgbClr val="009297"/>
                </a:solidFill>
                <a:latin typeface="-윤고딕330" charset="0"/>
                <a:ea typeface="-윤고딕330" charset="0"/>
              </a:rPr>
              <a:t>년의 경우 입사근속 기간별 </a:t>
            </a:r>
            <a:r>
              <a:rPr lang="en-US" altLang="ko-KR" sz="1100" dirty="0" smtClean="0">
                <a:solidFill>
                  <a:srgbClr val="009297"/>
                </a:solidFill>
                <a:latin typeface="-윤고딕330" charset="0"/>
                <a:ea typeface="-윤고딕330" charset="0"/>
              </a:rPr>
              <a:t>6</a:t>
            </a:r>
            <a:r>
              <a:rPr lang="ko-KR" altLang="en-US" sz="1100" dirty="0" smtClean="0">
                <a:solidFill>
                  <a:srgbClr val="009297"/>
                </a:solidFill>
                <a:latin typeface="-윤고딕330" charset="0"/>
                <a:ea typeface="-윤고딕330" charset="0"/>
              </a:rPr>
              <a:t>개월 미만 재해자수는 전체 산업재해자 </a:t>
            </a:r>
            <a:r>
              <a:rPr lang="en-US" altLang="ko-KR" sz="1100" dirty="0" smtClean="0">
                <a:solidFill>
                  <a:srgbClr val="009297"/>
                </a:solidFill>
                <a:latin typeface="-윤고딕330" charset="0"/>
                <a:ea typeface="-윤고딕330" charset="0"/>
              </a:rPr>
              <a:t>90,129</a:t>
            </a:r>
            <a:r>
              <a:rPr lang="ko-KR" altLang="en-US" sz="1100" dirty="0" smtClean="0">
                <a:solidFill>
                  <a:srgbClr val="009297"/>
                </a:solidFill>
                <a:latin typeface="-윤고딕330" charset="0"/>
                <a:ea typeface="-윤고딕330" charset="0"/>
              </a:rPr>
              <a:t>명의 </a:t>
            </a:r>
            <a:r>
              <a:rPr lang="en-US" altLang="ko-KR" sz="1100" dirty="0" smtClean="0">
                <a:solidFill>
                  <a:srgbClr val="009297"/>
                </a:solidFill>
                <a:latin typeface="-윤고딕330" charset="0"/>
                <a:ea typeface="-윤고딕330" charset="0"/>
              </a:rPr>
              <a:t>56.3%(50,827</a:t>
            </a:r>
            <a:r>
              <a:rPr lang="ko-KR" altLang="en-US" sz="1100" dirty="0" smtClean="0">
                <a:solidFill>
                  <a:srgbClr val="009297"/>
                </a:solidFill>
                <a:latin typeface="-윤고딕330" charset="0"/>
                <a:ea typeface="-윤고딕330" charset="0"/>
              </a:rPr>
              <a:t>명</a:t>
            </a:r>
            <a:r>
              <a:rPr lang="en-US" altLang="ko-KR" sz="1100" dirty="0" smtClean="0">
                <a:solidFill>
                  <a:srgbClr val="009297"/>
                </a:solidFill>
                <a:latin typeface="-윤고딕330" charset="0"/>
                <a:ea typeface="-윤고딕330" charset="0"/>
              </a:rPr>
              <a:t>)</a:t>
            </a:r>
            <a:r>
              <a:rPr lang="ko-KR" altLang="en-US" sz="1100" dirty="0" smtClean="0">
                <a:solidFill>
                  <a:srgbClr val="009297"/>
                </a:solidFill>
                <a:latin typeface="-윤고딕330" charset="0"/>
                <a:ea typeface="-윤고딕330" charset="0"/>
              </a:rPr>
              <a:t>이고</a:t>
            </a:r>
            <a:r>
              <a:rPr lang="en-US" altLang="ko-KR" sz="1100" dirty="0" smtClean="0">
                <a:solidFill>
                  <a:srgbClr val="009297"/>
                </a:solidFill>
                <a:latin typeface="-윤고딕330" charset="0"/>
                <a:ea typeface="-윤고딕330" charset="0"/>
              </a:rPr>
              <a:t>, </a:t>
            </a:r>
          </a:p>
          <a:p>
            <a:pPr defTabSz="508000" eaLnBrk="0"/>
            <a:r>
              <a:rPr lang="ko-KR" altLang="en-US" sz="1100" dirty="0" smtClean="0">
                <a:solidFill>
                  <a:srgbClr val="009297"/>
                </a:solidFill>
                <a:latin typeface="-윤고딕330" charset="0"/>
                <a:ea typeface="-윤고딕330" charset="0"/>
              </a:rPr>
              <a:t>사망자수는 전체 사망자수 </a:t>
            </a:r>
            <a:r>
              <a:rPr lang="en-US" altLang="ko-KR" sz="1100" dirty="0" smtClean="0">
                <a:solidFill>
                  <a:srgbClr val="009297"/>
                </a:solidFill>
                <a:latin typeface="-윤고딕330" charset="0"/>
                <a:ea typeface="-윤고딕330" charset="0"/>
              </a:rPr>
              <a:t>1,810</a:t>
            </a:r>
            <a:r>
              <a:rPr lang="ko-KR" altLang="en-US" sz="1100" dirty="0" smtClean="0">
                <a:solidFill>
                  <a:srgbClr val="009297"/>
                </a:solidFill>
                <a:latin typeface="-윤고딕330" charset="0"/>
                <a:ea typeface="-윤고딕330" charset="0"/>
              </a:rPr>
              <a:t>명의 약 </a:t>
            </a:r>
            <a:r>
              <a:rPr lang="en-US" altLang="ko-KR" sz="1100" dirty="0" smtClean="0">
                <a:solidFill>
                  <a:srgbClr val="009297"/>
                </a:solidFill>
                <a:latin typeface="-윤고딕330" charset="0"/>
                <a:ea typeface="-윤고딕330" charset="0"/>
              </a:rPr>
              <a:t>38%(688</a:t>
            </a:r>
            <a:r>
              <a:rPr lang="ko-KR" altLang="en-US" sz="1100" dirty="0" smtClean="0">
                <a:solidFill>
                  <a:srgbClr val="009297"/>
                </a:solidFill>
                <a:latin typeface="-윤고딕330" charset="0"/>
                <a:ea typeface="-윤고딕330" charset="0"/>
              </a:rPr>
              <a:t>명</a:t>
            </a:r>
            <a:r>
              <a:rPr lang="en-US" altLang="ko-KR" sz="1100" dirty="0" smtClean="0">
                <a:solidFill>
                  <a:srgbClr val="009297"/>
                </a:solidFill>
                <a:latin typeface="-윤고딕330" charset="0"/>
                <a:ea typeface="-윤고딕330" charset="0"/>
              </a:rPr>
              <a:t>)</a:t>
            </a:r>
            <a:r>
              <a:rPr lang="ko-KR" altLang="en-US" sz="1100" dirty="0" smtClean="0">
                <a:solidFill>
                  <a:srgbClr val="009297"/>
                </a:solidFill>
                <a:latin typeface="-윤고딕330" charset="0"/>
                <a:ea typeface="-윤고딕330" charset="0"/>
              </a:rPr>
              <a:t>로 그에 따른 대책마련이 시급하다</a:t>
            </a:r>
            <a:r>
              <a:rPr lang="en-US" altLang="ko-KR" sz="1100" dirty="0" smtClean="0">
                <a:solidFill>
                  <a:srgbClr val="009297"/>
                </a:solidFill>
                <a:latin typeface="-윤고딕330" charset="0"/>
                <a:ea typeface="-윤고딕330" charset="0"/>
              </a:rPr>
              <a:t>. </a:t>
            </a:r>
            <a:endParaRPr lang="en-US" altLang="ko-KR" sz="1100" dirty="0">
              <a:solidFill>
                <a:srgbClr val="009297"/>
              </a:solidFill>
              <a:latin typeface="-윤고딕330" charset="0"/>
              <a:ea typeface="-윤고딕330" charset="0"/>
            </a:endParaRPr>
          </a:p>
        </p:txBody>
      </p:sp>
    </p:spTree>
    <p:extLst>
      <p:ext uri="{BB962C8B-B14F-4D97-AF65-F5344CB8AC3E}">
        <p14:creationId xmlns:p14="http://schemas.microsoft.com/office/powerpoint/2010/main" val="31047778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38" name="TextBox 38"/>
          <p:cNvSpPr txBox="1">
            <a:spLocks noGrp="1" noChangeArrowheads="1"/>
          </p:cNvSpPr>
          <p:nvPr/>
        </p:nvSpPr>
        <p:spPr>
          <a:xfrm>
            <a:off x="494665" y="1303655"/>
            <a:ext cx="7804785" cy="457200"/>
          </a:xfrm>
          <a:prstGeom prst="rect">
            <a:avLst/>
          </a:prstGeom>
          <a:noFill/>
        </p:spPr>
        <p:txBody>
          <a:bodyPr vert="horz" wrap="square" lIns="0" tIns="0" rIns="0" bIns="0" numCol="1" anchor="t">
            <a:noAutofit/>
          </a:bodyPr>
          <a:lstStyle/>
          <a:p>
            <a:pPr marL="144145" indent="-144145" algn="l" defTabSz="457200" eaLnBrk="0" fontAlgn="auto" latinLnBrk="0">
              <a:lnSpc>
                <a:spcPct val="100000"/>
              </a:lnSpc>
              <a:spcBef>
                <a:spcPts val="0"/>
              </a:spcBef>
              <a:spcAft>
                <a:spcPts val="0"/>
              </a:spcAft>
              <a:buFontTx/>
              <a:buNone/>
            </a:pPr>
            <a:r>
              <a:rPr lang="en-US" altLang="ko-KR" sz="2000" b="1" cap="none" dirty="0">
                <a:solidFill>
                  <a:srgbClr val="000000"/>
                </a:solidFill>
                <a:latin typeface="Arial" charset="0"/>
                <a:ea typeface="Arial" charset="0"/>
              </a:rPr>
              <a:t>   The Reasons Why New Employees Are Prone to Accidents</a:t>
            </a:r>
            <a:endParaRPr lang="ko-KR" altLang="en-US" sz="2000" b="1" cap="none" dirty="0">
              <a:solidFill>
                <a:srgbClr val="000000"/>
              </a:solidFill>
              <a:latin typeface="Arial" charset="0"/>
              <a:ea typeface="Arial" charset="0"/>
            </a:endParaRPr>
          </a:p>
          <a:p>
            <a:pPr marL="144145" indent="-144145" algn="l" defTabSz="457200" eaLnBrk="0" fontAlgn="auto" latinLnBrk="0">
              <a:lnSpc>
                <a:spcPct val="100000"/>
              </a:lnSpc>
              <a:spcBef>
                <a:spcPts val="0"/>
              </a:spcBef>
              <a:spcAft>
                <a:spcPts val="0"/>
              </a:spcAft>
              <a:buFontTx/>
              <a:buNone/>
            </a:pPr>
            <a:endParaRPr lang="ko-KR" altLang="en-US" sz="2000" b="1" cap="none" dirty="0">
              <a:solidFill>
                <a:srgbClr val="000000"/>
              </a:solidFill>
              <a:latin typeface="Arial" charset="0"/>
              <a:ea typeface="Arial" charset="0"/>
            </a:endParaRPr>
          </a:p>
          <a:p>
            <a:pPr marL="144145" indent="-144145" algn="l" defTabSz="457200" eaLnBrk="0" fontAlgn="auto" latinLnBrk="0">
              <a:lnSpc>
                <a:spcPct val="100000"/>
              </a:lnSpc>
              <a:spcBef>
                <a:spcPts val="0"/>
              </a:spcBef>
              <a:spcAft>
                <a:spcPts val="0"/>
              </a:spcAft>
              <a:buFontTx/>
              <a:buNone/>
            </a:pPr>
            <a:endParaRPr lang="ko-KR" altLang="en-US" sz="2000" b="1" cap="none"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FontTx/>
              <a:buNone/>
            </a:pPr>
            <a:endParaRPr lang="ko-KR" altLang="en-US" sz="2000" b="1" cap="none" dirty="0">
              <a:solidFill>
                <a:schemeClr val="tx1"/>
              </a:solidFill>
              <a:latin typeface="Arial" charset="0"/>
              <a:ea typeface="Arial" charset="0"/>
            </a:endParaRPr>
          </a:p>
        </p:txBody>
      </p:sp>
      <p:grpSp>
        <p:nvGrpSpPr>
          <p:cNvPr id="29" name="그룹 29"/>
          <p:cNvGrpSpPr/>
          <p:nvPr/>
        </p:nvGrpSpPr>
        <p:grpSpPr>
          <a:xfrm>
            <a:off x="-12065" y="178435"/>
            <a:ext cx="1828800" cy="565150"/>
            <a:chOff x="-12065" y="178435"/>
            <a:chExt cx="1828800" cy="565150"/>
          </a:xfrm>
        </p:grpSpPr>
        <p:sp>
          <p:nvSpPr>
            <p:cNvPr id="33" name="Rectangle 3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1</a:t>
              </a:r>
              <a:endParaRPr lang="ko-KR" altLang="en-US" sz="1300" b="1" dirty="0">
                <a:solidFill>
                  <a:schemeClr val="tx1"/>
                </a:solidFill>
                <a:latin typeface="맑은 고딕" charset="0"/>
                <a:ea typeface="맑은 고딕" charset="0"/>
              </a:endParaRPr>
            </a:p>
          </p:txBody>
        </p:sp>
        <p:sp>
          <p:nvSpPr>
            <p:cNvPr id="34" name="텍스트 상자 3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000" b="1" dirty="0">
                  <a:solidFill>
                    <a:schemeClr val="tx1"/>
                  </a:solidFill>
                  <a:latin typeface="Arial" charset="0"/>
                  <a:ea typeface="Arial" charset="0"/>
                </a:rPr>
                <a:t>Work Life for </a:t>
              </a:r>
              <a:endParaRPr lang="ko-KR" altLang="en-US" sz="1000" b="1" dirty="0">
                <a:solidFill>
                  <a:schemeClr val="tx1"/>
                </a:solidFill>
                <a:latin typeface="Arial" charset="0"/>
                <a:ea typeface="Arial" charset="0"/>
              </a:endParaRPr>
            </a:p>
            <a:p>
              <a:pPr marL="0" indent="0" algn="l" defTabSz="508000" eaLnBrk="0" fontAlgn="auto" latinLnBrk="0">
                <a:lnSpc>
                  <a:spcPct val="100000"/>
                </a:lnSpc>
                <a:spcBef>
                  <a:spcPts val="0"/>
                </a:spcBef>
                <a:spcAft>
                  <a:spcPts val="0"/>
                </a:spcAft>
                <a:buFontTx/>
                <a:buNone/>
              </a:pPr>
              <a:r>
                <a:rPr lang="en-US" altLang="ko-KR" sz="1000" b="1" dirty="0">
                  <a:solidFill>
                    <a:schemeClr val="tx1"/>
                  </a:solidFill>
                  <a:latin typeface="Arial" charset="0"/>
                  <a:ea typeface="Arial" charset="0"/>
                </a:rPr>
                <a:t>New Employees</a:t>
              </a:r>
              <a:endParaRPr lang="ko-KR" altLang="en-US" sz="1000" b="1" dirty="0">
                <a:solidFill>
                  <a:schemeClr val="tx1"/>
                </a:solidFill>
                <a:latin typeface="Arial" charset="0"/>
                <a:ea typeface="Arial" charset="0"/>
              </a:endParaRPr>
            </a:p>
          </p:txBody>
        </p:sp>
        <p:sp>
          <p:nvSpPr>
            <p:cNvPr id="35" name="텍스트 상자 3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marL="0" indent="0" algn="l" defTabSz="457200" eaLnBrk="0" fontAlgn="auto" latinLnBrk="0">
                <a:lnSpc>
                  <a:spcPct val="100000"/>
                </a:lnSpc>
                <a:spcBef>
                  <a:spcPts val="0"/>
                </a:spcBef>
                <a:spcAft>
                  <a:spcPts val="0"/>
                </a:spcAft>
                <a:buFontTx/>
                <a:buNone/>
              </a:pPr>
              <a:r>
                <a:rPr lang="en-US" altLang="ko-KR" sz="900" dirty="0">
                  <a:solidFill>
                    <a:schemeClr val="tx1"/>
                  </a:solidFill>
                  <a:latin typeface="-윤고딕330" charset="0"/>
                  <a:ea typeface="-윤고딕330" charset="0"/>
                </a:rPr>
                <a:t>신규 입사자의 직장생활</a:t>
              </a:r>
              <a:endParaRPr lang="ko-KR" altLang="en-US" sz="900" dirty="0">
                <a:solidFill>
                  <a:schemeClr val="tx1"/>
                </a:solidFill>
                <a:latin typeface="-윤고딕330" charset="0"/>
                <a:ea typeface="-윤고딕330" charset="0"/>
              </a:endParaRPr>
            </a:p>
          </p:txBody>
        </p:sp>
      </p:grpSp>
      <p:sp>
        <p:nvSpPr>
          <p:cNvPr id="30" name="TextBox 30"/>
          <p:cNvSpPr txBox="1">
            <a:spLocks noGrp="1" noChangeArrowheads="1"/>
          </p:cNvSpPr>
          <p:nvPr/>
        </p:nvSpPr>
        <p:spPr>
          <a:xfrm>
            <a:off x="1922145" y="156210"/>
            <a:ext cx="7225665" cy="398780"/>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New Employees and Industrial Accidents</a:t>
            </a:r>
            <a:endParaRPr lang="ko-KR" altLang="en-US" sz="2000" b="1" dirty="0">
              <a:solidFill>
                <a:srgbClr val="FFFFFF"/>
              </a:solidFill>
              <a:latin typeface="맑은 고딕" charset="0"/>
              <a:ea typeface="맑은 고딕" charset="0"/>
            </a:endParaRPr>
          </a:p>
        </p:txBody>
      </p:sp>
      <p:sp>
        <p:nvSpPr>
          <p:cNvPr id="31" name="텍스트 상자 31"/>
          <p:cNvSpPr txBox="1">
            <a:spLocks noGrp="1" noChangeArrowheads="1"/>
          </p:cNvSpPr>
          <p:nvPr/>
        </p:nvSpPr>
        <p:spPr>
          <a:xfrm>
            <a:off x="1937385" y="488315"/>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신규 입사자 산업재해 발생현황</a:t>
            </a:r>
            <a:endParaRPr lang="ko-KR" altLang="en-US" sz="1200" b="1" dirty="0">
              <a:solidFill>
                <a:schemeClr val="bg1"/>
              </a:solidFill>
              <a:latin typeface="-윤고딕320" charset="0"/>
              <a:ea typeface="-윤고딕320" charset="0"/>
            </a:endParaRPr>
          </a:p>
        </p:txBody>
      </p:sp>
      <p:pic>
        <p:nvPicPr>
          <p:cNvPr id="32" name="Picture 32"/>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7677785" y="6058535"/>
            <a:ext cx="1217295" cy="662305"/>
          </a:xfrm>
          <a:prstGeom prst="rect">
            <a:avLst/>
          </a:prstGeom>
          <a:noFill/>
        </p:spPr>
      </p:pic>
      <p:sp>
        <p:nvSpPr>
          <p:cNvPr id="37" name="TextBox 37"/>
          <p:cNvSpPr txBox="1">
            <a:spLocks noGrp="1" noChangeArrowheads="1"/>
          </p:cNvSpPr>
          <p:nvPr/>
        </p:nvSpPr>
        <p:spPr>
          <a:xfrm>
            <a:off x="711835" y="2078355"/>
            <a:ext cx="7658100" cy="2252345"/>
          </a:xfrm>
          <a:prstGeom prst="rect">
            <a:avLst/>
          </a:prstGeom>
          <a:noFill/>
        </p:spPr>
        <p:txBody>
          <a:bodyPr vert="horz" wrap="square" lIns="0" tIns="0" rIns="0" bIns="0" anchor="t"/>
          <a:lstStyle/>
          <a:p>
            <a:pPr marL="144145" indent="-144145" algn="l" defTabSz="457200" eaLnBrk="0" fontAlgn="auto" latinLnBrk="0">
              <a:lnSpc>
                <a:spcPct val="100000"/>
              </a:lnSpc>
              <a:spcBef>
                <a:spcPts val="0"/>
              </a:spcBef>
              <a:spcAft>
                <a:spcPts val="0"/>
              </a:spcAft>
              <a:buFontTx/>
              <a:buNone/>
            </a:pPr>
            <a:endParaRPr lang="ko-KR" altLang="en-US" sz="2000" dirty="0">
              <a:solidFill>
                <a:srgbClr val="000000"/>
              </a:solidFill>
              <a:latin typeface="Arial" charset="0"/>
              <a:ea typeface="Arial" charset="0"/>
            </a:endParaRPr>
          </a:p>
          <a:p>
            <a:pPr marL="0" indent="0" algn="l" defTabSz="457200" eaLnBrk="0" fontAlgn="auto" latinLnBrk="0">
              <a:lnSpc>
                <a:spcPct val="100000"/>
              </a:lnSpc>
              <a:spcBef>
                <a:spcPts val="0"/>
              </a:spcBef>
              <a:spcAft>
                <a:spcPts val="0"/>
              </a:spcAft>
              <a:buClr>
                <a:srgbClr val="000000"/>
              </a:buClr>
              <a:buFont typeface="Arial"/>
              <a:buChar char="•"/>
            </a:pPr>
            <a:r>
              <a:rPr lang="en-US" altLang="ko-KR" sz="2000" spc="-60" dirty="0">
                <a:solidFill>
                  <a:schemeClr val="tx1"/>
                </a:solidFill>
                <a:latin typeface="Arial" charset="0"/>
                <a:ea typeface="Arial" charset="0"/>
              </a:rPr>
              <a:t> Lack of industrial experience and familiarity with new workplace</a:t>
            </a:r>
            <a:endParaRPr lang="ko-KR" altLang="en-US" sz="2000"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Clr>
                <a:srgbClr val="000000"/>
              </a:buClr>
              <a:buFont typeface="Arial"/>
              <a:buChar char="•"/>
            </a:pPr>
            <a:endParaRPr lang="ko-KR" altLang="en-US" sz="2000"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FontTx/>
              <a:buNone/>
            </a:pPr>
            <a:endParaRPr lang="ko-KR" altLang="en-US" sz="2000"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Clr>
                <a:srgbClr val="000000"/>
              </a:buClr>
              <a:buFont typeface="Arial"/>
              <a:buChar char="•"/>
            </a:pPr>
            <a:r>
              <a:rPr lang="en-US" altLang="ko-KR" sz="2000" spc="-60" dirty="0">
                <a:solidFill>
                  <a:schemeClr val="tx1"/>
                </a:solidFill>
                <a:latin typeface="Arial" charset="0"/>
                <a:ea typeface="Arial" charset="0"/>
              </a:rPr>
              <a:t> Lack of familiarity with work environment and the work itself</a:t>
            </a:r>
            <a:endParaRPr lang="ko-KR" altLang="en-US" sz="2000"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Clr>
                <a:srgbClr val="000000"/>
              </a:buClr>
              <a:buFont typeface="Arial"/>
              <a:buChar char="•"/>
            </a:pPr>
            <a:endParaRPr lang="ko-KR" altLang="en-US" sz="2000" dirty="0">
              <a:solidFill>
                <a:schemeClr val="tx1"/>
              </a:solidFill>
              <a:latin typeface="Arial" charset="0"/>
              <a:ea typeface="Arial" charset="0"/>
            </a:endParaRPr>
          </a:p>
          <a:p>
            <a:pPr marL="144145" indent="-144145" algn="l" defTabSz="457200" eaLnBrk="0" fontAlgn="auto" latinLnBrk="0">
              <a:lnSpc>
                <a:spcPct val="100000"/>
              </a:lnSpc>
              <a:spcBef>
                <a:spcPts val="0"/>
              </a:spcBef>
              <a:spcAft>
                <a:spcPts val="0"/>
              </a:spcAft>
              <a:buFontTx/>
              <a:buNone/>
            </a:pPr>
            <a:endParaRPr lang="ko-KR" altLang="en-US" sz="2000" dirty="0">
              <a:solidFill>
                <a:schemeClr val="tx1"/>
              </a:solidFill>
              <a:latin typeface="Arial" charset="0"/>
              <a:ea typeface="Arial" charset="0"/>
            </a:endParaRPr>
          </a:p>
          <a:p>
            <a:pPr marL="144145" indent="-144145" algn="l" defTabSz="457200" eaLnBrk="0" fontAlgn="auto" latinLnBrk="0">
              <a:lnSpc>
                <a:spcPct val="100000"/>
              </a:lnSpc>
              <a:spcBef>
                <a:spcPts val="0"/>
              </a:spcBef>
              <a:spcAft>
                <a:spcPts val="0"/>
              </a:spcAft>
              <a:buClr>
                <a:srgbClr val="000000"/>
              </a:buClr>
              <a:buFont typeface="Arial"/>
              <a:buChar char="•"/>
            </a:pPr>
            <a:r>
              <a:rPr lang="en-US" altLang="ko-KR" sz="2000" spc="-60" dirty="0">
                <a:solidFill>
                  <a:schemeClr val="tx1"/>
                </a:solidFill>
                <a:latin typeface="Arial" charset="0"/>
                <a:ea typeface="Arial" charset="0"/>
              </a:rPr>
              <a:t>Lack of safety training and inaccurate knowledge of operation methods</a:t>
            </a:r>
            <a:endParaRPr lang="ko-KR" altLang="en-US" sz="2000"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FontTx/>
              <a:buNone/>
            </a:pPr>
            <a:endParaRPr lang="ko-KR" altLang="en-US" sz="2000"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FontTx/>
              <a:buNone/>
            </a:pPr>
            <a:endParaRPr lang="ko-KR" altLang="en-US" sz="2000" dirty="0">
              <a:solidFill>
                <a:schemeClr val="tx1"/>
              </a:solidFill>
              <a:latin typeface="Arial" charset="0"/>
              <a:ea typeface="Arial" charset="0"/>
            </a:endParaRPr>
          </a:p>
          <a:p>
            <a:pPr marL="144145" indent="-144145" algn="l" defTabSz="457200" eaLnBrk="0" fontAlgn="auto" latinLnBrk="0">
              <a:lnSpc>
                <a:spcPct val="100000"/>
              </a:lnSpc>
              <a:spcBef>
                <a:spcPts val="0"/>
              </a:spcBef>
              <a:spcAft>
                <a:spcPts val="0"/>
              </a:spcAft>
              <a:buClr>
                <a:srgbClr val="000000"/>
              </a:buClr>
              <a:buFont typeface="Arial"/>
              <a:buChar char="•"/>
            </a:pPr>
            <a:r>
              <a:rPr lang="en-US" altLang="ko-KR" sz="2000" spc="-60" dirty="0">
                <a:solidFill>
                  <a:schemeClr val="tx1"/>
                </a:solidFill>
                <a:latin typeface="Arial" charset="0"/>
                <a:ea typeface="Arial" charset="0"/>
              </a:rPr>
              <a:t>Overworking to make a good impression</a:t>
            </a:r>
            <a:endParaRPr lang="ko-KR" altLang="en-US" sz="2000" dirty="0">
              <a:solidFill>
                <a:schemeClr val="tx1"/>
              </a:solidFill>
              <a:latin typeface="Arial" charset="0"/>
              <a:ea typeface="Arial" charset="0"/>
            </a:endParaRPr>
          </a:p>
        </p:txBody>
      </p:sp>
      <p:sp>
        <p:nvSpPr>
          <p:cNvPr id="39" name="텍스트 상자 39"/>
          <p:cNvSpPr txBox="1">
            <a:spLocks/>
          </p:cNvSpPr>
          <p:nvPr/>
        </p:nvSpPr>
        <p:spPr>
          <a:xfrm>
            <a:off x="652780" y="1610360"/>
            <a:ext cx="7667625" cy="431165"/>
          </a:xfrm>
          <a:prstGeom prst="rect">
            <a:avLst/>
          </a:prstGeom>
          <a:ln w="0">
            <a:noFill/>
            <a:prstDash/>
          </a:ln>
        </p:spPr>
        <p:txBody>
          <a:bodyPr vert="horz" wrap="square" lIns="89535" tIns="46355" rIns="89535" bIns="46355" numCol="1" anchor="t">
            <a:noAutofit/>
          </a:bodyPr>
          <a:lstStyle/>
          <a:p>
            <a:pPr marL="0" indent="0" algn="just" defTabSz="508000" eaLnBrk="0" fontAlgn="auto" latinLnBrk="0">
              <a:lnSpc>
                <a:spcPct val="100000"/>
              </a:lnSpc>
              <a:spcBef>
                <a:spcPts val="0"/>
              </a:spcBef>
              <a:spcAft>
                <a:spcPts val="0"/>
              </a:spcAft>
              <a:buFontTx/>
              <a:buNone/>
            </a:pPr>
            <a:r>
              <a:rPr lang="en-US" altLang="ko-KR" sz="1300" b="0" cap="none" dirty="0">
                <a:solidFill>
                  <a:schemeClr val="tx1"/>
                </a:solidFill>
                <a:latin typeface="-윤고딕330" charset="0"/>
                <a:ea typeface="-윤고딕330" charset="0"/>
              </a:rPr>
              <a:t>신규 입사자가 산업재해에 약한 이유</a:t>
            </a:r>
            <a:endParaRPr lang="ko-KR" altLang="en-US" sz="1300" b="0" cap="none" dirty="0">
              <a:solidFill>
                <a:schemeClr val="tx1"/>
              </a:solidFill>
              <a:latin typeface="-윤고딕330" charset="0"/>
              <a:ea typeface="-윤고딕330" charset="0"/>
            </a:endParaRPr>
          </a:p>
        </p:txBody>
      </p:sp>
      <p:sp>
        <p:nvSpPr>
          <p:cNvPr id="40" name="텍스트 상자 40"/>
          <p:cNvSpPr txBox="1">
            <a:spLocks noGrp="1" noChangeArrowheads="1"/>
          </p:cNvSpPr>
          <p:nvPr/>
        </p:nvSpPr>
        <p:spPr>
          <a:xfrm>
            <a:off x="777240" y="2787650"/>
            <a:ext cx="7666990" cy="41529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100" dirty="0">
                <a:solidFill>
                  <a:srgbClr val="009297"/>
                </a:solidFill>
                <a:latin typeface="-윤고딕330" charset="0"/>
                <a:ea typeface="-윤고딕330" charset="0"/>
              </a:rPr>
              <a:t>새로운 작업장 또는 산업현장에서의 경험이 부족하기 때문</a:t>
            </a:r>
            <a:endParaRPr lang="ko-KR" altLang="en-US" sz="1100" dirty="0">
              <a:solidFill>
                <a:srgbClr val="009297"/>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000" dirty="0">
              <a:solidFill>
                <a:srgbClr val="009297"/>
              </a:solidFill>
              <a:latin typeface="-윤고딕330" charset="0"/>
              <a:ea typeface="-윤고딕330" charset="0"/>
            </a:endParaRPr>
          </a:p>
        </p:txBody>
      </p:sp>
      <p:sp>
        <p:nvSpPr>
          <p:cNvPr id="41" name="텍스트 상자 41"/>
          <p:cNvSpPr txBox="1">
            <a:spLocks noGrp="1" noChangeArrowheads="1"/>
          </p:cNvSpPr>
          <p:nvPr/>
        </p:nvSpPr>
        <p:spPr>
          <a:xfrm>
            <a:off x="775335" y="3702050"/>
            <a:ext cx="7666990" cy="41529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100" dirty="0">
                <a:solidFill>
                  <a:srgbClr val="009297"/>
                </a:solidFill>
                <a:latin typeface="-윤고딕330" charset="0"/>
                <a:ea typeface="-윤고딕330" charset="0"/>
              </a:rPr>
              <a:t>작업환경과 일에 대해 낯설기 때문</a:t>
            </a:r>
            <a:endParaRPr lang="ko-KR" altLang="en-US" sz="1100" dirty="0">
              <a:solidFill>
                <a:srgbClr val="009297"/>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000" dirty="0">
              <a:solidFill>
                <a:srgbClr val="009297"/>
              </a:solidFill>
              <a:latin typeface="-윤고딕330" charset="0"/>
              <a:ea typeface="-윤고딕330" charset="0"/>
            </a:endParaRPr>
          </a:p>
        </p:txBody>
      </p:sp>
      <p:sp>
        <p:nvSpPr>
          <p:cNvPr id="42" name="텍스트 상자 42"/>
          <p:cNvSpPr txBox="1">
            <a:spLocks noGrp="1" noChangeArrowheads="1"/>
          </p:cNvSpPr>
          <p:nvPr/>
        </p:nvSpPr>
        <p:spPr>
          <a:xfrm>
            <a:off x="775335" y="4619625"/>
            <a:ext cx="7666990" cy="41529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100" dirty="0">
                <a:solidFill>
                  <a:srgbClr val="009297"/>
                </a:solidFill>
                <a:latin typeface="-윤고딕330" charset="0"/>
                <a:ea typeface="-윤고딕330" charset="0"/>
              </a:rPr>
              <a:t>안전교육을 받지 않아서 작업 진행 방식을 정확히 알지 못하기 때문</a:t>
            </a:r>
            <a:endParaRPr lang="ko-KR" altLang="en-US" sz="1100" dirty="0">
              <a:solidFill>
                <a:srgbClr val="009297"/>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000" dirty="0">
              <a:solidFill>
                <a:srgbClr val="009297"/>
              </a:solidFill>
              <a:latin typeface="-윤고딕330" charset="0"/>
              <a:ea typeface="-윤고딕330" charset="0"/>
            </a:endParaRPr>
          </a:p>
        </p:txBody>
      </p:sp>
      <p:sp>
        <p:nvSpPr>
          <p:cNvPr id="43" name="텍스트 상자 43"/>
          <p:cNvSpPr txBox="1">
            <a:spLocks noGrp="1" noChangeArrowheads="1"/>
          </p:cNvSpPr>
          <p:nvPr/>
        </p:nvSpPr>
        <p:spPr>
          <a:xfrm>
            <a:off x="774700" y="5516880"/>
            <a:ext cx="7666990" cy="41529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100" dirty="0">
                <a:solidFill>
                  <a:srgbClr val="009297"/>
                </a:solidFill>
                <a:latin typeface="-윤고딕330" charset="0"/>
                <a:ea typeface="-윤고딕330" charset="0"/>
              </a:rPr>
              <a:t>강한 인상을 남기기 위해 무리하게 작업을 수행하기 때문</a:t>
            </a:r>
            <a:endParaRPr lang="ko-KR" altLang="en-US" sz="1100" dirty="0">
              <a:solidFill>
                <a:srgbClr val="009297"/>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000" dirty="0">
              <a:solidFill>
                <a:srgbClr val="009297"/>
              </a:solidFill>
              <a:latin typeface="-윤고딕330" charset="0"/>
              <a:ea typeface="-윤고딕330"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39" name="TextBox 39"/>
          <p:cNvSpPr txBox="1">
            <a:spLocks noGrp="1" noChangeArrowheads="1"/>
          </p:cNvSpPr>
          <p:nvPr/>
        </p:nvSpPr>
        <p:spPr>
          <a:xfrm>
            <a:off x="513080" y="1040130"/>
            <a:ext cx="7674610" cy="1812925"/>
          </a:xfrm>
          <a:prstGeom prst="rect">
            <a:avLst/>
          </a:prstGeom>
          <a:noFill/>
        </p:spPr>
        <p:txBody>
          <a:bodyPr vert="horz" wrap="square" lIns="0" tIns="0" rIns="0" bIns="0" anchor="t"/>
          <a:lstStyle/>
          <a:p>
            <a:pPr marL="144145" indent="-144145" algn="l" defTabSz="457200" eaLnBrk="0" fontAlgn="auto" latinLnBrk="0">
              <a:lnSpc>
                <a:spcPct val="100000"/>
              </a:lnSpc>
              <a:spcBef>
                <a:spcPts val="0"/>
              </a:spcBef>
              <a:spcAft>
                <a:spcPts val="0"/>
              </a:spcAft>
              <a:buFontTx/>
              <a:buNone/>
            </a:pPr>
            <a:endParaRPr lang="ko-KR" altLang="en-US" dirty="0">
              <a:solidFill>
                <a:srgbClr val="000000"/>
              </a:solidFill>
              <a:latin typeface="Arial" charset="0"/>
              <a:ea typeface="Arial" charset="0"/>
            </a:endParaRPr>
          </a:p>
          <a:p>
            <a:pPr marL="144145" indent="-144145" algn="l" defTabSz="457200" eaLnBrk="0" fontAlgn="auto" latinLnBrk="0">
              <a:lnSpc>
                <a:spcPct val="100000"/>
              </a:lnSpc>
              <a:spcBef>
                <a:spcPts val="0"/>
              </a:spcBef>
              <a:spcAft>
                <a:spcPts val="0"/>
              </a:spcAft>
              <a:buClr>
                <a:srgbClr val="000000"/>
              </a:buClr>
              <a:buFont typeface="Arial"/>
              <a:buChar char="•"/>
            </a:pPr>
            <a:r>
              <a:rPr lang="en-US" altLang="ko-KR" spc="10" dirty="0">
                <a:solidFill>
                  <a:schemeClr val="tx1"/>
                </a:solidFill>
                <a:latin typeface="Arial" charset="0"/>
                <a:ea typeface="Arial" charset="0"/>
              </a:rPr>
              <a:t>Industrial accidents are caused by unsafe conditions and/or behavior on a single or recurring occasion.</a:t>
            </a:r>
            <a:endParaRPr lang="ko-KR" altLang="en-US" dirty="0">
              <a:solidFill>
                <a:srgbClr val="000000"/>
              </a:solidFill>
              <a:latin typeface="Arial" charset="0"/>
              <a:ea typeface="Arial" charset="0"/>
            </a:endParaRPr>
          </a:p>
          <a:p>
            <a:pPr marL="144145" indent="-144145" algn="l" defTabSz="457200" eaLnBrk="0" fontAlgn="auto" latinLnBrk="0">
              <a:lnSpc>
                <a:spcPct val="100000"/>
              </a:lnSpc>
              <a:spcBef>
                <a:spcPts val="0"/>
              </a:spcBef>
              <a:spcAft>
                <a:spcPts val="0"/>
              </a:spcAft>
              <a:buFontTx/>
              <a:buNone/>
            </a:pPr>
            <a:endParaRPr lang="ko-KR" altLang="en-US" dirty="0">
              <a:solidFill>
                <a:schemeClr val="tx1"/>
              </a:solidFill>
              <a:latin typeface="Arial" charset="0"/>
              <a:ea typeface="Arial" charset="0"/>
            </a:endParaRPr>
          </a:p>
          <a:p>
            <a:pPr marL="144145" indent="-144145" algn="l" defTabSz="457200" eaLnBrk="0" fontAlgn="auto" latinLnBrk="0">
              <a:lnSpc>
                <a:spcPct val="100000"/>
              </a:lnSpc>
              <a:spcBef>
                <a:spcPts val="0"/>
              </a:spcBef>
              <a:spcAft>
                <a:spcPts val="0"/>
              </a:spcAft>
              <a:buFontTx/>
              <a:buNone/>
            </a:pPr>
            <a:endParaRPr lang="ko-KR" altLang="en-US" dirty="0">
              <a:solidFill>
                <a:schemeClr val="tx1"/>
              </a:solidFill>
              <a:latin typeface="Arial" charset="0"/>
              <a:ea typeface="Arial" charset="0"/>
            </a:endParaRPr>
          </a:p>
          <a:p>
            <a:pPr marL="144145" indent="-144145" algn="l" defTabSz="457200" eaLnBrk="0" fontAlgn="auto" latinLnBrk="0">
              <a:lnSpc>
                <a:spcPct val="100000"/>
              </a:lnSpc>
              <a:spcBef>
                <a:spcPts val="0"/>
              </a:spcBef>
              <a:spcAft>
                <a:spcPts val="0"/>
              </a:spcAft>
              <a:buFontTx/>
              <a:buNone/>
            </a:pPr>
            <a:r>
              <a:rPr lang="en-US" altLang="ko-KR" spc="10" dirty="0">
                <a:solidFill>
                  <a:schemeClr val="tx1"/>
                </a:solidFill>
                <a:latin typeface="Arial" charset="0"/>
                <a:ea typeface="Arial" charset="0"/>
              </a:rPr>
              <a:t>  </a:t>
            </a:r>
          </a:p>
          <a:p>
            <a:pPr marL="144145" indent="-144145" algn="l" defTabSz="457200" eaLnBrk="0" fontAlgn="auto" latinLnBrk="0">
              <a:lnSpc>
                <a:spcPct val="100000"/>
              </a:lnSpc>
              <a:spcBef>
                <a:spcPts val="0"/>
              </a:spcBef>
              <a:spcAft>
                <a:spcPts val="0"/>
              </a:spcAft>
              <a:buFontTx/>
              <a:buNone/>
            </a:pPr>
            <a:r>
              <a:rPr lang="en-US" altLang="ko-KR" b="1" spc="10" dirty="0">
                <a:latin typeface="Arial" charset="0"/>
                <a:ea typeface="Arial" charset="0"/>
              </a:rPr>
              <a:t>  </a:t>
            </a:r>
            <a:r>
              <a:rPr lang="en-US" altLang="ko-KR" b="1" dirty="0">
                <a:solidFill>
                  <a:srgbClr val="000000"/>
                </a:solidFill>
                <a:latin typeface="Arial" charset="0"/>
                <a:ea typeface="Arial" charset="0"/>
              </a:rPr>
              <a:t>The following are some reasons why unsafe conditions </a:t>
            </a:r>
            <a:endParaRPr lang="ko-KR" altLang="en-US" b="1" dirty="0">
              <a:solidFill>
                <a:srgbClr val="000000"/>
              </a:solidFill>
              <a:latin typeface="Arial" charset="0"/>
              <a:ea typeface="Arial" charset="0"/>
            </a:endParaRPr>
          </a:p>
          <a:p>
            <a:pPr marL="144145" indent="-144145" algn="l" defTabSz="457200" eaLnBrk="0" fontAlgn="auto" latinLnBrk="0">
              <a:lnSpc>
                <a:spcPct val="100000"/>
              </a:lnSpc>
              <a:spcBef>
                <a:spcPts val="0"/>
              </a:spcBef>
              <a:spcAft>
                <a:spcPts val="0"/>
              </a:spcAft>
              <a:buFontTx/>
              <a:buNone/>
            </a:pPr>
            <a:r>
              <a:rPr lang="en-US" altLang="ko-KR" b="1" dirty="0">
                <a:solidFill>
                  <a:srgbClr val="000000"/>
                </a:solidFill>
                <a:latin typeface="Arial" charset="0"/>
                <a:ea typeface="Arial" charset="0"/>
              </a:rPr>
              <a:t>   or behaviors are not detected, or are ignored.</a:t>
            </a:r>
            <a:endParaRPr lang="ko-KR" altLang="en-US" b="1" dirty="0">
              <a:solidFill>
                <a:srgbClr val="000000"/>
              </a:solidFill>
              <a:latin typeface="Arial" charset="0"/>
              <a:ea typeface="Arial" charset="0"/>
            </a:endParaRPr>
          </a:p>
          <a:p>
            <a:pPr marL="144145" indent="-144145" algn="l" defTabSz="457200" eaLnBrk="0" fontAlgn="auto" latinLnBrk="0">
              <a:lnSpc>
                <a:spcPct val="100000"/>
              </a:lnSpc>
              <a:spcBef>
                <a:spcPts val="0"/>
              </a:spcBef>
              <a:spcAft>
                <a:spcPts val="0"/>
              </a:spcAft>
              <a:buFontTx/>
              <a:buNone/>
            </a:pPr>
            <a:endParaRPr lang="ko-KR" altLang="en-US" dirty="0">
              <a:solidFill>
                <a:srgbClr val="000000"/>
              </a:solidFill>
              <a:latin typeface="Arial" charset="0"/>
              <a:ea typeface="Arial" charset="0"/>
            </a:endParaRPr>
          </a:p>
          <a:p>
            <a:pPr marL="0" indent="0" algn="l" defTabSz="457200" eaLnBrk="0" fontAlgn="auto" latinLnBrk="0">
              <a:lnSpc>
                <a:spcPct val="100000"/>
              </a:lnSpc>
              <a:spcBef>
                <a:spcPts val="0"/>
              </a:spcBef>
              <a:spcAft>
                <a:spcPts val="0"/>
              </a:spcAft>
              <a:buFontTx/>
              <a:buNone/>
            </a:pPr>
            <a:endParaRPr lang="ko-KR" altLang="en-US"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FontTx/>
              <a:buNone/>
            </a:pPr>
            <a:endParaRPr lang="ko-KR" altLang="en-US" dirty="0">
              <a:solidFill>
                <a:schemeClr val="tx1"/>
              </a:solidFill>
              <a:latin typeface="Arial" charset="0"/>
              <a:ea typeface="Arial" charset="0"/>
            </a:endParaRPr>
          </a:p>
        </p:txBody>
      </p:sp>
      <p:grpSp>
        <p:nvGrpSpPr>
          <p:cNvPr id="35" name="그룹 35"/>
          <p:cNvGrpSpPr/>
          <p:nvPr/>
        </p:nvGrpSpPr>
        <p:grpSpPr>
          <a:xfrm>
            <a:off x="-12065" y="178435"/>
            <a:ext cx="1828165" cy="564515"/>
            <a:chOff x="-12065" y="178435"/>
            <a:chExt cx="1828165" cy="564515"/>
          </a:xfrm>
        </p:grpSpPr>
        <p:sp>
          <p:nvSpPr>
            <p:cNvPr id="32" name="Rectangle 23"/>
            <p:cNvSpPr>
              <a:spLocks noGrp="1" noChangeArrowheads="1"/>
            </p:cNvSpPr>
            <p:nvPr/>
          </p:nvSpPr>
          <p:spPr>
            <a:xfrm>
              <a:off x="-12065" y="229235"/>
              <a:ext cx="372110" cy="290830"/>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1</a:t>
              </a:r>
              <a:endParaRPr lang="ko-KR" altLang="en-US" sz="1300" b="1" dirty="0">
                <a:solidFill>
                  <a:schemeClr val="tx1"/>
                </a:solidFill>
                <a:latin typeface="맑은 고딕" charset="0"/>
                <a:ea typeface="맑은 고딕" charset="0"/>
              </a:endParaRPr>
            </a:p>
          </p:txBody>
        </p:sp>
        <p:sp>
          <p:nvSpPr>
            <p:cNvPr id="33" name="텍스트 상자 24"/>
            <p:cNvSpPr txBox="1">
              <a:spLocks noGrp="1" noChangeArrowheads="1"/>
            </p:cNvSpPr>
            <p:nvPr/>
          </p:nvSpPr>
          <p:spPr>
            <a:xfrm>
              <a:off x="185420" y="178435"/>
              <a:ext cx="1630680" cy="40005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000" b="1" dirty="0">
                  <a:solidFill>
                    <a:schemeClr val="tx1"/>
                  </a:solidFill>
                  <a:latin typeface="Arial" charset="0"/>
                  <a:ea typeface="Arial" charset="0"/>
                </a:rPr>
                <a:t>Work Life for </a:t>
              </a:r>
              <a:endParaRPr lang="ko-KR" altLang="en-US" sz="1000" b="1" dirty="0">
                <a:solidFill>
                  <a:schemeClr val="tx1"/>
                </a:solidFill>
                <a:latin typeface="Arial" charset="0"/>
                <a:ea typeface="Arial" charset="0"/>
              </a:endParaRPr>
            </a:p>
            <a:p>
              <a:pPr marL="0" indent="0" algn="l" defTabSz="508000" eaLnBrk="0" fontAlgn="auto" latinLnBrk="0">
                <a:lnSpc>
                  <a:spcPct val="100000"/>
                </a:lnSpc>
                <a:spcBef>
                  <a:spcPts val="0"/>
                </a:spcBef>
                <a:spcAft>
                  <a:spcPts val="0"/>
                </a:spcAft>
                <a:buFontTx/>
                <a:buNone/>
              </a:pPr>
              <a:r>
                <a:rPr lang="en-US" altLang="ko-KR" sz="1000" b="1" dirty="0">
                  <a:solidFill>
                    <a:schemeClr val="tx1"/>
                  </a:solidFill>
                  <a:latin typeface="Arial" charset="0"/>
                  <a:ea typeface="Arial" charset="0"/>
                </a:rPr>
                <a:t>New Employees</a:t>
              </a:r>
              <a:endParaRPr lang="ko-KR" altLang="en-US" sz="1000" b="1" dirty="0">
                <a:solidFill>
                  <a:schemeClr val="tx1"/>
                </a:solidFill>
                <a:latin typeface="Arial" charset="0"/>
                <a:ea typeface="Arial" charset="0"/>
              </a:endParaRPr>
            </a:p>
          </p:txBody>
        </p:sp>
        <p:sp>
          <p:nvSpPr>
            <p:cNvPr id="34" name="텍스트 상자 25"/>
            <p:cNvSpPr txBox="1">
              <a:spLocks noGrp="1" noChangeArrowheads="1"/>
            </p:cNvSpPr>
            <p:nvPr/>
          </p:nvSpPr>
          <p:spPr>
            <a:xfrm>
              <a:off x="196215" y="511175"/>
              <a:ext cx="1494155" cy="231775"/>
            </a:xfrm>
            <a:prstGeom prst="rect">
              <a:avLst/>
            </a:prstGeom>
            <a:ln w="0">
              <a:noFill/>
              <a:prstDash/>
            </a:ln>
          </p:spPr>
          <p:txBody>
            <a:bodyPr vert="horz" wrap="square" lIns="89535" tIns="46355" rIns="89535" bIns="46355" anchor="t"/>
            <a:lstStyle/>
            <a:p>
              <a:pPr marL="0" indent="0" algn="l" defTabSz="457200" eaLnBrk="0" fontAlgn="auto" latinLnBrk="0">
                <a:lnSpc>
                  <a:spcPct val="100000"/>
                </a:lnSpc>
                <a:spcBef>
                  <a:spcPts val="0"/>
                </a:spcBef>
                <a:spcAft>
                  <a:spcPts val="0"/>
                </a:spcAft>
                <a:buFontTx/>
                <a:buNone/>
              </a:pPr>
              <a:r>
                <a:rPr lang="en-US" altLang="ko-KR" sz="900" dirty="0">
                  <a:solidFill>
                    <a:schemeClr val="tx1"/>
                  </a:solidFill>
                  <a:latin typeface="-윤고딕330" charset="0"/>
                  <a:ea typeface="-윤고딕330" charset="0"/>
                </a:rPr>
                <a:t>신규 입사자의 직장생활</a:t>
              </a:r>
              <a:endParaRPr lang="ko-KR" altLang="en-US" sz="900" dirty="0">
                <a:solidFill>
                  <a:schemeClr val="tx1"/>
                </a:solidFill>
                <a:latin typeface="-윤고딕330" charset="0"/>
                <a:ea typeface="-윤고딕330" charset="0"/>
              </a:endParaRPr>
            </a:p>
          </p:txBody>
        </p:sp>
      </p:grpSp>
      <p:pic>
        <p:nvPicPr>
          <p:cNvPr id="36" name="Picture 36" descr="C:/Users/Administrator/AppData/Roaming/PolarisOffice/ETemp/3288_5820208/fImage2282317424627.png"/>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
        <p:nvSpPr>
          <p:cNvPr id="37" name="TextBox 37"/>
          <p:cNvSpPr txBox="1">
            <a:spLocks noGrp="1" noChangeArrowheads="1"/>
          </p:cNvSpPr>
          <p:nvPr/>
        </p:nvSpPr>
        <p:spPr>
          <a:xfrm>
            <a:off x="1922145" y="70485"/>
            <a:ext cx="7224395" cy="70421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Safety and Health Education as the First Step to Safety </a:t>
            </a:r>
            <a:endParaRPr lang="ko-KR" altLang="en-US" sz="2000" b="1" dirty="0">
              <a:solidFill>
                <a:srgbClr val="FFFFFF"/>
              </a:solidFill>
              <a:latin typeface="맑은 고딕" charset="0"/>
              <a:ea typeface="맑은 고딕" charset="0"/>
            </a:endParaRPr>
          </a:p>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and Health Activities</a:t>
            </a:r>
            <a:endParaRPr lang="ko-KR" altLang="en-US" sz="2000" b="1" dirty="0">
              <a:solidFill>
                <a:srgbClr val="FFFFFF"/>
              </a:solidFill>
              <a:latin typeface="맑은 고딕" charset="0"/>
              <a:ea typeface="맑은 고딕" charset="0"/>
            </a:endParaRPr>
          </a:p>
        </p:txBody>
      </p:sp>
      <p:sp>
        <p:nvSpPr>
          <p:cNvPr id="38" name="텍스트 상자 38"/>
          <p:cNvSpPr txBox="1">
            <a:spLocks noGrp="1" noChangeArrowheads="1"/>
          </p:cNvSpPr>
          <p:nvPr/>
        </p:nvSpPr>
        <p:spPr>
          <a:xfrm>
            <a:off x="1937385" y="697230"/>
            <a:ext cx="4227195" cy="27813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안전보건 활동의 첫걸음, 안전보건교육</a:t>
            </a:r>
            <a:endParaRPr lang="ko-KR" altLang="en-US" sz="1200" b="1" dirty="0">
              <a:solidFill>
                <a:schemeClr val="bg1"/>
              </a:solidFill>
              <a:latin typeface="-윤고딕320" charset="0"/>
              <a:ea typeface="-윤고딕320" charset="0"/>
            </a:endParaRPr>
          </a:p>
        </p:txBody>
      </p:sp>
      <p:sp>
        <p:nvSpPr>
          <p:cNvPr id="42" name="텍스트 상자 42"/>
          <p:cNvSpPr txBox="1">
            <a:spLocks noGrp="1" noChangeArrowheads="1"/>
          </p:cNvSpPr>
          <p:nvPr/>
        </p:nvSpPr>
        <p:spPr>
          <a:xfrm>
            <a:off x="604520" y="3121025"/>
            <a:ext cx="6995795" cy="41719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endParaRPr lang="ko-KR" altLang="en-US" sz="1100" dirty="0">
              <a:solidFill>
                <a:srgbClr val="009297"/>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r>
              <a:rPr lang="en-US" altLang="ko-KR" sz="1100" dirty="0">
                <a:solidFill>
                  <a:srgbClr val="009297"/>
                </a:solidFill>
                <a:latin typeface="-윤고딕330" charset="0"/>
                <a:ea typeface="-윤고딕330" charset="0"/>
              </a:rPr>
              <a:t>그러나 이러한 불안전한 상태나 불안전한 행동을 알지 못하거나 무시하는 이유는</a:t>
            </a:r>
            <a:endParaRPr lang="ko-KR" altLang="en-US" sz="1100" dirty="0">
              <a:solidFill>
                <a:srgbClr val="009297"/>
              </a:solidFill>
              <a:latin typeface="-윤고딕330" charset="0"/>
              <a:ea typeface="-윤고딕330" charset="0"/>
            </a:endParaRPr>
          </a:p>
        </p:txBody>
      </p:sp>
      <p:sp>
        <p:nvSpPr>
          <p:cNvPr id="43" name="TextBox 43"/>
          <p:cNvSpPr txBox="1">
            <a:spLocks noGrp="1" noChangeArrowheads="1"/>
          </p:cNvSpPr>
          <p:nvPr/>
        </p:nvSpPr>
        <p:spPr>
          <a:xfrm>
            <a:off x="532765" y="3645535"/>
            <a:ext cx="7658735" cy="2252980"/>
          </a:xfrm>
          <a:prstGeom prst="rect">
            <a:avLst/>
          </a:prstGeom>
          <a:noFill/>
        </p:spPr>
        <p:txBody>
          <a:bodyPr vert="horz" wrap="square" lIns="0" tIns="0" rIns="0" bIns="0" anchor="t"/>
          <a:lstStyle/>
          <a:p>
            <a:pPr marL="144145" indent="-144145" algn="l" defTabSz="457200" eaLnBrk="0" fontAlgn="auto" latinLnBrk="0">
              <a:lnSpc>
                <a:spcPct val="100000"/>
              </a:lnSpc>
              <a:spcBef>
                <a:spcPts val="0"/>
              </a:spcBef>
              <a:spcAft>
                <a:spcPts val="0"/>
              </a:spcAft>
              <a:buFontTx/>
              <a:buNone/>
            </a:pPr>
            <a:endParaRPr lang="ko-KR" altLang="en-US" sz="1800" dirty="0">
              <a:solidFill>
                <a:srgbClr val="000000"/>
              </a:solidFill>
              <a:latin typeface="Arial" charset="0"/>
              <a:ea typeface="Arial" charset="0"/>
            </a:endParaRPr>
          </a:p>
          <a:p>
            <a:pPr marL="144145" indent="-144145" algn="l" defTabSz="457200" eaLnBrk="0" fontAlgn="auto" latinLnBrk="0">
              <a:lnSpc>
                <a:spcPct val="100000"/>
              </a:lnSpc>
              <a:spcBef>
                <a:spcPts val="0"/>
              </a:spcBef>
              <a:spcAft>
                <a:spcPts val="0"/>
              </a:spcAft>
              <a:buFontTx/>
              <a:buNone/>
            </a:pPr>
            <a:r>
              <a:rPr lang="en-US" altLang="ko-KR" sz="1800" spc="-60" dirty="0">
                <a:solidFill>
                  <a:schemeClr val="tx1"/>
                </a:solidFill>
                <a:latin typeface="Arial" charset="0"/>
                <a:ea typeface="Arial" charset="0"/>
              </a:rPr>
              <a:t>◦ Not knowing what effect an unsafe condition or behavior will have</a:t>
            </a:r>
            <a:endParaRPr lang="ko-KR" altLang="en-US" sz="1800" dirty="0">
              <a:solidFill>
                <a:schemeClr val="tx1"/>
              </a:solidFill>
              <a:latin typeface="Arial" charset="0"/>
              <a:ea typeface="Arial" charset="0"/>
            </a:endParaRPr>
          </a:p>
          <a:p>
            <a:pPr marL="144145" indent="-144145" algn="l" defTabSz="457200" eaLnBrk="0" fontAlgn="auto" latinLnBrk="0">
              <a:lnSpc>
                <a:spcPct val="100000"/>
              </a:lnSpc>
              <a:spcBef>
                <a:spcPts val="0"/>
              </a:spcBef>
              <a:spcAft>
                <a:spcPts val="0"/>
              </a:spcAft>
              <a:buClr>
                <a:srgbClr val="000000"/>
              </a:buClr>
              <a:buFont typeface="Arial"/>
              <a:buChar char="•"/>
            </a:pPr>
            <a:endParaRPr lang="ko-KR" altLang="en-US" sz="1800"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FontTx/>
              <a:buNone/>
            </a:pPr>
            <a:endParaRPr lang="ko-KR" altLang="en-US" sz="1800" dirty="0">
              <a:solidFill>
                <a:schemeClr val="tx1"/>
              </a:solidFill>
              <a:latin typeface="Arial" charset="0"/>
              <a:ea typeface="Arial" charset="0"/>
            </a:endParaRPr>
          </a:p>
          <a:p>
            <a:pPr marL="144145" indent="-144145" eaLnBrk="0"/>
            <a:r>
              <a:rPr lang="en-US" altLang="ko-KR" spc="-60" dirty="0">
                <a:latin typeface="Arial" charset="0"/>
                <a:ea typeface="Arial" charset="0"/>
              </a:rPr>
              <a:t>◦ Not </a:t>
            </a:r>
            <a:r>
              <a:rPr lang="en-US" altLang="ko-KR" sz="1800" spc="-60" dirty="0">
                <a:solidFill>
                  <a:schemeClr val="tx1"/>
                </a:solidFill>
                <a:latin typeface="Arial" charset="0"/>
                <a:ea typeface="Arial" charset="0"/>
              </a:rPr>
              <a:t>knowing the appropriate procedure to follow</a:t>
            </a:r>
            <a:endParaRPr lang="ko-KR" altLang="en-US" sz="1800" dirty="0">
              <a:solidFill>
                <a:schemeClr val="tx1"/>
              </a:solidFill>
              <a:latin typeface="Arial" charset="0"/>
              <a:ea typeface="Arial" charset="0"/>
            </a:endParaRPr>
          </a:p>
          <a:p>
            <a:pPr marL="144145" indent="-144145" algn="l" defTabSz="457200" eaLnBrk="0" fontAlgn="auto" latinLnBrk="0">
              <a:lnSpc>
                <a:spcPct val="100000"/>
              </a:lnSpc>
              <a:spcBef>
                <a:spcPts val="0"/>
              </a:spcBef>
              <a:spcAft>
                <a:spcPts val="0"/>
              </a:spcAft>
              <a:buClr>
                <a:srgbClr val="000000"/>
              </a:buClr>
              <a:buFont typeface="Arial"/>
              <a:buChar char="•"/>
            </a:pPr>
            <a:endParaRPr lang="ko-KR" altLang="en-US" sz="1800" dirty="0">
              <a:solidFill>
                <a:schemeClr val="tx1"/>
              </a:solidFill>
              <a:latin typeface="Arial" charset="0"/>
              <a:ea typeface="Arial" charset="0"/>
            </a:endParaRPr>
          </a:p>
          <a:p>
            <a:pPr marL="144145" indent="-144145" algn="l" defTabSz="457200" eaLnBrk="0" fontAlgn="auto" latinLnBrk="0">
              <a:lnSpc>
                <a:spcPct val="100000"/>
              </a:lnSpc>
              <a:spcBef>
                <a:spcPts val="0"/>
              </a:spcBef>
              <a:spcAft>
                <a:spcPts val="0"/>
              </a:spcAft>
              <a:buFontTx/>
              <a:buNone/>
            </a:pPr>
            <a:endParaRPr lang="ko-KR" altLang="en-US" sz="1800" dirty="0">
              <a:solidFill>
                <a:schemeClr val="tx1"/>
              </a:solidFill>
              <a:latin typeface="Arial" charset="0"/>
              <a:ea typeface="Arial" charset="0"/>
            </a:endParaRPr>
          </a:p>
          <a:p>
            <a:pPr marL="144145" indent="-144145" eaLnBrk="0"/>
            <a:r>
              <a:rPr lang="en-US" altLang="ko-KR" spc="-60" dirty="0">
                <a:latin typeface="Arial" charset="0"/>
                <a:ea typeface="Arial" charset="0"/>
              </a:rPr>
              <a:t>◦ Knowing </a:t>
            </a:r>
            <a:r>
              <a:rPr lang="en-US" altLang="ko-KR" sz="1800" spc="-60" dirty="0">
                <a:solidFill>
                  <a:schemeClr val="tx1"/>
                </a:solidFill>
                <a:latin typeface="Arial" charset="0"/>
                <a:ea typeface="Arial" charset="0"/>
              </a:rPr>
              <a:t>the appropriate procedure, but not applying it</a:t>
            </a:r>
            <a:endParaRPr lang="ko-KR" altLang="en-US" sz="1800" dirty="0">
              <a:solidFill>
                <a:schemeClr val="tx1"/>
              </a:solidFill>
              <a:latin typeface="Arial" charset="0"/>
              <a:ea typeface="Arial" charset="0"/>
            </a:endParaRPr>
          </a:p>
        </p:txBody>
      </p:sp>
      <p:sp>
        <p:nvSpPr>
          <p:cNvPr id="44" name="텍스트 상자 44"/>
          <p:cNvSpPr txBox="1">
            <a:spLocks noGrp="1" noChangeArrowheads="1"/>
          </p:cNvSpPr>
          <p:nvPr/>
        </p:nvSpPr>
        <p:spPr>
          <a:xfrm>
            <a:off x="596900" y="4264660"/>
            <a:ext cx="6995795" cy="41719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000" dirty="0">
                <a:solidFill>
                  <a:srgbClr val="009297"/>
                </a:solidFill>
                <a:latin typeface="-윤고딕330" charset="0"/>
                <a:ea typeface="-윤고딕330" charset="0"/>
              </a:rPr>
              <a:t>불안전한 상태나 불안전한 행동이 어떠한 결과를 가져올지 모르는 경우</a:t>
            </a:r>
            <a:endParaRPr lang="ko-KR" altLang="en-US" sz="1000" dirty="0">
              <a:solidFill>
                <a:srgbClr val="009297"/>
              </a:solidFill>
              <a:latin typeface="-윤고딕330" charset="0"/>
              <a:ea typeface="-윤고딕330" charset="0"/>
            </a:endParaRPr>
          </a:p>
        </p:txBody>
      </p:sp>
      <p:sp>
        <p:nvSpPr>
          <p:cNvPr id="45" name="텍스트 상자 45"/>
          <p:cNvSpPr txBox="1">
            <a:spLocks noGrp="1" noChangeArrowheads="1"/>
          </p:cNvSpPr>
          <p:nvPr/>
        </p:nvSpPr>
        <p:spPr>
          <a:xfrm>
            <a:off x="576580" y="5095875"/>
            <a:ext cx="6995795" cy="41719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000" dirty="0">
                <a:solidFill>
                  <a:srgbClr val="009297"/>
                </a:solidFill>
                <a:latin typeface="-윤고딕330" charset="0"/>
                <a:ea typeface="-윤고딕330" charset="0"/>
              </a:rPr>
              <a:t>어느 것이 올바른 상태이고 행동인지를 모르는 경우</a:t>
            </a:r>
            <a:endParaRPr lang="ko-KR" altLang="en-US" sz="1000" dirty="0">
              <a:solidFill>
                <a:srgbClr val="009297"/>
              </a:solidFill>
              <a:latin typeface="-윤고딕330" charset="0"/>
              <a:ea typeface="-윤고딕330" charset="0"/>
            </a:endParaRPr>
          </a:p>
        </p:txBody>
      </p:sp>
      <p:sp>
        <p:nvSpPr>
          <p:cNvPr id="46" name="텍스트 상자 46"/>
          <p:cNvSpPr txBox="1">
            <a:spLocks noGrp="1" noChangeArrowheads="1"/>
          </p:cNvSpPr>
          <p:nvPr/>
        </p:nvSpPr>
        <p:spPr>
          <a:xfrm>
            <a:off x="595630" y="5905533"/>
            <a:ext cx="6995795" cy="41719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000" dirty="0">
                <a:solidFill>
                  <a:srgbClr val="009297"/>
                </a:solidFill>
                <a:latin typeface="-윤고딕330" charset="0"/>
                <a:ea typeface="-윤고딕330" charset="0"/>
              </a:rPr>
              <a:t>머리로는 알고 있으나 실제 행동으로는 나타나지 않는 경우</a:t>
            </a:r>
            <a:endParaRPr lang="ko-KR" altLang="en-US" sz="1000" dirty="0">
              <a:solidFill>
                <a:srgbClr val="009297"/>
              </a:solidFill>
              <a:latin typeface="-윤고딕330" charset="0"/>
              <a:ea typeface="-윤고딕330" charset="0"/>
            </a:endParaRPr>
          </a:p>
        </p:txBody>
      </p:sp>
      <p:sp>
        <p:nvSpPr>
          <p:cNvPr id="47" name="텍스트 상자 47"/>
          <p:cNvSpPr txBox="1">
            <a:spLocks noGrp="1" noChangeArrowheads="1"/>
          </p:cNvSpPr>
          <p:nvPr/>
        </p:nvSpPr>
        <p:spPr>
          <a:xfrm>
            <a:off x="577215" y="1924089"/>
            <a:ext cx="6995795" cy="41719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100" dirty="0">
                <a:solidFill>
                  <a:srgbClr val="009297"/>
                </a:solidFill>
                <a:latin typeface="-윤고딕330" charset="0"/>
                <a:ea typeface="-윤고딕330" charset="0"/>
              </a:rPr>
              <a:t>산업재해는 불안전한 상태와 불안전한 행동이 단독으로 또는 중복되어 일어난다. </a:t>
            </a:r>
            <a:endParaRPr lang="ko-KR" altLang="en-US" sz="1100" dirty="0">
              <a:solidFill>
                <a:srgbClr val="009297"/>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100" dirty="0">
              <a:solidFill>
                <a:srgbClr val="009297"/>
              </a:solidFill>
              <a:latin typeface="-윤고딕330" charset="0"/>
              <a:ea typeface="-윤고딕330" charset="0"/>
            </a:endParaRPr>
          </a:p>
        </p:txBody>
      </p:sp>
    </p:spTree>
    <p:extLst>
      <p:ext uri="{BB962C8B-B14F-4D97-AF65-F5344CB8AC3E}">
        <p14:creationId xmlns:p14="http://schemas.microsoft.com/office/powerpoint/2010/main" val="30210207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grpSp>
        <p:nvGrpSpPr>
          <p:cNvPr id="35" name="그룹 35"/>
          <p:cNvGrpSpPr/>
          <p:nvPr/>
        </p:nvGrpSpPr>
        <p:grpSpPr>
          <a:xfrm>
            <a:off x="-12065" y="178435"/>
            <a:ext cx="1828800" cy="565150"/>
            <a:chOff x="-12065" y="178435"/>
            <a:chExt cx="1828800" cy="565150"/>
          </a:xfrm>
        </p:grpSpPr>
        <p:sp>
          <p:nvSpPr>
            <p:cNvPr id="45" name="Rectangle 45"/>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1</a:t>
              </a:r>
              <a:endParaRPr lang="ko-KR" altLang="en-US" sz="1300" b="1" dirty="0">
                <a:solidFill>
                  <a:schemeClr val="tx1"/>
                </a:solidFill>
                <a:latin typeface="맑은 고딕" charset="0"/>
                <a:ea typeface="맑은 고딕" charset="0"/>
              </a:endParaRPr>
            </a:p>
          </p:txBody>
        </p:sp>
        <p:sp>
          <p:nvSpPr>
            <p:cNvPr id="46" name="텍스트 상자 46"/>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000" b="1" dirty="0">
                  <a:solidFill>
                    <a:schemeClr val="tx1"/>
                  </a:solidFill>
                  <a:latin typeface="Arial" charset="0"/>
                  <a:ea typeface="Arial" charset="0"/>
                </a:rPr>
                <a:t>Work Life for </a:t>
              </a:r>
              <a:endParaRPr lang="ko-KR" altLang="en-US" sz="1000" b="1" dirty="0">
                <a:solidFill>
                  <a:schemeClr val="tx1"/>
                </a:solidFill>
                <a:latin typeface="Arial" charset="0"/>
                <a:ea typeface="Arial" charset="0"/>
              </a:endParaRPr>
            </a:p>
            <a:p>
              <a:pPr marL="0" indent="0" algn="l" defTabSz="508000" eaLnBrk="0" fontAlgn="auto" latinLnBrk="0">
                <a:lnSpc>
                  <a:spcPct val="100000"/>
                </a:lnSpc>
                <a:spcBef>
                  <a:spcPts val="0"/>
                </a:spcBef>
                <a:spcAft>
                  <a:spcPts val="0"/>
                </a:spcAft>
                <a:buFontTx/>
                <a:buNone/>
              </a:pPr>
              <a:r>
                <a:rPr lang="en-US" altLang="ko-KR" sz="1000" b="1" dirty="0">
                  <a:solidFill>
                    <a:schemeClr val="tx1"/>
                  </a:solidFill>
                  <a:latin typeface="Arial" charset="0"/>
                  <a:ea typeface="Arial" charset="0"/>
                </a:rPr>
                <a:t>New Employees</a:t>
              </a:r>
              <a:endParaRPr lang="ko-KR" altLang="en-US" sz="1000" b="1" dirty="0">
                <a:solidFill>
                  <a:schemeClr val="tx1"/>
                </a:solidFill>
                <a:latin typeface="Arial" charset="0"/>
                <a:ea typeface="Arial" charset="0"/>
              </a:endParaRPr>
            </a:p>
          </p:txBody>
        </p:sp>
        <p:sp>
          <p:nvSpPr>
            <p:cNvPr id="47" name="텍스트 상자 47"/>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marL="0" indent="0" algn="l" defTabSz="457200" eaLnBrk="0" fontAlgn="auto" latinLnBrk="0">
                <a:lnSpc>
                  <a:spcPct val="100000"/>
                </a:lnSpc>
                <a:spcBef>
                  <a:spcPts val="0"/>
                </a:spcBef>
                <a:spcAft>
                  <a:spcPts val="0"/>
                </a:spcAft>
                <a:buFontTx/>
                <a:buNone/>
              </a:pPr>
              <a:r>
                <a:rPr lang="en-US" altLang="ko-KR" sz="900" dirty="0">
                  <a:solidFill>
                    <a:schemeClr val="tx1"/>
                  </a:solidFill>
                  <a:latin typeface="-윤고딕330" charset="0"/>
                  <a:ea typeface="-윤고딕330" charset="0"/>
                </a:rPr>
                <a:t>신규 입사자의 직장생활</a:t>
              </a:r>
              <a:endParaRPr lang="ko-KR" altLang="en-US" sz="900" dirty="0">
                <a:solidFill>
                  <a:schemeClr val="tx1"/>
                </a:solidFill>
                <a:latin typeface="-윤고딕330" charset="0"/>
                <a:ea typeface="-윤고딕330" charset="0"/>
              </a:endParaRPr>
            </a:p>
          </p:txBody>
        </p:sp>
      </p:grpSp>
      <p:pic>
        <p:nvPicPr>
          <p:cNvPr id="36" name="Picture 36"/>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7677785" y="6058535"/>
            <a:ext cx="1217295" cy="662305"/>
          </a:xfrm>
          <a:prstGeom prst="rect">
            <a:avLst/>
          </a:prstGeom>
          <a:noFill/>
        </p:spPr>
      </p:pic>
      <p:sp>
        <p:nvSpPr>
          <p:cNvPr id="37" name="TextBox 37"/>
          <p:cNvSpPr txBox="1">
            <a:spLocks noGrp="1" noChangeArrowheads="1"/>
          </p:cNvSpPr>
          <p:nvPr/>
        </p:nvSpPr>
        <p:spPr>
          <a:xfrm>
            <a:off x="1922145" y="70485"/>
            <a:ext cx="7225030" cy="704850"/>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Safety and Health Education as the First Step to Safety </a:t>
            </a:r>
            <a:endParaRPr lang="ko-KR" altLang="en-US" sz="2000" b="1" dirty="0">
              <a:solidFill>
                <a:srgbClr val="FFFFFF"/>
              </a:solidFill>
              <a:latin typeface="맑은 고딕" charset="0"/>
              <a:ea typeface="맑은 고딕" charset="0"/>
            </a:endParaRPr>
          </a:p>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and Health Activities</a:t>
            </a:r>
            <a:endParaRPr lang="ko-KR" altLang="en-US" sz="2000" b="1" dirty="0">
              <a:solidFill>
                <a:srgbClr val="FFFFFF"/>
              </a:solidFill>
              <a:latin typeface="맑은 고딕" charset="0"/>
              <a:ea typeface="맑은 고딕" charset="0"/>
            </a:endParaRPr>
          </a:p>
        </p:txBody>
      </p:sp>
      <p:sp>
        <p:nvSpPr>
          <p:cNvPr id="38" name="텍스트 상자 38"/>
          <p:cNvSpPr txBox="1">
            <a:spLocks noGrp="1" noChangeArrowheads="1"/>
          </p:cNvSpPr>
          <p:nvPr/>
        </p:nvSpPr>
        <p:spPr>
          <a:xfrm>
            <a:off x="1937385" y="697230"/>
            <a:ext cx="4227830" cy="27876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안전보건 활동의 첫걸음, 안전보건교육</a:t>
            </a:r>
            <a:endParaRPr lang="ko-KR" altLang="en-US" sz="1200" b="1" dirty="0">
              <a:solidFill>
                <a:schemeClr val="bg1"/>
              </a:solidFill>
              <a:latin typeface="-윤고딕320" charset="0"/>
              <a:ea typeface="-윤고딕320" charset="0"/>
            </a:endParaRPr>
          </a:p>
        </p:txBody>
      </p:sp>
      <p:sp>
        <p:nvSpPr>
          <p:cNvPr id="51" name="TextBox 51"/>
          <p:cNvSpPr txBox="1">
            <a:spLocks noGrp="1" noChangeArrowheads="1"/>
          </p:cNvSpPr>
          <p:nvPr/>
        </p:nvSpPr>
        <p:spPr>
          <a:xfrm>
            <a:off x="520065" y="1366520"/>
            <a:ext cx="8376285" cy="1094740"/>
          </a:xfrm>
          <a:prstGeom prst="rect">
            <a:avLst/>
          </a:prstGeom>
          <a:noFill/>
        </p:spPr>
        <p:txBody>
          <a:bodyPr vert="horz" wrap="square" lIns="0" tIns="0" rIns="0" bIns="0" anchor="t"/>
          <a:lstStyle/>
          <a:p>
            <a:pPr marL="144145" indent="-144145" algn="l" defTabSz="457200" eaLnBrk="0" fontAlgn="auto" latinLnBrk="0">
              <a:lnSpc>
                <a:spcPct val="100000"/>
              </a:lnSpc>
              <a:spcBef>
                <a:spcPts val="0"/>
              </a:spcBef>
              <a:spcAft>
                <a:spcPts val="0"/>
              </a:spcAft>
              <a:buFontTx/>
              <a:buNone/>
            </a:pPr>
            <a:r>
              <a:rPr lang="en-US" altLang="ko-KR" dirty="0">
                <a:solidFill>
                  <a:srgbClr val="000000"/>
                </a:solidFill>
                <a:latin typeface="Arial" charset="0"/>
                <a:ea typeface="Arial" charset="0"/>
              </a:rPr>
              <a:t>New employees must be taught what they need to know in order to </a:t>
            </a:r>
            <a:endParaRPr lang="ko-KR" altLang="en-US" dirty="0">
              <a:solidFill>
                <a:srgbClr val="000000"/>
              </a:solidFill>
              <a:latin typeface="Arial" charset="0"/>
              <a:ea typeface="Arial" charset="0"/>
            </a:endParaRPr>
          </a:p>
          <a:p>
            <a:pPr marL="144145" indent="-144145" algn="l" defTabSz="457200" eaLnBrk="0" fontAlgn="auto" latinLnBrk="0">
              <a:lnSpc>
                <a:spcPct val="100000"/>
              </a:lnSpc>
              <a:spcBef>
                <a:spcPts val="0"/>
              </a:spcBef>
              <a:spcAft>
                <a:spcPts val="0"/>
              </a:spcAft>
              <a:buFontTx/>
              <a:buNone/>
            </a:pPr>
            <a:r>
              <a:rPr lang="en-US" altLang="ko-KR" dirty="0">
                <a:solidFill>
                  <a:srgbClr val="000000"/>
                </a:solidFill>
                <a:latin typeface="Arial" charset="0"/>
                <a:ea typeface="Arial" charset="0"/>
              </a:rPr>
              <a:t>work safely. They need practical training to make sure that this </a:t>
            </a:r>
            <a:endParaRPr lang="ko-KR" altLang="en-US" dirty="0">
              <a:solidFill>
                <a:srgbClr val="000000"/>
              </a:solidFill>
              <a:latin typeface="Arial" charset="0"/>
              <a:ea typeface="Arial" charset="0"/>
            </a:endParaRPr>
          </a:p>
          <a:p>
            <a:pPr marL="144145" indent="-144145" algn="l" defTabSz="457200" eaLnBrk="0" fontAlgn="auto" latinLnBrk="0">
              <a:lnSpc>
                <a:spcPct val="100000"/>
              </a:lnSpc>
              <a:spcBef>
                <a:spcPts val="0"/>
              </a:spcBef>
              <a:spcAft>
                <a:spcPts val="0"/>
              </a:spcAft>
              <a:buFontTx/>
              <a:buNone/>
            </a:pPr>
            <a:r>
              <a:rPr lang="en-US" altLang="ko-KR" dirty="0">
                <a:solidFill>
                  <a:srgbClr val="000000"/>
                </a:solidFill>
                <a:latin typeface="Arial" charset="0"/>
                <a:ea typeface="Arial" charset="0"/>
              </a:rPr>
              <a:t>knowledge becomes part of their behavior.</a:t>
            </a:r>
            <a:endParaRPr lang="ko-KR" altLang="en-US" dirty="0">
              <a:solidFill>
                <a:srgbClr val="000000"/>
              </a:solidFill>
              <a:latin typeface="Arial" charset="0"/>
              <a:ea typeface="Arial" charset="0"/>
            </a:endParaRPr>
          </a:p>
          <a:p>
            <a:pPr marL="144145" indent="-144145" algn="l" defTabSz="457200" eaLnBrk="0" fontAlgn="auto" latinLnBrk="0">
              <a:lnSpc>
                <a:spcPct val="100000"/>
              </a:lnSpc>
              <a:spcBef>
                <a:spcPts val="0"/>
              </a:spcBef>
              <a:spcAft>
                <a:spcPts val="0"/>
              </a:spcAft>
              <a:buFontTx/>
              <a:buNone/>
            </a:pPr>
            <a:endParaRPr lang="ko-KR" altLang="en-US" dirty="0">
              <a:solidFill>
                <a:srgbClr val="000000"/>
              </a:solidFill>
              <a:latin typeface="Arial" charset="0"/>
              <a:ea typeface="Arial" charset="0"/>
            </a:endParaRPr>
          </a:p>
          <a:p>
            <a:pPr marL="144145" indent="-144145" algn="l" defTabSz="457200" eaLnBrk="0" fontAlgn="auto" latinLnBrk="0">
              <a:lnSpc>
                <a:spcPct val="100000"/>
              </a:lnSpc>
              <a:spcBef>
                <a:spcPts val="0"/>
              </a:spcBef>
              <a:spcAft>
                <a:spcPts val="0"/>
              </a:spcAft>
              <a:buFontTx/>
              <a:buNone/>
            </a:pPr>
            <a:endParaRPr lang="ko-KR" altLang="en-US"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FontTx/>
              <a:buNone/>
            </a:pPr>
            <a:endParaRPr lang="ko-KR" altLang="en-US" dirty="0">
              <a:solidFill>
                <a:schemeClr val="tx1"/>
              </a:solidFill>
              <a:latin typeface="Arial" charset="0"/>
              <a:ea typeface="Arial" charset="0"/>
            </a:endParaRPr>
          </a:p>
        </p:txBody>
      </p:sp>
      <p:sp>
        <p:nvSpPr>
          <p:cNvPr id="52" name="텍스트 상자 52"/>
          <p:cNvSpPr txBox="1">
            <a:spLocks noGrp="1" noChangeArrowheads="1"/>
          </p:cNvSpPr>
          <p:nvPr/>
        </p:nvSpPr>
        <p:spPr>
          <a:xfrm>
            <a:off x="461645" y="2451735"/>
            <a:ext cx="6995795" cy="41719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100" dirty="0">
                <a:solidFill>
                  <a:srgbClr val="009297"/>
                </a:solidFill>
                <a:latin typeface="-윤고딕330" charset="0"/>
                <a:ea typeface="-윤고딕330" charset="0"/>
              </a:rPr>
              <a:t>따라서 신규 입사자가 안전하게 작업할 수 있도록 필요한 지식을 교육하여 그것이 행동에 </a:t>
            </a:r>
            <a:endParaRPr lang="ko-KR" altLang="en-US" sz="1100" dirty="0">
              <a:solidFill>
                <a:srgbClr val="009297"/>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r>
              <a:rPr lang="en-US" altLang="ko-KR" sz="1100" dirty="0">
                <a:solidFill>
                  <a:srgbClr val="009297"/>
                </a:solidFill>
                <a:latin typeface="-윤고딕330" charset="0"/>
                <a:ea typeface="-윤고딕330" charset="0"/>
              </a:rPr>
              <a:t>반영될 수 있도록 기능훈련을 시키는 것이 요구된다.</a:t>
            </a:r>
            <a:endParaRPr lang="ko-KR" altLang="en-US" sz="1100" dirty="0">
              <a:solidFill>
                <a:srgbClr val="009297"/>
              </a:solidFill>
              <a:latin typeface="-윤고딕330" charset="0"/>
              <a:ea typeface="-윤고딕330" charset="0"/>
            </a:endParaRPr>
          </a:p>
        </p:txBody>
      </p:sp>
      <p:sp>
        <p:nvSpPr>
          <p:cNvPr id="53" name="TextBox 53"/>
          <p:cNvSpPr txBox="1">
            <a:spLocks noGrp="1" noChangeArrowheads="1"/>
          </p:cNvSpPr>
          <p:nvPr/>
        </p:nvSpPr>
        <p:spPr>
          <a:xfrm>
            <a:off x="370840" y="3235325"/>
            <a:ext cx="7966075" cy="1472565"/>
          </a:xfrm>
          <a:prstGeom prst="rect">
            <a:avLst/>
          </a:prstGeom>
          <a:noFill/>
        </p:spPr>
        <p:txBody>
          <a:bodyPr vert="horz" wrap="square" lIns="0" tIns="0" rIns="0" bIns="0" numCol="1" anchor="t">
            <a:noAutofit/>
          </a:bodyPr>
          <a:lstStyle/>
          <a:p>
            <a:pPr marL="0" indent="0" algn="l" defTabSz="457200" eaLnBrk="0" fontAlgn="auto" latinLnBrk="0">
              <a:lnSpc>
                <a:spcPct val="100000"/>
              </a:lnSpc>
              <a:spcBef>
                <a:spcPts val="0"/>
              </a:spcBef>
              <a:spcAft>
                <a:spcPts val="0"/>
              </a:spcAft>
              <a:buClr>
                <a:srgbClr val="000000"/>
              </a:buClr>
              <a:buFont typeface="Arial"/>
              <a:buChar char="•"/>
            </a:pPr>
            <a:r>
              <a:rPr lang="en-US" altLang="ko-KR" b="0" cap="none" spc="10" dirty="0">
                <a:solidFill>
                  <a:schemeClr val="tx1"/>
                </a:solidFill>
                <a:latin typeface="Arial" charset="0"/>
                <a:ea typeface="Arial" charset="0"/>
              </a:rPr>
              <a:t> Accidents are much more likely to happen in the industrial </a:t>
            </a:r>
            <a:endParaRPr lang="ko-KR" altLang="en-US" b="0" cap="none"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FontTx/>
              <a:buNone/>
            </a:pPr>
            <a:r>
              <a:rPr lang="en-US" altLang="ko-KR" b="0" cap="none" spc="10" dirty="0">
                <a:solidFill>
                  <a:schemeClr val="tx1"/>
                </a:solidFill>
                <a:latin typeface="Arial" charset="0"/>
                <a:ea typeface="Arial" charset="0"/>
              </a:rPr>
              <a:t>  environment than in the everyday environment. Most accidents can </a:t>
            </a:r>
            <a:endParaRPr lang="ko-KR" altLang="en-US" b="0" cap="none"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FontTx/>
              <a:buNone/>
            </a:pPr>
            <a:r>
              <a:rPr lang="en-US" altLang="ko-KR" b="0" cap="none" spc="10" dirty="0">
                <a:solidFill>
                  <a:schemeClr val="tx1"/>
                </a:solidFill>
                <a:latin typeface="Arial" charset="0"/>
                <a:ea typeface="Arial" charset="0"/>
              </a:rPr>
              <a:t>  be prevented by performing a safety inspection prior to starting work. </a:t>
            </a:r>
            <a:endParaRPr lang="ko-KR" altLang="en-US" b="0" cap="none"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FontTx/>
              <a:buNone/>
            </a:pPr>
            <a:endParaRPr lang="ko-KR" altLang="en-US" b="0" cap="none"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FontTx/>
              <a:buNone/>
            </a:pPr>
            <a:r>
              <a:rPr lang="en-US" altLang="ko-KR" b="0" cap="none" spc="10" dirty="0">
                <a:solidFill>
                  <a:schemeClr val="tx1"/>
                </a:solidFill>
                <a:latin typeface="Arial" charset="0"/>
                <a:ea typeface="Arial" charset="0"/>
              </a:rPr>
              <a:t>  </a:t>
            </a:r>
            <a:r>
              <a:rPr lang="en-US" altLang="ko-KR" b="1" cap="none" spc="10" dirty="0">
                <a:solidFill>
                  <a:schemeClr val="tx1"/>
                </a:solidFill>
                <a:latin typeface="Arial" charset="0"/>
                <a:ea typeface="Arial" charset="0"/>
              </a:rPr>
              <a:t>Pre-work safety inspections identify and remove potential </a:t>
            </a:r>
            <a:endParaRPr lang="ko-KR" altLang="en-US" b="1" cap="none"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FontTx/>
              <a:buNone/>
            </a:pPr>
            <a:r>
              <a:rPr lang="en-US" altLang="ko-KR" b="1" cap="none" spc="10" dirty="0">
                <a:solidFill>
                  <a:schemeClr val="tx1"/>
                </a:solidFill>
                <a:latin typeface="Arial" charset="0"/>
                <a:ea typeface="Arial" charset="0"/>
              </a:rPr>
              <a:t>  safety hazards before work starts.</a:t>
            </a:r>
            <a:endParaRPr lang="ko-KR" altLang="en-US" b="1" cap="none"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FontTx/>
              <a:buNone/>
            </a:pPr>
            <a:endParaRPr lang="ko-KR" altLang="en-US" b="0" cap="none" dirty="0">
              <a:solidFill>
                <a:schemeClr val="tx1"/>
              </a:solidFill>
              <a:latin typeface="Tahoma" charset="0"/>
              <a:ea typeface="Tahoma" charset="0"/>
            </a:endParaRPr>
          </a:p>
          <a:p>
            <a:pPr marL="0" indent="0" algn="l" defTabSz="457200" eaLnBrk="0" fontAlgn="auto" latinLnBrk="0">
              <a:lnSpc>
                <a:spcPct val="100000"/>
              </a:lnSpc>
              <a:spcBef>
                <a:spcPts val="0"/>
              </a:spcBef>
              <a:spcAft>
                <a:spcPts val="0"/>
              </a:spcAft>
              <a:buFontTx/>
              <a:buNone/>
            </a:pPr>
            <a:endParaRPr lang="ko-KR" altLang="en-US" b="1" cap="none" dirty="0">
              <a:solidFill>
                <a:schemeClr val="tx1"/>
              </a:solidFill>
              <a:latin typeface="Tahoma" charset="0"/>
              <a:ea typeface="Tahoma" charset="0"/>
            </a:endParaRPr>
          </a:p>
        </p:txBody>
      </p:sp>
      <p:sp>
        <p:nvSpPr>
          <p:cNvPr id="54" name="텍스트 상자 54"/>
          <p:cNvSpPr txBox="1">
            <a:spLocks noGrp="1" noChangeArrowheads="1"/>
          </p:cNvSpPr>
          <p:nvPr/>
        </p:nvSpPr>
        <p:spPr>
          <a:xfrm>
            <a:off x="433070" y="5129731"/>
            <a:ext cx="6854190" cy="97218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100" dirty="0">
                <a:solidFill>
                  <a:srgbClr val="009297"/>
                </a:solidFill>
                <a:latin typeface="-윤고딕330" charset="0"/>
                <a:ea typeface="-윤고딕330" charset="0"/>
              </a:rPr>
              <a:t>산업현장은 특성상 일반 생활 현장보다 재해가 발생할 확률이 훨씬 높다. 하지만 작업 전 안전점검만 </a:t>
            </a:r>
            <a:endParaRPr lang="ko-KR" altLang="en-US" sz="1100" dirty="0">
              <a:solidFill>
                <a:srgbClr val="009297"/>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r>
              <a:rPr lang="en-US" altLang="ko-KR" sz="1100" dirty="0">
                <a:solidFill>
                  <a:srgbClr val="009297"/>
                </a:solidFill>
                <a:latin typeface="-윤고딕330" charset="0"/>
                <a:ea typeface="-윤고딕330" charset="0"/>
              </a:rPr>
              <a:t>제대로 해도 대부분의 재해들을 충분히 막을 수 있다.</a:t>
            </a:r>
            <a:endParaRPr lang="ko-KR" altLang="en-US" sz="1100" dirty="0">
              <a:solidFill>
                <a:srgbClr val="009297"/>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100" dirty="0">
              <a:solidFill>
                <a:srgbClr val="009297"/>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r>
              <a:rPr lang="en-US" altLang="ko-KR" sz="1100" dirty="0">
                <a:solidFill>
                  <a:srgbClr val="009297"/>
                </a:solidFill>
                <a:latin typeface="-윤고딕330" charset="0"/>
                <a:ea typeface="-윤고딕330" charset="0"/>
              </a:rPr>
              <a:t>작업 전 안전점검이란 ‘발생 가능한 위험요인을 작업 전에 파악하여 제거한 뒤 작업을 실시’하는 것을 말한다.</a:t>
            </a:r>
            <a:endParaRPr lang="ko-KR" altLang="en-US" sz="1100" dirty="0">
              <a:solidFill>
                <a:srgbClr val="009297"/>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000" dirty="0">
              <a:solidFill>
                <a:srgbClr val="009297"/>
              </a:solidFill>
              <a:latin typeface="-윤고딕330" charset="0"/>
              <a:ea typeface="-윤고딕330"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50" name="TextBox 50"/>
          <p:cNvSpPr txBox="1">
            <a:spLocks noGrp="1" noChangeArrowheads="1"/>
          </p:cNvSpPr>
          <p:nvPr/>
        </p:nvSpPr>
        <p:spPr>
          <a:xfrm>
            <a:off x="864235" y="2513330"/>
            <a:ext cx="7660005" cy="4009390"/>
          </a:xfrm>
          <a:prstGeom prst="rect">
            <a:avLst/>
          </a:prstGeom>
          <a:noFill/>
        </p:spPr>
        <p:txBody>
          <a:bodyPr vert="horz" wrap="square" lIns="0" tIns="0" rIns="0" bIns="0" anchor="t"/>
          <a:lstStyle/>
          <a:p>
            <a:pPr marL="0" indent="0" algn="l" defTabSz="457200" eaLnBrk="0" fontAlgn="auto" latinLnBrk="0">
              <a:lnSpc>
                <a:spcPct val="100000"/>
              </a:lnSpc>
              <a:spcBef>
                <a:spcPts val="0"/>
              </a:spcBef>
              <a:spcAft>
                <a:spcPts val="0"/>
              </a:spcAft>
              <a:buFontTx/>
              <a:buNone/>
            </a:pPr>
            <a:endParaRPr lang="ko-KR" altLang="en-US" sz="2000"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Clr>
                <a:srgbClr val="000000"/>
              </a:buClr>
              <a:buFont typeface="Arial"/>
              <a:buChar char="•"/>
            </a:pPr>
            <a:r>
              <a:rPr lang="en-US" altLang="ko-KR" sz="2000" spc="-60" dirty="0">
                <a:solidFill>
                  <a:schemeClr val="tx1"/>
                </a:solidFill>
                <a:latin typeface="Arial" charset="0"/>
                <a:ea typeface="Arial" charset="0"/>
              </a:rPr>
              <a:t> Is access to forklift-operating areas restricted to other workers?</a:t>
            </a:r>
            <a:endParaRPr lang="ko-KR" altLang="en-US" sz="2000"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Clr>
                <a:srgbClr val="000000"/>
              </a:buClr>
              <a:buFont typeface="Arial"/>
              <a:buChar char="•"/>
            </a:pPr>
            <a:endParaRPr lang="ko-KR" altLang="en-US" sz="2000" dirty="0">
              <a:solidFill>
                <a:schemeClr val="tx1"/>
              </a:solidFill>
              <a:latin typeface="Arial" charset="0"/>
              <a:ea typeface="Arial" charset="0"/>
            </a:endParaRPr>
          </a:p>
          <a:p>
            <a:pPr marL="144145" indent="-144145" algn="l" defTabSz="457200" eaLnBrk="0" fontAlgn="auto" latinLnBrk="0">
              <a:lnSpc>
                <a:spcPct val="100000"/>
              </a:lnSpc>
              <a:spcBef>
                <a:spcPts val="0"/>
              </a:spcBef>
              <a:spcAft>
                <a:spcPts val="0"/>
              </a:spcAft>
              <a:buFontTx/>
              <a:buNone/>
            </a:pPr>
            <a:endParaRPr lang="ko-KR" altLang="en-US" sz="2000" dirty="0">
              <a:solidFill>
                <a:schemeClr val="tx1"/>
              </a:solidFill>
              <a:latin typeface="Arial" charset="0"/>
              <a:ea typeface="Arial" charset="0"/>
            </a:endParaRPr>
          </a:p>
          <a:p>
            <a:pPr marL="144145" indent="-144145" algn="l" defTabSz="457200" eaLnBrk="0" fontAlgn="auto" latinLnBrk="0">
              <a:lnSpc>
                <a:spcPct val="100000"/>
              </a:lnSpc>
              <a:spcBef>
                <a:spcPts val="0"/>
              </a:spcBef>
              <a:spcAft>
                <a:spcPts val="0"/>
              </a:spcAft>
              <a:buClr>
                <a:srgbClr val="000000"/>
              </a:buClr>
              <a:buFont typeface="Arial"/>
              <a:buChar char="•"/>
            </a:pPr>
            <a:r>
              <a:rPr lang="en-US" altLang="ko-KR" sz="2000" spc="-60" dirty="0">
                <a:solidFill>
                  <a:schemeClr val="tx1"/>
                </a:solidFill>
                <a:latin typeface="Arial" charset="0"/>
                <a:ea typeface="Arial" charset="0"/>
              </a:rPr>
              <a:t>Is the forklift equipped with a rearview mirror and seat belt?</a:t>
            </a:r>
            <a:endParaRPr lang="ko-KR" altLang="en-US" sz="2000"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FontTx/>
              <a:buNone/>
            </a:pPr>
            <a:endParaRPr lang="ko-KR" altLang="en-US" sz="2000"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FontTx/>
              <a:buNone/>
            </a:pPr>
            <a:endParaRPr lang="ko-KR" altLang="en-US" sz="2000" dirty="0">
              <a:solidFill>
                <a:schemeClr val="tx1"/>
              </a:solidFill>
              <a:latin typeface="Arial" charset="0"/>
              <a:ea typeface="Arial" charset="0"/>
            </a:endParaRPr>
          </a:p>
          <a:p>
            <a:pPr marL="144145" indent="-144145" algn="l" defTabSz="457200" eaLnBrk="0" fontAlgn="auto" latinLnBrk="0">
              <a:lnSpc>
                <a:spcPct val="100000"/>
              </a:lnSpc>
              <a:spcBef>
                <a:spcPts val="0"/>
              </a:spcBef>
              <a:spcAft>
                <a:spcPts val="0"/>
              </a:spcAft>
              <a:buClr>
                <a:srgbClr val="000000"/>
              </a:buClr>
              <a:buFont typeface="Arial"/>
              <a:buChar char="•"/>
            </a:pPr>
            <a:r>
              <a:rPr lang="en-US" altLang="ko-KR" sz="2000" spc="-60" dirty="0">
                <a:solidFill>
                  <a:schemeClr val="tx1"/>
                </a:solidFill>
                <a:latin typeface="Arial" charset="0"/>
                <a:ea typeface="Arial" charset="0"/>
              </a:rPr>
              <a:t>Is the forklift operator licensed?</a:t>
            </a:r>
            <a:endParaRPr lang="ko-KR" altLang="en-US" sz="2000" dirty="0">
              <a:solidFill>
                <a:schemeClr val="tx1"/>
              </a:solidFill>
              <a:latin typeface="Arial" charset="0"/>
              <a:ea typeface="Arial" charset="0"/>
            </a:endParaRPr>
          </a:p>
        </p:txBody>
      </p:sp>
      <p:grpSp>
        <p:nvGrpSpPr>
          <p:cNvPr id="35" name="그룹 35"/>
          <p:cNvGrpSpPr/>
          <p:nvPr/>
        </p:nvGrpSpPr>
        <p:grpSpPr>
          <a:xfrm>
            <a:off x="-12065" y="178435"/>
            <a:ext cx="1828800" cy="565150"/>
            <a:chOff x="-12065" y="178435"/>
            <a:chExt cx="1828800" cy="565150"/>
          </a:xfrm>
        </p:grpSpPr>
        <p:sp>
          <p:nvSpPr>
            <p:cNvPr id="43"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1</a:t>
              </a:r>
              <a:endParaRPr lang="ko-KR" altLang="en-US" sz="1300" b="1" dirty="0">
                <a:solidFill>
                  <a:schemeClr val="tx1"/>
                </a:solidFill>
                <a:latin typeface="맑은 고딕" charset="0"/>
                <a:ea typeface="맑은 고딕" charset="0"/>
              </a:endParaRPr>
            </a:p>
          </p:txBody>
        </p:sp>
        <p:sp>
          <p:nvSpPr>
            <p:cNvPr id="44"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000" b="1" dirty="0">
                  <a:solidFill>
                    <a:schemeClr val="tx1"/>
                  </a:solidFill>
                  <a:latin typeface="Arial" charset="0"/>
                  <a:ea typeface="Arial" charset="0"/>
                </a:rPr>
                <a:t>Work Life for </a:t>
              </a:r>
              <a:endParaRPr lang="ko-KR" altLang="en-US" sz="1000" b="1" dirty="0">
                <a:solidFill>
                  <a:schemeClr val="tx1"/>
                </a:solidFill>
                <a:latin typeface="Arial" charset="0"/>
                <a:ea typeface="Arial" charset="0"/>
              </a:endParaRPr>
            </a:p>
            <a:p>
              <a:pPr marL="0" indent="0" algn="l" defTabSz="508000" eaLnBrk="0" fontAlgn="auto" latinLnBrk="0">
                <a:lnSpc>
                  <a:spcPct val="100000"/>
                </a:lnSpc>
                <a:spcBef>
                  <a:spcPts val="0"/>
                </a:spcBef>
                <a:spcAft>
                  <a:spcPts val="0"/>
                </a:spcAft>
                <a:buFontTx/>
                <a:buNone/>
              </a:pPr>
              <a:r>
                <a:rPr lang="en-US" altLang="ko-KR" sz="1000" b="1" dirty="0">
                  <a:solidFill>
                    <a:schemeClr val="tx1"/>
                  </a:solidFill>
                  <a:latin typeface="Arial" charset="0"/>
                  <a:ea typeface="Arial" charset="0"/>
                </a:rPr>
                <a:t>New Employees</a:t>
              </a:r>
              <a:endParaRPr lang="ko-KR" altLang="en-US" sz="1000" b="1" dirty="0">
                <a:solidFill>
                  <a:schemeClr val="tx1"/>
                </a:solidFill>
                <a:latin typeface="Arial" charset="0"/>
                <a:ea typeface="Arial" charset="0"/>
              </a:endParaRPr>
            </a:p>
          </p:txBody>
        </p:sp>
        <p:sp>
          <p:nvSpPr>
            <p:cNvPr id="45"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marL="0" indent="0" algn="l" defTabSz="457200" eaLnBrk="0" fontAlgn="auto" latinLnBrk="0">
                <a:lnSpc>
                  <a:spcPct val="100000"/>
                </a:lnSpc>
                <a:spcBef>
                  <a:spcPts val="0"/>
                </a:spcBef>
                <a:spcAft>
                  <a:spcPts val="0"/>
                </a:spcAft>
                <a:buFontTx/>
                <a:buNone/>
              </a:pPr>
              <a:r>
                <a:rPr lang="en-US" altLang="ko-KR" sz="900" dirty="0">
                  <a:solidFill>
                    <a:schemeClr val="tx1"/>
                  </a:solidFill>
                  <a:latin typeface="-윤고딕330" charset="0"/>
                  <a:ea typeface="-윤고딕330" charset="0"/>
                </a:rPr>
                <a:t>신규 입사자의 직장생활</a:t>
              </a:r>
              <a:endParaRPr lang="ko-KR" altLang="en-US" sz="900" dirty="0">
                <a:solidFill>
                  <a:schemeClr val="tx1"/>
                </a:solidFill>
                <a:latin typeface="-윤고딕330" charset="0"/>
                <a:ea typeface="-윤고딕330" charset="0"/>
              </a:endParaRPr>
            </a:p>
          </p:txBody>
        </p:sp>
      </p:grpSp>
      <p:pic>
        <p:nvPicPr>
          <p:cNvPr id="36" name="Picture 36"/>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7677785" y="6058535"/>
            <a:ext cx="1217295" cy="662305"/>
          </a:xfrm>
          <a:prstGeom prst="rect">
            <a:avLst/>
          </a:prstGeom>
          <a:noFill/>
        </p:spPr>
      </p:pic>
      <p:sp>
        <p:nvSpPr>
          <p:cNvPr id="37" name="TextBox 37"/>
          <p:cNvSpPr txBox="1">
            <a:spLocks noGrp="1" noChangeArrowheads="1"/>
          </p:cNvSpPr>
          <p:nvPr/>
        </p:nvSpPr>
        <p:spPr>
          <a:xfrm>
            <a:off x="1922145" y="70485"/>
            <a:ext cx="7225030" cy="707886"/>
          </a:xfrm>
          <a:prstGeom prst="rect">
            <a:avLst/>
          </a:prstGeom>
          <a:noFill/>
        </p:spPr>
        <p:txBody>
          <a:bodyPr vert="horz" wrap="square" lIns="91440" tIns="45720" rIns="91440" bIns="45720" anchor="ctr">
            <a:spAutoFit/>
          </a:bodyPr>
          <a:lstStyle/>
          <a:p>
            <a:pPr eaLnBrk="0"/>
            <a:r>
              <a:rPr lang="en-US" altLang="ko-KR" sz="2000" b="1" dirty="0" smtClean="0">
                <a:solidFill>
                  <a:srgbClr val="FFFFFF"/>
                </a:solidFill>
                <a:latin typeface="맑은 고딕" charset="0"/>
                <a:ea typeface="맑은 고딕" charset="0"/>
              </a:rPr>
              <a:t>Making Pre-work Safety Inspections </a:t>
            </a:r>
          </a:p>
          <a:p>
            <a:pPr eaLnBrk="0"/>
            <a:r>
              <a:rPr lang="en-US" altLang="ko-KR" sz="2000" b="1" dirty="0" smtClean="0">
                <a:solidFill>
                  <a:srgbClr val="FFFFFF"/>
                </a:solidFill>
                <a:latin typeface="맑은 고딕" charset="0"/>
                <a:ea typeface="맑은 고딕" charset="0"/>
              </a:rPr>
              <a:t>a </a:t>
            </a:r>
            <a:r>
              <a:rPr lang="en-US" altLang="ko-KR" sz="2000" b="1" dirty="0">
                <a:solidFill>
                  <a:srgbClr val="FFFFFF"/>
                </a:solidFill>
                <a:latin typeface="맑은 고딕" charset="0"/>
                <a:ea typeface="맑은 고딕" charset="0"/>
              </a:rPr>
              <a:t>Regular Practice</a:t>
            </a:r>
            <a:endParaRPr lang="ko-KR" altLang="en-US" sz="2000" b="1" dirty="0">
              <a:solidFill>
                <a:srgbClr val="FFFFFF"/>
              </a:solidFill>
              <a:latin typeface="맑은 고딕" charset="0"/>
              <a:ea typeface="맑은 고딕" charset="0"/>
            </a:endParaRPr>
          </a:p>
        </p:txBody>
      </p:sp>
      <p:sp>
        <p:nvSpPr>
          <p:cNvPr id="38" name="텍스트 상자 38"/>
          <p:cNvSpPr txBox="1">
            <a:spLocks noGrp="1" noChangeArrowheads="1"/>
          </p:cNvSpPr>
          <p:nvPr/>
        </p:nvSpPr>
        <p:spPr>
          <a:xfrm>
            <a:off x="1937385" y="697230"/>
            <a:ext cx="4227830" cy="27876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작업 전 안전점검 등 안전의 습관화 및 생활화</a:t>
            </a:r>
            <a:endParaRPr lang="ko-KR" altLang="en-US" sz="1200" b="1" dirty="0">
              <a:solidFill>
                <a:schemeClr val="bg1"/>
              </a:solidFill>
              <a:latin typeface="-윤고딕320" charset="0"/>
              <a:ea typeface="-윤고딕320" charset="0"/>
            </a:endParaRPr>
          </a:p>
        </p:txBody>
      </p:sp>
      <p:sp>
        <p:nvSpPr>
          <p:cNvPr id="47" name="TextBox 47"/>
          <p:cNvSpPr txBox="1">
            <a:spLocks noGrp="1" noChangeArrowheads="1"/>
          </p:cNvSpPr>
          <p:nvPr/>
        </p:nvSpPr>
        <p:spPr>
          <a:xfrm>
            <a:off x="494665" y="1303655"/>
            <a:ext cx="7805420" cy="457835"/>
          </a:xfrm>
          <a:prstGeom prst="rect">
            <a:avLst/>
          </a:prstGeom>
          <a:noFill/>
        </p:spPr>
        <p:txBody>
          <a:bodyPr vert="horz" wrap="square" lIns="0" tIns="0" rIns="0" bIns="0" anchor="t"/>
          <a:lstStyle/>
          <a:p>
            <a:pPr marL="144145" indent="-144145" algn="l" defTabSz="457200" eaLnBrk="0" fontAlgn="auto" latinLnBrk="0">
              <a:lnSpc>
                <a:spcPct val="100000"/>
              </a:lnSpc>
              <a:spcBef>
                <a:spcPts val="0"/>
              </a:spcBef>
              <a:spcAft>
                <a:spcPts val="0"/>
              </a:spcAft>
              <a:buFontTx/>
              <a:buNone/>
            </a:pPr>
            <a:r>
              <a:rPr lang="en-US" altLang="ko-KR" sz="2200" b="1" dirty="0">
                <a:solidFill>
                  <a:srgbClr val="000000"/>
                </a:solidFill>
                <a:latin typeface="Arial" charset="0"/>
                <a:ea typeface="Arial" charset="0"/>
              </a:rPr>
              <a:t>   Examples of Pre-work Safety Inspections</a:t>
            </a:r>
            <a:endParaRPr lang="ko-KR" altLang="en-US" sz="2200" b="1" dirty="0">
              <a:solidFill>
                <a:srgbClr val="000000"/>
              </a:solidFill>
              <a:latin typeface="Arial" charset="0"/>
              <a:ea typeface="Arial" charset="0"/>
            </a:endParaRPr>
          </a:p>
          <a:p>
            <a:pPr marL="144145" indent="-144145" algn="l" defTabSz="457200" eaLnBrk="0" fontAlgn="auto" latinLnBrk="0">
              <a:lnSpc>
                <a:spcPct val="100000"/>
              </a:lnSpc>
              <a:spcBef>
                <a:spcPts val="0"/>
              </a:spcBef>
              <a:spcAft>
                <a:spcPts val="0"/>
              </a:spcAft>
              <a:buFontTx/>
              <a:buNone/>
            </a:pPr>
            <a:endParaRPr lang="ko-KR" altLang="en-US" sz="2200" b="1" dirty="0">
              <a:solidFill>
                <a:srgbClr val="000000"/>
              </a:solidFill>
              <a:latin typeface="Arial" charset="0"/>
              <a:ea typeface="Arial" charset="0"/>
            </a:endParaRPr>
          </a:p>
          <a:p>
            <a:pPr marL="144145" indent="-144145" algn="l" defTabSz="457200" eaLnBrk="0" fontAlgn="auto" latinLnBrk="0">
              <a:lnSpc>
                <a:spcPct val="100000"/>
              </a:lnSpc>
              <a:spcBef>
                <a:spcPts val="0"/>
              </a:spcBef>
              <a:spcAft>
                <a:spcPts val="0"/>
              </a:spcAft>
              <a:buFontTx/>
              <a:buNone/>
            </a:pPr>
            <a:endParaRPr lang="ko-KR" altLang="en-US" sz="2200" b="1"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FontTx/>
              <a:buNone/>
            </a:pPr>
            <a:endParaRPr lang="ko-KR" altLang="en-US" sz="2200" b="1" dirty="0">
              <a:solidFill>
                <a:schemeClr val="tx1"/>
              </a:solidFill>
              <a:latin typeface="Arial" charset="0"/>
              <a:ea typeface="Arial" charset="0"/>
            </a:endParaRPr>
          </a:p>
        </p:txBody>
      </p:sp>
      <p:sp>
        <p:nvSpPr>
          <p:cNvPr id="49" name="텍스트 상자 1"/>
          <p:cNvSpPr txBox="1">
            <a:spLocks noGrp="1" noChangeArrowheads="1"/>
          </p:cNvSpPr>
          <p:nvPr/>
        </p:nvSpPr>
        <p:spPr>
          <a:xfrm>
            <a:off x="434975" y="1847850"/>
            <a:ext cx="6825615" cy="782320"/>
          </a:xfrm>
          <a:prstGeom prst="rect">
            <a:avLst/>
          </a:prstGeom>
          <a:ln w="0">
            <a:noFill/>
            <a:prstDash/>
          </a:ln>
        </p:spPr>
        <p:txBody>
          <a:bodyPr vert="horz" wrap="square" lIns="89535" tIns="46355" rIns="89535" bIns="46355" anchor="t"/>
          <a:lstStyle/>
          <a:p>
            <a:pPr marL="0" indent="0" algn="just" defTabSz="508000" fontAlgn="auto">
              <a:lnSpc>
                <a:spcPct val="150000"/>
              </a:lnSpc>
              <a:spcBef>
                <a:spcPts val="0"/>
              </a:spcBef>
              <a:spcAft>
                <a:spcPts val="0"/>
              </a:spcAft>
              <a:buFontTx/>
              <a:buNone/>
            </a:pPr>
            <a:r>
              <a:rPr lang="en-US" altLang="ko-KR" sz="1800" b="1" dirty="0">
                <a:solidFill>
                  <a:srgbClr val="7030A0"/>
                </a:solidFill>
                <a:latin typeface="Arial" charset="0"/>
                <a:ea typeface="Arial" charset="0"/>
              </a:rPr>
              <a:t>     Inspection Points by Facility, e.g. forklift</a:t>
            </a:r>
            <a:endParaRPr lang="ko-KR" altLang="en-US" sz="1800" b="1" dirty="0">
              <a:solidFill>
                <a:srgbClr val="7030A0"/>
              </a:solidFill>
              <a:latin typeface="Arial" charset="0"/>
              <a:ea typeface="Arial" charset="0"/>
            </a:endParaRPr>
          </a:p>
          <a:p>
            <a:pPr marL="0" indent="0" algn="l" defTabSz="508000" fontAlgn="auto">
              <a:lnSpc>
                <a:spcPct val="100000"/>
              </a:lnSpc>
              <a:spcBef>
                <a:spcPts val="0"/>
              </a:spcBef>
              <a:spcAft>
                <a:spcPts val="0"/>
              </a:spcAft>
              <a:buFontTx/>
              <a:buNone/>
            </a:pPr>
            <a:endParaRPr lang="ko-KR" altLang="en-US" sz="1800" dirty="0">
              <a:solidFill>
                <a:srgbClr val="7030A0"/>
              </a:solidFill>
              <a:latin typeface="Tahoma" charset="0"/>
              <a:ea typeface="Tahoma" charset="0"/>
            </a:endParaRPr>
          </a:p>
        </p:txBody>
      </p:sp>
      <p:sp>
        <p:nvSpPr>
          <p:cNvPr id="52" name="텍스트 상자 52"/>
          <p:cNvSpPr txBox="1">
            <a:spLocks noGrp="1" noChangeArrowheads="1"/>
          </p:cNvSpPr>
          <p:nvPr/>
        </p:nvSpPr>
        <p:spPr>
          <a:xfrm>
            <a:off x="956310" y="3273425"/>
            <a:ext cx="7667625" cy="41592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100" dirty="0">
                <a:solidFill>
                  <a:srgbClr val="7030A0"/>
                </a:solidFill>
                <a:latin typeface="-윤고딕330" charset="0"/>
                <a:ea typeface="-윤고딕330" charset="0"/>
              </a:rPr>
              <a:t>지게차 작업장소 주변에 다른 근로자의 접근을 통제하고 있는가?</a:t>
            </a:r>
            <a:endParaRPr lang="ko-KR" altLang="en-US" sz="1100" dirty="0">
              <a:solidFill>
                <a:srgbClr val="7030A0"/>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000" dirty="0">
              <a:solidFill>
                <a:srgbClr val="7030A0"/>
              </a:solidFill>
              <a:latin typeface="-윤고딕330" charset="0"/>
              <a:ea typeface="-윤고딕330" charset="0"/>
            </a:endParaRPr>
          </a:p>
        </p:txBody>
      </p:sp>
      <p:sp>
        <p:nvSpPr>
          <p:cNvPr id="53" name="텍스트 상자 53"/>
          <p:cNvSpPr txBox="1">
            <a:spLocks noGrp="1" noChangeArrowheads="1"/>
          </p:cNvSpPr>
          <p:nvPr/>
        </p:nvSpPr>
        <p:spPr>
          <a:xfrm>
            <a:off x="956310" y="4171950"/>
            <a:ext cx="7667625" cy="41592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100" dirty="0">
                <a:solidFill>
                  <a:srgbClr val="7030A0"/>
                </a:solidFill>
                <a:latin typeface="-윤고딕330" charset="0"/>
                <a:ea typeface="-윤고딕330" charset="0"/>
              </a:rPr>
              <a:t>지게차의 후사경, 좌석안전띠는 정상적으로 설치되어 있는가?</a:t>
            </a:r>
            <a:endParaRPr lang="ko-KR" altLang="en-US" sz="1100" dirty="0">
              <a:solidFill>
                <a:srgbClr val="7030A0"/>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000" dirty="0">
              <a:solidFill>
                <a:srgbClr val="7030A0"/>
              </a:solidFill>
              <a:latin typeface="-윤고딕330" charset="0"/>
              <a:ea typeface="-윤고딕330" charset="0"/>
            </a:endParaRPr>
          </a:p>
        </p:txBody>
      </p:sp>
      <p:sp>
        <p:nvSpPr>
          <p:cNvPr id="54" name="텍스트 상자 54"/>
          <p:cNvSpPr txBox="1">
            <a:spLocks noGrp="1" noChangeArrowheads="1"/>
          </p:cNvSpPr>
          <p:nvPr/>
        </p:nvSpPr>
        <p:spPr>
          <a:xfrm>
            <a:off x="955675" y="5088255"/>
            <a:ext cx="7667625" cy="41592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100" dirty="0">
                <a:solidFill>
                  <a:srgbClr val="7030A0"/>
                </a:solidFill>
                <a:latin typeface="-윤고딕330" charset="0"/>
                <a:ea typeface="-윤고딕330" charset="0"/>
              </a:rPr>
              <a:t>지게차 운전자는 유자격자인가?</a:t>
            </a:r>
            <a:endParaRPr lang="ko-KR" altLang="en-US" sz="1100" dirty="0">
              <a:solidFill>
                <a:srgbClr val="7030A0"/>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000" dirty="0">
              <a:solidFill>
                <a:srgbClr val="7030A0"/>
              </a:solidFill>
              <a:latin typeface="-윤고딕330" charset="0"/>
              <a:ea typeface="-윤고딕330" charset="0"/>
            </a:endParaRPr>
          </a:p>
        </p:txBody>
      </p:sp>
      <p:sp>
        <p:nvSpPr>
          <p:cNvPr id="55" name="텍스트 상자 55"/>
          <p:cNvSpPr txBox="1">
            <a:spLocks noGrp="1" noChangeArrowheads="1"/>
          </p:cNvSpPr>
          <p:nvPr/>
        </p:nvSpPr>
        <p:spPr>
          <a:xfrm>
            <a:off x="732155" y="2233930"/>
            <a:ext cx="7667625" cy="431165"/>
          </a:xfrm>
          <a:prstGeom prst="rect">
            <a:avLst/>
          </a:prstGeom>
          <a:ln w="0">
            <a:noFill/>
            <a:prstDash/>
          </a:ln>
        </p:spPr>
        <p:txBody>
          <a:bodyPr vert="horz" wrap="square" lIns="89535" tIns="46355" rIns="89535" bIns="46355" anchor="t"/>
          <a:lstStyle/>
          <a:p>
            <a:pPr marL="0" indent="0" algn="just" defTabSz="508000" eaLnBrk="0" fontAlgn="auto" latinLnBrk="0">
              <a:lnSpc>
                <a:spcPct val="100000"/>
              </a:lnSpc>
              <a:spcBef>
                <a:spcPts val="0"/>
              </a:spcBef>
              <a:spcAft>
                <a:spcPts val="0"/>
              </a:spcAft>
              <a:buFontTx/>
              <a:buNone/>
            </a:pPr>
            <a:r>
              <a:rPr lang="en-US" altLang="ko-KR" sz="1200" dirty="0">
                <a:solidFill>
                  <a:srgbClr val="7030A0"/>
                </a:solidFill>
                <a:latin typeface="-윤고딕330" charset="0"/>
                <a:ea typeface="-윤고딕330" charset="0"/>
              </a:rPr>
              <a:t>설비별 점검 포인트(예: 지게차)</a:t>
            </a:r>
            <a:endParaRPr lang="ko-KR" altLang="en-US" sz="1200" dirty="0">
              <a:solidFill>
                <a:srgbClr val="7030A0"/>
              </a:solidFill>
              <a:latin typeface="-윤고딕330" charset="0"/>
              <a:ea typeface="-윤고딕330" charset="0"/>
            </a:endParaRPr>
          </a:p>
        </p:txBody>
      </p:sp>
      <p:sp>
        <p:nvSpPr>
          <p:cNvPr id="17" name="텍스트 상자 48"/>
          <p:cNvSpPr txBox="1">
            <a:spLocks/>
          </p:cNvSpPr>
          <p:nvPr/>
        </p:nvSpPr>
        <p:spPr>
          <a:xfrm>
            <a:off x="6197867" y="1344304"/>
            <a:ext cx="2007461" cy="431800"/>
          </a:xfrm>
          <a:prstGeom prst="rect">
            <a:avLst/>
          </a:prstGeom>
          <a:ln w="0">
            <a:noFill/>
            <a:prstDash/>
          </a:ln>
        </p:spPr>
        <p:txBody>
          <a:bodyPr vert="horz" wrap="square" lIns="89535" tIns="46355" rIns="89535" bIns="46355" numCol="1" anchor="t">
            <a:noAutofit/>
          </a:bodyPr>
          <a:lstStyle/>
          <a:p>
            <a:pPr marL="0" indent="0" algn="just" defTabSz="508000" eaLnBrk="0" fontAlgn="auto" latinLnBrk="0">
              <a:lnSpc>
                <a:spcPct val="100000"/>
              </a:lnSpc>
              <a:spcBef>
                <a:spcPts val="0"/>
              </a:spcBef>
              <a:spcAft>
                <a:spcPts val="0"/>
              </a:spcAft>
              <a:buFontTx/>
              <a:buNone/>
            </a:pPr>
            <a:r>
              <a:rPr lang="en-US" altLang="ko-KR" sz="1300" b="0" cap="none" dirty="0">
                <a:solidFill>
                  <a:schemeClr val="tx1"/>
                </a:solidFill>
                <a:latin typeface="-윤고딕330" charset="0"/>
                <a:ea typeface="-윤고딕330" charset="0"/>
              </a:rPr>
              <a:t>작업 전 안전 점검의 예</a:t>
            </a:r>
            <a:endParaRPr lang="ko-KR" altLang="en-US" sz="1300" b="0" cap="none" dirty="0">
              <a:solidFill>
                <a:schemeClr val="tx1"/>
              </a:solidFill>
              <a:latin typeface="-윤고딕330" charset="0"/>
              <a:ea typeface="-윤고딕330"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10" name="TextBox 10"/>
          <p:cNvSpPr txBox="1">
            <a:spLocks noGrp="1" noChangeArrowheads="1"/>
          </p:cNvSpPr>
          <p:nvPr/>
        </p:nvSpPr>
        <p:spPr>
          <a:xfrm>
            <a:off x="1861185" y="-715010"/>
            <a:ext cx="6343015" cy="2540635"/>
          </a:xfrm>
          <a:prstGeom prst="rect">
            <a:avLst/>
          </a:prstGeom>
          <a:noFill/>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endParaRPr lang="ko-KR" altLang="en-US" sz="4000" b="1" dirty="0">
              <a:solidFill>
                <a:schemeClr val="bg1"/>
              </a:solidFill>
              <a:latin typeface="Arial" charset="0"/>
              <a:ea typeface="Arial" charset="0"/>
            </a:endParaRPr>
          </a:p>
          <a:p>
            <a:pPr marL="0" indent="0" algn="l" defTabSz="457200" eaLnBrk="0" fontAlgn="auto" latinLnBrk="0">
              <a:lnSpc>
                <a:spcPct val="100000"/>
              </a:lnSpc>
              <a:spcBef>
                <a:spcPts val="0"/>
              </a:spcBef>
              <a:spcAft>
                <a:spcPts val="0"/>
              </a:spcAft>
              <a:buFontTx/>
              <a:buNone/>
            </a:pPr>
            <a:endParaRPr lang="ko-KR" altLang="en-US" sz="4000" b="1" dirty="0">
              <a:solidFill>
                <a:schemeClr val="bg1"/>
              </a:solidFill>
              <a:latin typeface="Arial" charset="0"/>
              <a:ea typeface="Arial" charset="0"/>
            </a:endParaRPr>
          </a:p>
          <a:p>
            <a:pPr marL="0" indent="0" algn="l" defTabSz="457200" eaLnBrk="0" fontAlgn="auto" latinLnBrk="0">
              <a:lnSpc>
                <a:spcPct val="100000"/>
              </a:lnSpc>
              <a:spcBef>
                <a:spcPts val="0"/>
              </a:spcBef>
              <a:spcAft>
                <a:spcPts val="0"/>
              </a:spcAft>
              <a:buFontTx/>
              <a:buNone/>
            </a:pPr>
            <a:r>
              <a:rPr lang="en-US" altLang="ko-KR" sz="4000" b="1" dirty="0">
                <a:solidFill>
                  <a:schemeClr val="bg1"/>
                </a:solidFill>
                <a:latin typeface="Arial" charset="0"/>
                <a:ea typeface="Arial" charset="0"/>
              </a:rPr>
              <a:t>Guide to a Safe and</a:t>
            </a:r>
            <a:endParaRPr lang="ko-KR" altLang="en-US" sz="4000" b="1" dirty="0">
              <a:solidFill>
                <a:schemeClr val="bg1"/>
              </a:solidFill>
              <a:latin typeface="Arial" charset="0"/>
              <a:ea typeface="Arial" charset="0"/>
            </a:endParaRPr>
          </a:p>
          <a:p>
            <a:pPr marL="0" indent="0" algn="l" defTabSz="457200" eaLnBrk="0" fontAlgn="auto" latinLnBrk="0">
              <a:lnSpc>
                <a:spcPct val="100000"/>
              </a:lnSpc>
              <a:spcBef>
                <a:spcPts val="0"/>
              </a:spcBef>
              <a:spcAft>
                <a:spcPts val="0"/>
              </a:spcAft>
              <a:buFontTx/>
              <a:buNone/>
            </a:pPr>
            <a:r>
              <a:rPr lang="en-US" altLang="ko-KR" sz="4000" b="1" dirty="0">
                <a:solidFill>
                  <a:schemeClr val="bg1"/>
                </a:solidFill>
                <a:latin typeface="Arial" charset="0"/>
                <a:ea typeface="Arial" charset="0"/>
              </a:rPr>
              <a:t>Healthy Work Life</a:t>
            </a:r>
            <a:endParaRPr lang="ko-KR" altLang="en-US" sz="4000" b="1" dirty="0">
              <a:solidFill>
                <a:schemeClr val="bg1"/>
              </a:solidFill>
              <a:latin typeface="Arial" charset="0"/>
              <a:ea typeface="Arial" charset="0"/>
            </a:endParaRPr>
          </a:p>
        </p:txBody>
      </p:sp>
      <p:sp>
        <p:nvSpPr>
          <p:cNvPr id="11" name="텍스트 상자 11"/>
          <p:cNvSpPr txBox="1">
            <a:spLocks noGrp="1" noChangeArrowheads="1"/>
          </p:cNvSpPr>
          <p:nvPr/>
        </p:nvSpPr>
        <p:spPr>
          <a:xfrm>
            <a:off x="1885950" y="1784985"/>
            <a:ext cx="5549900" cy="46101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2400" dirty="0">
                <a:solidFill>
                  <a:schemeClr val="tx1"/>
                </a:solidFill>
                <a:latin typeface="-윤고딕330" charset="0"/>
                <a:ea typeface="-윤고딕330" charset="0"/>
              </a:rPr>
              <a:t>안전하고 건강한 직장생활을 위한 가이드</a:t>
            </a:r>
            <a:endParaRPr lang="ko-KR" altLang="en-US" sz="2400" dirty="0">
              <a:solidFill>
                <a:schemeClr val="tx1"/>
              </a:solidFill>
              <a:latin typeface="-윤고딕330" charset="0"/>
              <a:ea typeface="-윤고딕330" charset="0"/>
            </a:endParaRPr>
          </a:p>
        </p:txBody>
      </p:sp>
      <p:pic>
        <p:nvPicPr>
          <p:cNvPr id="12" name="Picture 12" descr="C:/Users/Administrator/AppData/Roaming/PolarisOffice/ETemp/3288_5820208/fImage2282316037387.png"/>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5332811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6785057" y="1678305"/>
            <a:ext cx="2028660" cy="1610995"/>
          </a:xfrm>
          <a:prstGeom prst="rect">
            <a:avLst/>
          </a:prstGeom>
          <a:noFill/>
        </p:spPr>
      </p:pic>
      <p:sp>
        <p:nvSpPr>
          <p:cNvPr id="12" name="TextBox 11"/>
          <p:cNvSpPr txBox="1">
            <a:spLocks noGrp="1" noChangeArrowheads="1"/>
          </p:cNvSpPr>
          <p:nvPr/>
        </p:nvSpPr>
        <p:spPr>
          <a:xfrm>
            <a:off x="568326" y="1379855"/>
            <a:ext cx="5852139" cy="4369435"/>
          </a:xfrm>
          <a:prstGeom prst="rect">
            <a:avLst/>
          </a:prstGeom>
          <a:noFill/>
        </p:spPr>
        <p:txBody>
          <a:bodyPr vert="horz" wrap="square" lIns="0" tIns="0" rIns="0" bIns="0" anchor="t"/>
          <a:lstStyle/>
          <a:p>
            <a:pPr marL="144145" indent="-144145" algn="l" defTabSz="457200" eaLnBrk="0" fontAlgn="auto" latinLnBrk="0">
              <a:lnSpc>
                <a:spcPts val="2200"/>
              </a:lnSpc>
              <a:spcBef>
                <a:spcPts val="0"/>
              </a:spcBef>
              <a:spcAft>
                <a:spcPts val="600"/>
              </a:spcAft>
              <a:buClr>
                <a:srgbClr val="000000"/>
              </a:buClr>
              <a:buFont typeface="Arial"/>
              <a:buChar char="•"/>
            </a:pPr>
            <a:r>
              <a:rPr lang="en-US" altLang="ko-KR" sz="1500" dirty="0">
                <a:solidFill>
                  <a:schemeClr val="tx1"/>
                </a:solidFill>
                <a:latin typeface="Arial" charset="0"/>
                <a:ea typeface="Arial" charset="0"/>
              </a:rPr>
              <a:t>Workers have both the right and the duty to prevent accidents. </a:t>
            </a:r>
            <a:endParaRPr lang="en-US" altLang="ko-KR" sz="1500" dirty="0" smtClean="0">
              <a:solidFill>
                <a:schemeClr val="tx1"/>
              </a:solidFill>
              <a:latin typeface="Arial" charset="0"/>
              <a:ea typeface="Arial" charset="0"/>
            </a:endParaRPr>
          </a:p>
          <a:p>
            <a:pPr marL="144145" indent="-144145" algn="l" defTabSz="457200" eaLnBrk="0" fontAlgn="auto" latinLnBrk="0">
              <a:lnSpc>
                <a:spcPts val="2200"/>
              </a:lnSpc>
              <a:spcBef>
                <a:spcPts val="0"/>
              </a:spcBef>
              <a:spcAft>
                <a:spcPts val="600"/>
              </a:spcAft>
              <a:buClr>
                <a:srgbClr val="000000"/>
              </a:buClr>
            </a:pPr>
            <a:r>
              <a:rPr lang="en-US" altLang="ko-KR" sz="1500" dirty="0" smtClean="0">
                <a:latin typeface="Arial" charset="0"/>
                <a:ea typeface="Arial" charset="0"/>
              </a:rPr>
              <a:t>   </a:t>
            </a:r>
            <a:r>
              <a:rPr lang="en-US" altLang="ko-KR" sz="1500" dirty="0" smtClean="0">
                <a:solidFill>
                  <a:schemeClr val="tx1"/>
                </a:solidFill>
                <a:latin typeface="Arial" charset="0"/>
                <a:ea typeface="Arial" charset="0"/>
              </a:rPr>
              <a:t>The Occupational </a:t>
            </a:r>
            <a:r>
              <a:rPr lang="en-US" altLang="ko-KR" sz="1500" dirty="0">
                <a:solidFill>
                  <a:schemeClr val="tx1"/>
                </a:solidFill>
                <a:latin typeface="Arial" charset="0"/>
                <a:ea typeface="Arial" charset="0"/>
              </a:rPr>
              <a:t>Safety and Health Act stipulates the duties of the worker in the management of safety and health for themselves, their colleagues, </a:t>
            </a:r>
            <a:r>
              <a:rPr lang="en-US" altLang="ko-KR" sz="1500" dirty="0" smtClean="0">
                <a:solidFill>
                  <a:schemeClr val="tx1"/>
                </a:solidFill>
                <a:latin typeface="Arial" charset="0"/>
                <a:ea typeface="Arial" charset="0"/>
              </a:rPr>
              <a:t>and </a:t>
            </a:r>
            <a:r>
              <a:rPr lang="en-US" altLang="ko-KR" sz="1500" dirty="0">
                <a:solidFill>
                  <a:schemeClr val="tx1"/>
                </a:solidFill>
                <a:latin typeface="Arial" charset="0"/>
                <a:ea typeface="Arial" charset="0"/>
              </a:rPr>
              <a:t>their workplace.</a:t>
            </a:r>
            <a:endParaRPr lang="ko-KR" altLang="en-US" sz="1500" dirty="0">
              <a:solidFill>
                <a:schemeClr val="tx1"/>
              </a:solidFill>
              <a:latin typeface="Arial" charset="0"/>
              <a:ea typeface="Arial" charset="0"/>
            </a:endParaRPr>
          </a:p>
          <a:p>
            <a:pPr marL="144145" indent="-144145" algn="l" defTabSz="457200" eaLnBrk="0" fontAlgn="auto" latinLnBrk="0">
              <a:lnSpc>
                <a:spcPts val="2200"/>
              </a:lnSpc>
              <a:spcBef>
                <a:spcPts val="0"/>
              </a:spcBef>
              <a:spcAft>
                <a:spcPts val="600"/>
              </a:spcAft>
              <a:buFontTx/>
              <a:buNone/>
            </a:pPr>
            <a:endParaRPr lang="ko-KR" altLang="en-US" sz="1500" dirty="0">
              <a:solidFill>
                <a:schemeClr val="tx1"/>
              </a:solidFill>
              <a:latin typeface="Arial" charset="0"/>
              <a:ea typeface="Arial" charset="0"/>
            </a:endParaRPr>
          </a:p>
          <a:p>
            <a:pPr marL="144145" indent="-144145" algn="l" defTabSz="457200" eaLnBrk="0" fontAlgn="auto" latinLnBrk="0">
              <a:lnSpc>
                <a:spcPts val="2200"/>
              </a:lnSpc>
              <a:spcBef>
                <a:spcPts val="0"/>
              </a:spcBef>
              <a:spcAft>
                <a:spcPts val="600"/>
              </a:spcAft>
              <a:buFontTx/>
              <a:buNone/>
            </a:pPr>
            <a:endParaRPr lang="ko-KR" altLang="en-US" sz="1500" dirty="0">
              <a:solidFill>
                <a:schemeClr val="tx1"/>
              </a:solidFill>
              <a:latin typeface="Arial" charset="0"/>
              <a:ea typeface="Arial" charset="0"/>
            </a:endParaRPr>
          </a:p>
          <a:p>
            <a:pPr marL="144145" indent="-144145" algn="l" defTabSz="457200" eaLnBrk="0" fontAlgn="auto" latinLnBrk="0">
              <a:lnSpc>
                <a:spcPts val="2200"/>
              </a:lnSpc>
              <a:spcBef>
                <a:spcPts val="0"/>
              </a:spcBef>
              <a:spcAft>
                <a:spcPts val="600"/>
              </a:spcAft>
              <a:buClr>
                <a:srgbClr val="000000"/>
              </a:buClr>
              <a:buFont typeface="Arial"/>
              <a:buChar char="•"/>
            </a:pPr>
            <a:r>
              <a:rPr lang="en-US" altLang="ko-KR" sz="1500" dirty="0">
                <a:solidFill>
                  <a:schemeClr val="tx1"/>
                </a:solidFill>
                <a:latin typeface="Arial" charset="0"/>
                <a:ea typeface="Arial" charset="0"/>
              </a:rPr>
              <a:t>The management embraces a range of safety regulations, including the Occupational Safety and Health Act, to prevent accidents and to protect workers.</a:t>
            </a:r>
            <a:endParaRPr lang="ko-KR" altLang="en-US" sz="1500" dirty="0">
              <a:solidFill>
                <a:schemeClr val="tx1"/>
              </a:solidFill>
              <a:latin typeface="Arial" charset="0"/>
              <a:ea typeface="Arial" charset="0"/>
            </a:endParaRPr>
          </a:p>
          <a:p>
            <a:pPr marL="144145" indent="-144145" algn="l" defTabSz="457200" eaLnBrk="0" fontAlgn="auto" latinLnBrk="0">
              <a:lnSpc>
                <a:spcPts val="2200"/>
              </a:lnSpc>
              <a:spcBef>
                <a:spcPts val="0"/>
              </a:spcBef>
              <a:spcAft>
                <a:spcPts val="600"/>
              </a:spcAft>
              <a:buClr>
                <a:srgbClr val="000000"/>
              </a:buClr>
              <a:buFont typeface="Arial"/>
              <a:buChar char="•"/>
            </a:pPr>
            <a:endParaRPr lang="ko-KR" altLang="en-US" sz="1500" dirty="0">
              <a:solidFill>
                <a:schemeClr val="tx1"/>
              </a:solidFill>
              <a:latin typeface="Arial" charset="0"/>
              <a:ea typeface="Arial" charset="0"/>
            </a:endParaRPr>
          </a:p>
          <a:p>
            <a:pPr marL="144145" indent="-144145" algn="l" defTabSz="457200" eaLnBrk="0" fontAlgn="auto" latinLnBrk="0">
              <a:lnSpc>
                <a:spcPts val="2200"/>
              </a:lnSpc>
              <a:spcBef>
                <a:spcPts val="0"/>
              </a:spcBef>
              <a:spcAft>
                <a:spcPts val="600"/>
              </a:spcAft>
              <a:buFontTx/>
              <a:buNone/>
            </a:pPr>
            <a:endParaRPr lang="ko-KR" altLang="en-US" sz="1500" dirty="0">
              <a:solidFill>
                <a:schemeClr val="tx1"/>
              </a:solidFill>
              <a:latin typeface="Arial" charset="0"/>
              <a:ea typeface="Arial" charset="0"/>
            </a:endParaRPr>
          </a:p>
          <a:p>
            <a:pPr marL="144145" indent="-144145" algn="l" defTabSz="457200" eaLnBrk="0" fontAlgn="auto" latinLnBrk="0">
              <a:lnSpc>
                <a:spcPts val="2200"/>
              </a:lnSpc>
              <a:spcBef>
                <a:spcPts val="0"/>
              </a:spcBef>
              <a:spcAft>
                <a:spcPts val="600"/>
              </a:spcAft>
              <a:buClr>
                <a:srgbClr val="000000"/>
              </a:buClr>
              <a:buFont typeface="Arial"/>
              <a:buChar char="•"/>
            </a:pPr>
            <a:r>
              <a:rPr lang="en-US" altLang="ko-KR" sz="1500" dirty="0">
                <a:solidFill>
                  <a:schemeClr val="tx1"/>
                </a:solidFill>
                <a:latin typeface="Arial" charset="0"/>
                <a:ea typeface="Arial" charset="0"/>
              </a:rPr>
              <a:t>Understanding these safety regulations and putting them into practice is basic self-protection. All workers must follow safety regulations in the workplace.</a:t>
            </a:r>
            <a:endParaRPr lang="ko-KR" altLang="en-US" sz="1500" dirty="0">
              <a:solidFill>
                <a:schemeClr val="tx1"/>
              </a:solidFill>
              <a:latin typeface="Arial" charset="0"/>
              <a:ea typeface="Arial" charset="0"/>
            </a:endParaRPr>
          </a:p>
        </p:txBody>
      </p:sp>
      <p:sp>
        <p:nvSpPr>
          <p:cNvPr id="63" name="TextBox 63"/>
          <p:cNvSpPr txBox="1">
            <a:spLocks noGrp="1" noChangeArrowheads="1"/>
          </p:cNvSpPr>
          <p:nvPr/>
        </p:nvSpPr>
        <p:spPr>
          <a:xfrm>
            <a:off x="1922145" y="70485"/>
            <a:ext cx="7225665" cy="70421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Compliance with the Occupational Safety and Health Act </a:t>
            </a:r>
            <a:endParaRPr lang="ko-KR" altLang="en-US" sz="2000" b="1" dirty="0">
              <a:solidFill>
                <a:srgbClr val="FFFFFF"/>
              </a:solidFill>
              <a:latin typeface="맑은 고딕" charset="0"/>
              <a:ea typeface="맑은 고딕" charset="0"/>
            </a:endParaRPr>
          </a:p>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and Other Safety Regulations</a:t>
            </a:r>
            <a:endParaRPr lang="ko-KR" altLang="en-US" sz="2000" b="1" dirty="0">
              <a:solidFill>
                <a:srgbClr val="FFFFFF"/>
              </a:solidFill>
              <a:latin typeface="맑은 고딕" charset="0"/>
              <a:ea typeface="맑은 고딕" charset="0"/>
            </a:endParaRPr>
          </a:p>
        </p:txBody>
      </p:sp>
      <p:sp>
        <p:nvSpPr>
          <p:cNvPr id="64" name="텍스트 상자 64"/>
          <p:cNvSpPr txBox="1">
            <a:spLocks noGrp="1" noChangeArrowheads="1"/>
          </p:cNvSpPr>
          <p:nvPr/>
        </p:nvSpPr>
        <p:spPr>
          <a:xfrm>
            <a:off x="1937385" y="697230"/>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산업안전보건법령 및 안전규정 등 준수</a:t>
            </a:r>
            <a:endParaRPr lang="ko-KR" altLang="en-US" sz="1200" b="1" dirty="0">
              <a:solidFill>
                <a:schemeClr val="bg1"/>
              </a:solidFill>
              <a:latin typeface="-윤고딕320" charset="0"/>
              <a:ea typeface="-윤고딕320" charset="0"/>
            </a:endParaRPr>
          </a:p>
        </p:txBody>
      </p:sp>
      <p:grpSp>
        <p:nvGrpSpPr>
          <p:cNvPr id="68" name="그룹 68"/>
          <p:cNvGrpSpPr/>
          <p:nvPr/>
        </p:nvGrpSpPr>
        <p:grpSpPr>
          <a:xfrm>
            <a:off x="-12065" y="178435"/>
            <a:ext cx="1829435" cy="565785"/>
            <a:chOff x="-12065" y="178435"/>
            <a:chExt cx="1829435" cy="565785"/>
          </a:xfrm>
        </p:grpSpPr>
      </p:grpSp>
      <p:sp>
        <p:nvSpPr>
          <p:cNvPr id="69" name="텍스트 상자 69"/>
          <p:cNvSpPr txBox="1">
            <a:spLocks noGrp="1" noChangeArrowheads="1"/>
          </p:cNvSpPr>
          <p:nvPr/>
        </p:nvSpPr>
        <p:spPr>
          <a:xfrm>
            <a:off x="644525" y="2609215"/>
            <a:ext cx="5452745" cy="41846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000" dirty="0">
                <a:solidFill>
                  <a:srgbClr val="427BC0"/>
                </a:solidFill>
                <a:latin typeface="-윤고딕330" charset="0"/>
                <a:ea typeface="-윤고딕330" charset="0"/>
              </a:rPr>
              <a:t>근로자는 산업재해예방에 대한 권리를 갖는 것과 동시에 의무도 갖는다. 산업안전보건법령은 근로자 자신뿐만 아니라 동료와 사업장 전체의 안전보건을 위하여 근로자의 의무사항을 규정하고 있다.</a:t>
            </a:r>
            <a:endParaRPr lang="ko-KR" altLang="en-US" sz="1000" dirty="0">
              <a:solidFill>
                <a:srgbClr val="427BC0"/>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000" dirty="0">
              <a:solidFill>
                <a:srgbClr val="427BC0"/>
              </a:solidFill>
              <a:latin typeface="-윤고딕330" charset="0"/>
              <a:ea typeface="-윤고딕330" charset="0"/>
            </a:endParaRPr>
          </a:p>
        </p:txBody>
      </p:sp>
      <p:sp>
        <p:nvSpPr>
          <p:cNvPr id="70" name="텍스트 상자 70"/>
          <p:cNvSpPr txBox="1">
            <a:spLocks noGrp="1" noChangeArrowheads="1"/>
          </p:cNvSpPr>
          <p:nvPr/>
        </p:nvSpPr>
        <p:spPr>
          <a:xfrm>
            <a:off x="642620" y="4281170"/>
            <a:ext cx="5452745" cy="41846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000" dirty="0">
                <a:solidFill>
                  <a:srgbClr val="427BC0"/>
                </a:solidFill>
                <a:latin typeface="-윤고딕330" charset="0"/>
                <a:ea typeface="-윤고딕330" charset="0"/>
              </a:rPr>
              <a:t>사고를 방지하고 근로자가 불행한 경우를 당하지 않도록 하기 위해 회사에는 산업안전보건법령을 포함한 각종 안전규정 등 여러 안전규칙이 있다.</a:t>
            </a:r>
            <a:endParaRPr lang="ko-KR" altLang="en-US" sz="1000" dirty="0">
              <a:solidFill>
                <a:srgbClr val="427BC0"/>
              </a:solidFill>
              <a:latin typeface="-윤고딕330" charset="0"/>
              <a:ea typeface="-윤고딕330" charset="0"/>
            </a:endParaRPr>
          </a:p>
        </p:txBody>
      </p:sp>
      <p:sp>
        <p:nvSpPr>
          <p:cNvPr id="71" name="텍스트 상자 71"/>
          <p:cNvSpPr txBox="1">
            <a:spLocks noGrp="1" noChangeArrowheads="1"/>
          </p:cNvSpPr>
          <p:nvPr/>
        </p:nvSpPr>
        <p:spPr>
          <a:xfrm>
            <a:off x="642620" y="5820410"/>
            <a:ext cx="5452745" cy="418465"/>
          </a:xfrm>
          <a:prstGeom prst="rect">
            <a:avLst/>
          </a:prstGeom>
          <a:ln w="0">
            <a:noFill/>
            <a:prstDash/>
          </a:ln>
        </p:spPr>
        <p:txBody>
          <a:bodyPr vert="horz" wrap="square" lIns="89535" tIns="46355" rIns="89535" bIns="46355" anchor="t"/>
          <a:lstStyle/>
          <a:p>
            <a:pPr defTabSz="508000" eaLnBrk="0"/>
            <a:r>
              <a:rPr lang="ko-KR" altLang="en-US" sz="1000" dirty="0" smtClean="0">
                <a:solidFill>
                  <a:srgbClr val="427BC0"/>
                </a:solidFill>
                <a:latin typeface="-윤고딕330" charset="0"/>
                <a:ea typeface="-윤고딕330" charset="0"/>
              </a:rPr>
              <a:t>이러한 규칙을 잘 이해하고 지키는 것은 인간의 자기방어 본능이라고 할 수 있다</a:t>
            </a:r>
            <a:r>
              <a:rPr lang="en-US" altLang="ko-KR" sz="1000" dirty="0" smtClean="0">
                <a:solidFill>
                  <a:srgbClr val="427BC0"/>
                </a:solidFill>
                <a:latin typeface="-윤고딕330" charset="0"/>
                <a:ea typeface="-윤고딕330" charset="0"/>
              </a:rPr>
              <a:t>. </a:t>
            </a:r>
            <a:r>
              <a:rPr lang="ko-KR" altLang="en-US" sz="1000" dirty="0" smtClean="0">
                <a:solidFill>
                  <a:srgbClr val="427BC0"/>
                </a:solidFill>
                <a:latin typeface="-윤고딕330" charset="0"/>
                <a:ea typeface="-윤고딕330" charset="0"/>
              </a:rPr>
              <a:t>직장에서 근로자는 이러한 규칙을 절대적으로 준수해야 한다</a:t>
            </a:r>
            <a:r>
              <a:rPr lang="en-US" altLang="ko-KR" sz="1000" dirty="0" smtClean="0">
                <a:solidFill>
                  <a:srgbClr val="427BC0"/>
                </a:solidFill>
                <a:latin typeface="-윤고딕330" charset="0"/>
                <a:ea typeface="-윤고딕330" charset="0"/>
              </a:rPr>
              <a:t>.</a:t>
            </a:r>
            <a:endParaRPr lang="ko-KR" altLang="en-US" sz="1000" dirty="0">
              <a:solidFill>
                <a:srgbClr val="427BC0"/>
              </a:solidFill>
              <a:latin typeface="-윤고딕330" charset="0"/>
              <a:ea typeface="-윤고딕330" charset="0"/>
            </a:endParaRPr>
          </a:p>
        </p:txBody>
      </p:sp>
      <p:sp>
        <p:nvSpPr>
          <p:cNvPr id="14"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15"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16"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17" name="Picture 7" descr="C:/Users/Administrator/AppData/Roaming/PolarisOffice/ETemp/3288_5820208/image9.emf"/>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
        <p:nvSpPr>
          <p:cNvPr id="20" name="직사각형 19"/>
          <p:cNvSpPr/>
          <p:nvPr/>
        </p:nvSpPr>
        <p:spPr>
          <a:xfrm>
            <a:off x="360680" y="1379855"/>
            <a:ext cx="5763560" cy="29845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ko-KR" altLang="en-US"/>
          </a:p>
        </p:txBody>
      </p:sp>
      <p:sp>
        <p:nvSpPr>
          <p:cNvPr id="19" name="TextBox 18"/>
          <p:cNvSpPr txBox="1"/>
          <p:nvPr/>
        </p:nvSpPr>
        <p:spPr>
          <a:xfrm>
            <a:off x="423951" y="1437605"/>
            <a:ext cx="7285889" cy="553998"/>
          </a:xfrm>
          <a:prstGeom prst="rect">
            <a:avLst/>
          </a:prstGeom>
          <a:noFill/>
        </p:spPr>
        <p:txBody>
          <a:bodyPr wrap="square" rtlCol="0">
            <a:spAutoFit/>
          </a:bodyPr>
          <a:lstStyle/>
          <a:p>
            <a:r>
              <a:rPr lang="en-US" altLang="ko-KR" sz="1500" dirty="0" smtClean="0">
                <a:latin typeface="Arial" charset="0"/>
                <a:ea typeface="Arial" charset="0"/>
              </a:rPr>
              <a:t>•  Workers have both the right and the duty to prevent accidents. </a:t>
            </a:r>
          </a:p>
          <a:p>
            <a:endParaRPr lang="ko-KR" altLang="en-US" sz="1500" dirty="0"/>
          </a:p>
        </p:txBody>
      </p:sp>
    </p:spTree>
    <p:extLst>
      <p:ext uri="{BB962C8B-B14F-4D97-AF65-F5344CB8AC3E}">
        <p14:creationId xmlns:p14="http://schemas.microsoft.com/office/powerpoint/2010/main" val="39773417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pic>
        <p:nvPicPr>
          <p:cNvPr id="4" name="Picture 3" descr="C:/Users/Administrator/AppData/Roaming/PolarisOffice/ETemp/3076_5151496/image15.png"/>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7419340" y="1447165"/>
            <a:ext cx="1316990" cy="2174240"/>
          </a:xfrm>
          <a:prstGeom prst="rect">
            <a:avLst/>
          </a:prstGeom>
          <a:noFill/>
        </p:spPr>
      </p:pic>
      <p:sp>
        <p:nvSpPr>
          <p:cNvPr id="14" name="TextBox 13"/>
          <p:cNvSpPr txBox="1">
            <a:spLocks noGrp="1" noChangeArrowheads="1"/>
          </p:cNvSpPr>
          <p:nvPr/>
        </p:nvSpPr>
        <p:spPr>
          <a:xfrm>
            <a:off x="568325" y="1381760"/>
            <a:ext cx="7007225" cy="559435"/>
          </a:xfrm>
          <a:prstGeom prst="rect">
            <a:avLst/>
          </a:prstGeom>
          <a:noFill/>
        </p:spPr>
        <p:txBody>
          <a:bodyPr vert="horz" wrap="square" lIns="0" tIns="0" rIns="0" bIns="0" anchor="t">
            <a:spAutoFit/>
          </a:bodyPr>
          <a:lstStyle/>
          <a:p>
            <a:pPr marL="0" indent="0" algn="l" defTabSz="457200" eaLnBrk="0" fontAlgn="auto" latinLnBrk="0">
              <a:lnSpc>
                <a:spcPts val="2200"/>
              </a:lnSpc>
              <a:spcBef>
                <a:spcPts val="0"/>
              </a:spcBef>
              <a:spcAft>
                <a:spcPts val="0"/>
              </a:spcAft>
              <a:buFontTx/>
              <a:buNone/>
            </a:pPr>
            <a:r>
              <a:rPr lang="en-US" altLang="ko-KR" sz="1500" dirty="0">
                <a:solidFill>
                  <a:schemeClr val="tx1"/>
                </a:solidFill>
                <a:latin typeface="Arial" charset="0"/>
                <a:ea typeface="Arial" charset="0"/>
              </a:rPr>
              <a:t>Proper work attire should be worn in the workplace: first, to prevent injuries, </a:t>
            </a:r>
            <a:endParaRPr lang="ko-KR" altLang="en-US" sz="1500" dirty="0">
              <a:solidFill>
                <a:schemeClr val="tx1"/>
              </a:solidFill>
              <a:latin typeface="Arial" charset="0"/>
              <a:ea typeface="Arial" charset="0"/>
            </a:endParaRPr>
          </a:p>
          <a:p>
            <a:pPr marL="0" indent="0" algn="l" defTabSz="457200" eaLnBrk="0" fontAlgn="auto" latinLnBrk="0">
              <a:lnSpc>
                <a:spcPts val="2200"/>
              </a:lnSpc>
              <a:spcBef>
                <a:spcPts val="0"/>
              </a:spcBef>
              <a:spcAft>
                <a:spcPts val="0"/>
              </a:spcAft>
              <a:buFontTx/>
              <a:buNone/>
            </a:pPr>
            <a:r>
              <a:rPr lang="en-US" altLang="ko-KR" sz="1500" dirty="0">
                <a:solidFill>
                  <a:schemeClr val="tx1"/>
                </a:solidFill>
                <a:latin typeface="Arial" charset="0"/>
                <a:ea typeface="Arial" charset="0"/>
              </a:rPr>
              <a:t>and second to facilitate work.</a:t>
            </a:r>
            <a:endParaRPr lang="ko-KR" altLang="en-US" sz="1500" dirty="0">
              <a:solidFill>
                <a:schemeClr val="tx1"/>
              </a:solidFill>
              <a:latin typeface="Arial" charset="0"/>
              <a:ea typeface="Arial" charset="0"/>
            </a:endParaRPr>
          </a:p>
        </p:txBody>
      </p:sp>
      <p:sp>
        <p:nvSpPr>
          <p:cNvPr id="73" name="TextBox 73"/>
          <p:cNvSpPr txBox="1">
            <a:spLocks noGrp="1" noChangeArrowheads="1"/>
          </p:cNvSpPr>
          <p:nvPr/>
        </p:nvSpPr>
        <p:spPr>
          <a:xfrm>
            <a:off x="1922145" y="156210"/>
            <a:ext cx="722566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Proper Work Attire</a:t>
            </a:r>
            <a:endParaRPr lang="ko-KR" altLang="en-US" sz="2000" b="1" dirty="0">
              <a:solidFill>
                <a:srgbClr val="FFFFFF"/>
              </a:solidFill>
              <a:latin typeface="맑은 고딕" charset="0"/>
              <a:ea typeface="맑은 고딕" charset="0"/>
            </a:endParaRPr>
          </a:p>
        </p:txBody>
      </p:sp>
      <p:sp>
        <p:nvSpPr>
          <p:cNvPr id="74" name="텍스트 상자 74"/>
          <p:cNvSpPr txBox="1">
            <a:spLocks noGrp="1" noChangeArrowheads="1"/>
          </p:cNvSpPr>
          <p:nvPr/>
        </p:nvSpPr>
        <p:spPr>
          <a:xfrm>
            <a:off x="1937385" y="488315"/>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올바른 작업 복장 착용</a:t>
            </a:r>
            <a:endParaRPr lang="ko-KR" altLang="en-US" sz="1200" b="1" dirty="0">
              <a:solidFill>
                <a:schemeClr val="bg1"/>
              </a:solidFill>
              <a:latin typeface="-윤고딕320" charset="0"/>
              <a:ea typeface="-윤고딕320" charset="0"/>
            </a:endParaRPr>
          </a:p>
        </p:txBody>
      </p:sp>
      <p:sp>
        <p:nvSpPr>
          <p:cNvPr id="79" name="텍스트 상자 1"/>
          <p:cNvSpPr txBox="1">
            <a:spLocks noGrp="1" noChangeArrowheads="1"/>
          </p:cNvSpPr>
          <p:nvPr/>
        </p:nvSpPr>
        <p:spPr>
          <a:xfrm>
            <a:off x="356588" y="2561590"/>
            <a:ext cx="3622675" cy="323215"/>
          </a:xfrm>
          <a:prstGeom prst="rect">
            <a:avLst/>
          </a:prstGeom>
          <a:ln w="0">
            <a:noFill/>
            <a:prstDash/>
          </a:ln>
        </p:spPr>
        <p:txBody>
          <a:bodyPr vert="horz" wrap="square" lIns="89535" tIns="46355" rIns="89535" bIns="46355" anchor="t"/>
          <a:lstStyle/>
          <a:p>
            <a:pPr marL="0" indent="0" algn="just" defTabSz="508000" eaLnBrk="0" fontAlgn="auto" latinLnBrk="0">
              <a:lnSpc>
                <a:spcPct val="100000"/>
              </a:lnSpc>
              <a:spcBef>
                <a:spcPts val="0"/>
              </a:spcBef>
              <a:spcAft>
                <a:spcPts val="0"/>
              </a:spcAft>
              <a:buFontTx/>
              <a:buNone/>
            </a:pPr>
            <a:r>
              <a:rPr lang="en-US" altLang="ko-KR" sz="1500" b="1" dirty="0">
                <a:solidFill>
                  <a:schemeClr val="bg1"/>
                </a:solidFill>
                <a:latin typeface="Tahoma" charset="0"/>
                <a:ea typeface="Tahoma" charset="0"/>
              </a:rPr>
              <a:t>■ </a:t>
            </a:r>
            <a:r>
              <a:rPr lang="en-US" altLang="ko-KR" sz="1500" b="1" dirty="0">
                <a:solidFill>
                  <a:srgbClr val="E80074"/>
                </a:solidFill>
                <a:latin typeface="Tahoma" charset="0"/>
                <a:ea typeface="Tahoma" charset="0"/>
              </a:rPr>
              <a:t>Work Attire </a:t>
            </a:r>
            <a:r>
              <a:rPr lang="en-US" altLang="ko-KR" sz="1100" b="1" dirty="0">
                <a:solidFill>
                  <a:srgbClr val="E80074"/>
                </a:solidFill>
                <a:latin typeface="-윤고딕320" charset="0"/>
                <a:ea typeface="-윤고딕320" charset="0"/>
              </a:rPr>
              <a:t>작업복</a:t>
            </a:r>
            <a:endParaRPr lang="ko-KR" altLang="en-US" sz="1100" b="1" dirty="0">
              <a:solidFill>
                <a:srgbClr val="E80074"/>
              </a:solidFill>
              <a:latin typeface="-윤고딕320" charset="0"/>
              <a:ea typeface="-윤고딕320" charset="0"/>
            </a:endParaRPr>
          </a:p>
        </p:txBody>
      </p:sp>
      <p:sp>
        <p:nvSpPr>
          <p:cNvPr id="80" name="TextBox 80"/>
          <p:cNvSpPr txBox="1">
            <a:spLocks noGrp="1" noChangeArrowheads="1"/>
          </p:cNvSpPr>
          <p:nvPr/>
        </p:nvSpPr>
        <p:spPr>
          <a:xfrm>
            <a:off x="631788" y="2825750"/>
            <a:ext cx="3883660" cy="280035"/>
          </a:xfrm>
          <a:prstGeom prst="rect">
            <a:avLst/>
          </a:prstGeom>
          <a:noFill/>
        </p:spPr>
        <p:txBody>
          <a:bodyPr vert="horz" wrap="square" lIns="0" tIns="0" rIns="0" bIns="0" anchor="t"/>
          <a:lstStyle/>
          <a:p>
            <a:pPr marL="0" indent="0" algn="l" defTabSz="457200" eaLnBrk="0" fontAlgn="auto" latinLnBrk="0">
              <a:lnSpc>
                <a:spcPts val="2200"/>
              </a:lnSpc>
              <a:spcBef>
                <a:spcPts val="0"/>
              </a:spcBef>
              <a:spcAft>
                <a:spcPts val="0"/>
              </a:spcAft>
              <a:buFontTx/>
              <a:buNone/>
            </a:pPr>
            <a:r>
              <a:rPr lang="en-US" altLang="ko-KR" sz="1400" dirty="0">
                <a:solidFill>
                  <a:schemeClr val="tx1"/>
                </a:solidFill>
                <a:latin typeface="Tahoma" charset="0"/>
                <a:ea typeface="Tahoma" charset="0"/>
              </a:rPr>
              <a:t>Follow any dress code set by the management.</a:t>
            </a:r>
            <a:endParaRPr lang="ko-KR" altLang="en-US" sz="1400" dirty="0">
              <a:solidFill>
                <a:schemeClr val="tx1"/>
              </a:solidFill>
              <a:latin typeface="Tahoma" charset="0"/>
              <a:ea typeface="Tahoma" charset="0"/>
            </a:endParaRPr>
          </a:p>
        </p:txBody>
      </p:sp>
      <p:sp>
        <p:nvSpPr>
          <p:cNvPr id="81" name="텍스트 상자 81"/>
          <p:cNvSpPr txBox="1">
            <a:spLocks noGrp="1" noChangeArrowheads="1"/>
          </p:cNvSpPr>
          <p:nvPr/>
        </p:nvSpPr>
        <p:spPr>
          <a:xfrm>
            <a:off x="357858" y="3365500"/>
            <a:ext cx="3622675" cy="667385"/>
          </a:xfrm>
          <a:prstGeom prst="rect">
            <a:avLst/>
          </a:prstGeom>
          <a:ln w="0">
            <a:noFill/>
            <a:prstDash/>
          </a:ln>
        </p:spPr>
        <p:txBody>
          <a:bodyPr vert="horz" wrap="square" lIns="89535" tIns="46355" rIns="89535" bIns="46355" anchor="t"/>
          <a:lstStyle/>
          <a:p>
            <a:pPr marL="0" indent="0" algn="just" defTabSz="508000" eaLnBrk="0" fontAlgn="auto" latinLnBrk="0">
              <a:lnSpc>
                <a:spcPct val="150000"/>
              </a:lnSpc>
              <a:spcBef>
                <a:spcPts val="0"/>
              </a:spcBef>
              <a:spcAft>
                <a:spcPts val="0"/>
              </a:spcAft>
              <a:buFontTx/>
              <a:buNone/>
            </a:pPr>
            <a:r>
              <a:rPr lang="en-US" altLang="ko-KR" sz="1500" b="1" dirty="0">
                <a:solidFill>
                  <a:schemeClr val="bg1"/>
                </a:solidFill>
                <a:latin typeface="Tahoma" charset="0"/>
                <a:ea typeface="Tahoma" charset="0"/>
              </a:rPr>
              <a:t>■ </a:t>
            </a:r>
            <a:r>
              <a:rPr lang="en-US" altLang="ko-KR" sz="1500" b="1" dirty="0">
                <a:solidFill>
                  <a:srgbClr val="E80074"/>
                </a:solidFill>
                <a:latin typeface="Tahoma" charset="0"/>
                <a:ea typeface="Tahoma" charset="0"/>
              </a:rPr>
              <a:t>Hats </a:t>
            </a:r>
            <a:r>
              <a:rPr lang="en-US" altLang="ko-KR" sz="1100" b="1" dirty="0">
                <a:solidFill>
                  <a:srgbClr val="E80074"/>
                </a:solidFill>
                <a:latin typeface="-윤고딕320" charset="0"/>
                <a:ea typeface="-윤고딕320" charset="0"/>
              </a:rPr>
              <a:t>모자</a:t>
            </a:r>
            <a:endParaRPr lang="ko-KR" altLang="en-US" sz="1100" b="1" dirty="0">
              <a:solidFill>
                <a:srgbClr val="E80074"/>
              </a:solidFill>
              <a:latin typeface="-윤고딕320" charset="0"/>
              <a:ea typeface="-윤고딕320" charset="0"/>
            </a:endParaRPr>
          </a:p>
          <a:p>
            <a:pPr marL="0" indent="0" algn="l" defTabSz="508000" eaLnBrk="0" fontAlgn="auto" latinLnBrk="0">
              <a:lnSpc>
                <a:spcPct val="100000"/>
              </a:lnSpc>
              <a:spcBef>
                <a:spcPts val="0"/>
              </a:spcBef>
              <a:spcAft>
                <a:spcPts val="0"/>
              </a:spcAft>
              <a:buFontTx/>
              <a:buNone/>
            </a:pPr>
            <a:endParaRPr lang="ko-KR" altLang="en-US" sz="1500" b="1" dirty="0">
              <a:solidFill>
                <a:srgbClr val="E80074"/>
              </a:solidFill>
              <a:latin typeface="Tahoma" charset="0"/>
              <a:ea typeface="Tahoma" charset="0"/>
            </a:endParaRPr>
          </a:p>
        </p:txBody>
      </p:sp>
      <p:sp>
        <p:nvSpPr>
          <p:cNvPr id="82" name="TextBox 82"/>
          <p:cNvSpPr txBox="1">
            <a:spLocks noGrp="1" noChangeArrowheads="1"/>
          </p:cNvSpPr>
          <p:nvPr/>
        </p:nvSpPr>
        <p:spPr>
          <a:xfrm>
            <a:off x="619723" y="3705860"/>
            <a:ext cx="6126480" cy="559435"/>
          </a:xfrm>
          <a:prstGeom prst="rect">
            <a:avLst/>
          </a:prstGeom>
          <a:noFill/>
        </p:spPr>
        <p:txBody>
          <a:bodyPr vert="horz" wrap="square" lIns="0" tIns="0" rIns="0" bIns="0" anchor="t"/>
          <a:lstStyle/>
          <a:p>
            <a:pPr marL="0" indent="0" algn="l" defTabSz="457200" eaLnBrk="0" fontAlgn="auto" latinLnBrk="0">
              <a:lnSpc>
                <a:spcPts val="2200"/>
              </a:lnSpc>
              <a:spcBef>
                <a:spcPts val="0"/>
              </a:spcBef>
              <a:spcAft>
                <a:spcPts val="0"/>
              </a:spcAft>
              <a:buFontTx/>
              <a:buNone/>
            </a:pPr>
            <a:r>
              <a:rPr lang="en-US" altLang="ko-KR" sz="1400" dirty="0">
                <a:solidFill>
                  <a:schemeClr val="tx1"/>
                </a:solidFill>
                <a:latin typeface="Tahoma" charset="0"/>
                <a:ea typeface="Tahoma" charset="0"/>
              </a:rPr>
              <a:t>Hats keep the hair tidy and prevent it from getting caught</a:t>
            </a:r>
            <a:endParaRPr lang="ko-KR" altLang="en-US" sz="1400" dirty="0">
              <a:solidFill>
                <a:schemeClr val="tx1"/>
              </a:solidFill>
              <a:latin typeface="Tahoma" charset="0"/>
              <a:ea typeface="Tahoma" charset="0"/>
            </a:endParaRPr>
          </a:p>
          <a:p>
            <a:pPr marL="0" indent="0" algn="l" defTabSz="457200" eaLnBrk="0" fontAlgn="auto" latinLnBrk="0">
              <a:lnSpc>
                <a:spcPts val="2200"/>
              </a:lnSpc>
              <a:spcBef>
                <a:spcPts val="0"/>
              </a:spcBef>
              <a:spcAft>
                <a:spcPts val="0"/>
              </a:spcAft>
              <a:buFontTx/>
              <a:buNone/>
            </a:pPr>
            <a:r>
              <a:rPr lang="en-US" altLang="ko-KR" sz="1400" dirty="0">
                <a:solidFill>
                  <a:schemeClr val="tx1"/>
                </a:solidFill>
                <a:latin typeface="Tahoma" charset="0"/>
                <a:ea typeface="Tahoma" charset="0"/>
              </a:rPr>
              <a:t>and sucked into a rotating part of a machine.</a:t>
            </a:r>
            <a:endParaRPr lang="ko-KR" altLang="en-US" sz="1400" dirty="0">
              <a:solidFill>
                <a:schemeClr val="tx1"/>
              </a:solidFill>
              <a:latin typeface="Tahoma" charset="0"/>
              <a:ea typeface="Tahoma" charset="0"/>
            </a:endParaRPr>
          </a:p>
        </p:txBody>
      </p:sp>
      <p:sp>
        <p:nvSpPr>
          <p:cNvPr id="83" name="텍스트 상자 83"/>
          <p:cNvSpPr txBox="1">
            <a:spLocks noGrp="1" noChangeArrowheads="1"/>
          </p:cNvSpPr>
          <p:nvPr/>
        </p:nvSpPr>
        <p:spPr>
          <a:xfrm>
            <a:off x="358493" y="4538345"/>
            <a:ext cx="3622675" cy="667385"/>
          </a:xfrm>
          <a:prstGeom prst="rect">
            <a:avLst/>
          </a:prstGeom>
          <a:ln w="0">
            <a:noFill/>
            <a:prstDash/>
          </a:ln>
        </p:spPr>
        <p:txBody>
          <a:bodyPr vert="horz" wrap="square" lIns="89535" tIns="46355" rIns="89535" bIns="46355" anchor="t"/>
          <a:lstStyle/>
          <a:p>
            <a:pPr marL="0" indent="0" algn="just" defTabSz="508000" eaLnBrk="0" fontAlgn="auto" latinLnBrk="0">
              <a:lnSpc>
                <a:spcPct val="150000"/>
              </a:lnSpc>
              <a:spcBef>
                <a:spcPts val="0"/>
              </a:spcBef>
              <a:spcAft>
                <a:spcPts val="0"/>
              </a:spcAft>
              <a:buFontTx/>
              <a:buNone/>
            </a:pPr>
            <a:r>
              <a:rPr lang="en-US" altLang="ko-KR" sz="1500" b="1" dirty="0">
                <a:solidFill>
                  <a:schemeClr val="bg1"/>
                </a:solidFill>
                <a:latin typeface="Tahoma" charset="0"/>
                <a:ea typeface="Tahoma" charset="0"/>
              </a:rPr>
              <a:t>■</a:t>
            </a:r>
            <a:r>
              <a:rPr lang="en-US" altLang="ko-KR" sz="1500" b="1" dirty="0">
                <a:solidFill>
                  <a:srgbClr val="E80074"/>
                </a:solidFill>
                <a:latin typeface="Tahoma" charset="0"/>
                <a:ea typeface="Tahoma" charset="0"/>
              </a:rPr>
              <a:t> Gloves </a:t>
            </a:r>
            <a:r>
              <a:rPr lang="en-US" altLang="ko-KR" sz="1100" b="1" dirty="0">
                <a:solidFill>
                  <a:srgbClr val="E80074"/>
                </a:solidFill>
                <a:latin typeface="-윤고딕320" charset="0"/>
                <a:ea typeface="-윤고딕320" charset="0"/>
              </a:rPr>
              <a:t>장갑</a:t>
            </a:r>
            <a:endParaRPr lang="ko-KR" altLang="en-US" sz="1100" b="1" dirty="0">
              <a:solidFill>
                <a:srgbClr val="E80074"/>
              </a:solidFill>
              <a:latin typeface="-윤고딕320" charset="0"/>
              <a:ea typeface="-윤고딕320" charset="0"/>
            </a:endParaRPr>
          </a:p>
          <a:p>
            <a:pPr marL="0" indent="0" algn="l" defTabSz="508000" eaLnBrk="0" fontAlgn="auto" latinLnBrk="0">
              <a:lnSpc>
                <a:spcPct val="100000"/>
              </a:lnSpc>
              <a:spcBef>
                <a:spcPts val="0"/>
              </a:spcBef>
              <a:spcAft>
                <a:spcPts val="0"/>
              </a:spcAft>
              <a:buFontTx/>
              <a:buNone/>
            </a:pPr>
            <a:endParaRPr lang="ko-KR" altLang="en-US" sz="1500" b="1" dirty="0">
              <a:solidFill>
                <a:srgbClr val="E80074"/>
              </a:solidFill>
              <a:latin typeface="Tahoma" charset="0"/>
              <a:ea typeface="Tahoma" charset="0"/>
            </a:endParaRPr>
          </a:p>
        </p:txBody>
      </p:sp>
      <p:sp>
        <p:nvSpPr>
          <p:cNvPr id="84" name="TextBox 84"/>
          <p:cNvSpPr txBox="1">
            <a:spLocks noGrp="1" noChangeArrowheads="1"/>
          </p:cNvSpPr>
          <p:nvPr/>
        </p:nvSpPr>
        <p:spPr>
          <a:xfrm>
            <a:off x="639408" y="4878705"/>
            <a:ext cx="7731760" cy="838835"/>
          </a:xfrm>
          <a:prstGeom prst="rect">
            <a:avLst/>
          </a:prstGeom>
          <a:noFill/>
        </p:spPr>
        <p:txBody>
          <a:bodyPr vert="horz" wrap="square" lIns="0" tIns="0" rIns="0" bIns="0" anchor="t"/>
          <a:lstStyle/>
          <a:p>
            <a:pPr marL="0" indent="0" algn="l" defTabSz="457200" eaLnBrk="0" fontAlgn="auto" latinLnBrk="0">
              <a:lnSpc>
                <a:spcPts val="2200"/>
              </a:lnSpc>
              <a:spcBef>
                <a:spcPts val="0"/>
              </a:spcBef>
              <a:spcAft>
                <a:spcPts val="0"/>
              </a:spcAft>
              <a:buFontTx/>
              <a:buNone/>
            </a:pPr>
            <a:r>
              <a:rPr lang="en-US" altLang="ko-KR" sz="1400" dirty="0">
                <a:solidFill>
                  <a:schemeClr val="tx1"/>
                </a:solidFill>
                <a:latin typeface="Tahoma" charset="0"/>
                <a:ea typeface="Tahoma" charset="0"/>
              </a:rPr>
              <a:t>Gloves are mainly worn to keep the hands clean, but wearing gloves can make the fingers less sensitive, which can affect the quality of work performed and possibly lead to a dangerous situation. Be wary of the use of gloves and only wear them when necessary.</a:t>
            </a:r>
            <a:endParaRPr lang="ko-KR" altLang="en-US" sz="1400" dirty="0">
              <a:solidFill>
                <a:schemeClr val="tx1"/>
              </a:solidFill>
              <a:latin typeface="Tahoma" charset="0"/>
              <a:ea typeface="Tahoma" charset="0"/>
            </a:endParaRPr>
          </a:p>
        </p:txBody>
      </p:sp>
      <p:sp>
        <p:nvSpPr>
          <p:cNvPr id="85" name="텍스트 상자 85"/>
          <p:cNvSpPr txBox="1">
            <a:spLocks noGrp="1" noChangeArrowheads="1"/>
          </p:cNvSpPr>
          <p:nvPr/>
        </p:nvSpPr>
        <p:spPr>
          <a:xfrm>
            <a:off x="483870" y="1959610"/>
            <a:ext cx="7668260" cy="41656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000" dirty="0">
                <a:solidFill>
                  <a:srgbClr val="427BC0"/>
                </a:solidFill>
                <a:latin typeface="-윤고딕330" charset="0"/>
                <a:ea typeface="-윤고딕330" charset="0"/>
              </a:rPr>
              <a:t>직장에서 올바른 복장을 착용하는 이유는 부상을 방지하려는 것이 첫 번째 목적이며, </a:t>
            </a:r>
            <a:endParaRPr lang="ko-KR" altLang="en-US" sz="1000" dirty="0">
              <a:solidFill>
                <a:srgbClr val="427BC0"/>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r>
              <a:rPr lang="en-US" altLang="ko-KR" sz="1000" dirty="0">
                <a:solidFill>
                  <a:srgbClr val="427BC0"/>
                </a:solidFill>
                <a:latin typeface="-윤고딕330" charset="0"/>
                <a:ea typeface="-윤고딕330" charset="0"/>
              </a:rPr>
              <a:t>일을 편리하게 하려는 것이 두 번째 목적이다.</a:t>
            </a:r>
            <a:endParaRPr lang="ko-KR" altLang="en-US" sz="1000" dirty="0">
              <a:solidFill>
                <a:srgbClr val="427BC0"/>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000" dirty="0">
              <a:solidFill>
                <a:srgbClr val="427BC0"/>
              </a:solidFill>
              <a:latin typeface="-윤고딕330" charset="0"/>
              <a:ea typeface="-윤고딕330" charset="0"/>
            </a:endParaRPr>
          </a:p>
        </p:txBody>
      </p:sp>
      <p:sp>
        <p:nvSpPr>
          <p:cNvPr id="86" name="텍스트 상자 86"/>
          <p:cNvSpPr txBox="1">
            <a:spLocks noGrp="1" noChangeArrowheads="1"/>
          </p:cNvSpPr>
          <p:nvPr/>
        </p:nvSpPr>
        <p:spPr>
          <a:xfrm>
            <a:off x="544793" y="3090545"/>
            <a:ext cx="7668260" cy="41656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dirty="0">
                <a:solidFill>
                  <a:srgbClr val="D00068"/>
                </a:solidFill>
                <a:latin typeface="-윤고딕330" charset="0"/>
                <a:ea typeface="-윤고딕330" charset="0"/>
              </a:rPr>
              <a:t>회사에서 정해진 복장 규정이 있는 경우에는 그 내용을 따른다.</a:t>
            </a:r>
            <a:endParaRPr lang="ko-KR" altLang="en-US" sz="900" dirty="0">
              <a:solidFill>
                <a:srgbClr val="D00068"/>
              </a:solidFill>
              <a:latin typeface="-윤고딕330" charset="0"/>
              <a:ea typeface="-윤고딕330" charset="0"/>
            </a:endParaRPr>
          </a:p>
        </p:txBody>
      </p:sp>
      <p:sp>
        <p:nvSpPr>
          <p:cNvPr id="87" name="텍스트 상자 87"/>
          <p:cNvSpPr txBox="1">
            <a:spLocks noGrp="1" noChangeArrowheads="1"/>
          </p:cNvSpPr>
          <p:nvPr/>
        </p:nvSpPr>
        <p:spPr>
          <a:xfrm>
            <a:off x="544158" y="4261485"/>
            <a:ext cx="7668260" cy="41656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dirty="0">
                <a:solidFill>
                  <a:srgbClr val="D00068"/>
                </a:solidFill>
                <a:latin typeface="-윤고딕330" charset="0"/>
                <a:ea typeface="-윤고딕330" charset="0"/>
              </a:rPr>
              <a:t>모자는 머리가 지저분하게 되는 것을 막을 뿐만 아니라 긴 머리가 기계나 회전축에 말려 들어갈 위험을 막는다.</a:t>
            </a:r>
            <a:endParaRPr lang="ko-KR" altLang="en-US" sz="900" dirty="0">
              <a:solidFill>
                <a:srgbClr val="D00068"/>
              </a:solidFill>
              <a:latin typeface="-윤고딕330" charset="0"/>
              <a:ea typeface="-윤고딕330" charset="0"/>
            </a:endParaRPr>
          </a:p>
        </p:txBody>
      </p:sp>
      <p:sp>
        <p:nvSpPr>
          <p:cNvPr id="88" name="텍스트 상자 88"/>
          <p:cNvSpPr txBox="1">
            <a:spLocks noGrp="1" noChangeArrowheads="1"/>
          </p:cNvSpPr>
          <p:nvPr/>
        </p:nvSpPr>
        <p:spPr>
          <a:xfrm>
            <a:off x="544158" y="5719445"/>
            <a:ext cx="7668260" cy="41656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dirty="0">
                <a:solidFill>
                  <a:srgbClr val="D00068"/>
                </a:solidFill>
                <a:latin typeface="-윤고딕330" charset="0"/>
                <a:ea typeface="-윤고딕330" charset="0"/>
              </a:rPr>
              <a:t>장갑은 주로 손이 더러워지는 것을 피하기 위해 끼지만, 장갑을 끼면 손가락의 감각이 무뎌져서 일에도 영향을 주고 위험한 일도 발생할 수 있다. </a:t>
            </a:r>
            <a:endParaRPr lang="ko-KR" altLang="en-US" sz="900"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r>
              <a:rPr lang="en-US" altLang="ko-KR" sz="900" dirty="0">
                <a:solidFill>
                  <a:srgbClr val="D00068"/>
                </a:solidFill>
                <a:latin typeface="-윤고딕330" charset="0"/>
                <a:ea typeface="-윤고딕330" charset="0"/>
              </a:rPr>
              <a:t>따라서 작업의 특성에 따라 장갑 착용에 주의를 기울여야 한다.</a:t>
            </a:r>
            <a:endParaRPr lang="ko-KR" altLang="en-US" sz="900" dirty="0">
              <a:solidFill>
                <a:srgbClr val="D00068"/>
              </a:solidFill>
              <a:latin typeface="-윤고딕330" charset="0"/>
              <a:ea typeface="-윤고딕330" charset="0"/>
            </a:endParaRPr>
          </a:p>
        </p:txBody>
      </p:sp>
      <p:sp>
        <p:nvSpPr>
          <p:cNvPr id="19"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20"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21"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22" name="Picture 7" descr="C:/Users/Administrator/AppData/Roaming/PolarisOffice/ETemp/3288_5820208/image9.emf"/>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10680550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101" name="텍스트 상자 101"/>
          <p:cNvSpPr txBox="1">
            <a:spLocks noGrp="1" noChangeArrowheads="1"/>
          </p:cNvSpPr>
          <p:nvPr/>
        </p:nvSpPr>
        <p:spPr>
          <a:xfrm>
            <a:off x="506095" y="4271010"/>
            <a:ext cx="3622675" cy="323215"/>
          </a:xfrm>
          <a:prstGeom prst="rect">
            <a:avLst/>
          </a:prstGeom>
          <a:ln w="0">
            <a:noFill/>
            <a:prstDash/>
          </a:ln>
        </p:spPr>
        <p:txBody>
          <a:bodyPr vert="horz" wrap="square" lIns="89535" tIns="46355" rIns="89535" bIns="46355" anchor="t"/>
          <a:lstStyle/>
          <a:p>
            <a:pPr marL="0" indent="0" algn="just" defTabSz="508000" fontAlgn="auto">
              <a:lnSpc>
                <a:spcPct val="100000"/>
              </a:lnSpc>
              <a:spcBef>
                <a:spcPts val="0"/>
              </a:spcBef>
              <a:spcAft>
                <a:spcPts val="0"/>
              </a:spcAft>
              <a:buFontTx/>
              <a:buNone/>
            </a:pPr>
            <a:r>
              <a:rPr lang="en-US" altLang="ko-KR" sz="1500" dirty="0">
                <a:solidFill>
                  <a:schemeClr val="tx1"/>
                </a:solidFill>
                <a:latin typeface="Tahoma" charset="0"/>
                <a:ea typeface="Tahoma" charset="0"/>
              </a:rPr>
              <a:t>• </a:t>
            </a:r>
            <a:r>
              <a:rPr lang="en-US" altLang="ko-KR" sz="1500" b="1" dirty="0">
                <a:solidFill>
                  <a:schemeClr val="tx1"/>
                </a:solidFill>
                <a:latin typeface="Tahoma" charset="0"/>
                <a:ea typeface="Tahoma" charset="0"/>
              </a:rPr>
              <a:t>Dust </a:t>
            </a:r>
            <a:r>
              <a:rPr lang="en-US" altLang="ko-KR" sz="1500" b="1" dirty="0" smtClean="0">
                <a:solidFill>
                  <a:schemeClr val="tx1"/>
                </a:solidFill>
                <a:latin typeface="Tahoma" charset="0"/>
                <a:ea typeface="Tahoma" charset="0"/>
              </a:rPr>
              <a:t>mask</a:t>
            </a:r>
            <a:endParaRPr lang="ko-KR" altLang="en-US" sz="1100" b="1" dirty="0">
              <a:solidFill>
                <a:schemeClr val="tx1"/>
              </a:solidFill>
              <a:latin typeface="Tahoma" charset="0"/>
              <a:ea typeface="Tahoma" charset="0"/>
            </a:endParaRPr>
          </a:p>
        </p:txBody>
      </p:sp>
      <p:sp>
        <p:nvSpPr>
          <p:cNvPr id="90" name="텍스트 상자 90"/>
          <p:cNvSpPr txBox="1">
            <a:spLocks noGrp="1" noChangeArrowheads="1"/>
          </p:cNvSpPr>
          <p:nvPr/>
        </p:nvSpPr>
        <p:spPr>
          <a:xfrm>
            <a:off x="506730" y="2725420"/>
            <a:ext cx="3622675" cy="323215"/>
          </a:xfrm>
          <a:prstGeom prst="rect">
            <a:avLst/>
          </a:prstGeom>
          <a:ln w="0">
            <a:noFill/>
            <a:prstDash/>
          </a:ln>
        </p:spPr>
        <p:txBody>
          <a:bodyPr vert="horz" wrap="square" lIns="89535" tIns="46355" rIns="89535" bIns="46355" anchor="t"/>
          <a:lstStyle/>
          <a:p>
            <a:pPr marL="0" indent="0" algn="just" defTabSz="508000" fontAlgn="auto">
              <a:lnSpc>
                <a:spcPct val="100000"/>
              </a:lnSpc>
              <a:spcBef>
                <a:spcPts val="0"/>
              </a:spcBef>
              <a:spcAft>
                <a:spcPts val="0"/>
              </a:spcAft>
              <a:buFontTx/>
              <a:buNone/>
            </a:pPr>
            <a:r>
              <a:rPr lang="en-US" altLang="ko-KR" sz="1500" dirty="0">
                <a:solidFill>
                  <a:schemeClr val="tx1"/>
                </a:solidFill>
                <a:latin typeface="Tahoma" charset="0"/>
                <a:ea typeface="Tahoma" charset="0"/>
              </a:rPr>
              <a:t>• </a:t>
            </a:r>
            <a:r>
              <a:rPr lang="en-US" altLang="ko-KR" sz="1500" b="1" dirty="0">
                <a:solidFill>
                  <a:schemeClr val="tx1"/>
                </a:solidFill>
                <a:latin typeface="Tahoma" charset="0"/>
                <a:ea typeface="Tahoma" charset="0"/>
              </a:rPr>
              <a:t>Safety </a:t>
            </a:r>
            <a:r>
              <a:rPr lang="en-US" altLang="ko-KR" sz="1500" b="1" dirty="0" smtClean="0">
                <a:solidFill>
                  <a:schemeClr val="tx1"/>
                </a:solidFill>
                <a:latin typeface="Tahoma" charset="0"/>
                <a:ea typeface="Tahoma" charset="0"/>
              </a:rPr>
              <a:t>helmet</a:t>
            </a:r>
            <a:endParaRPr lang="ko-KR" altLang="en-US" sz="1500" b="1" dirty="0">
              <a:solidFill>
                <a:schemeClr val="tx1"/>
              </a:solidFill>
              <a:latin typeface="Tahoma" charset="0"/>
              <a:ea typeface="Tahoma" charset="0"/>
            </a:endParaRPr>
          </a:p>
        </p:txBody>
      </p:sp>
      <p:sp>
        <p:nvSpPr>
          <p:cNvPr id="99" name="텍스트 상자 99"/>
          <p:cNvSpPr txBox="1">
            <a:spLocks noGrp="1" noChangeArrowheads="1"/>
          </p:cNvSpPr>
          <p:nvPr/>
        </p:nvSpPr>
        <p:spPr>
          <a:xfrm>
            <a:off x="414020" y="2310130"/>
            <a:ext cx="6826250" cy="447675"/>
          </a:xfrm>
          <a:prstGeom prst="rect">
            <a:avLst/>
          </a:prstGeom>
          <a:ln w="0">
            <a:noFill/>
            <a:prstDash/>
          </a:ln>
        </p:spPr>
        <p:txBody>
          <a:bodyPr vert="horz" wrap="square" lIns="89535" tIns="46355" rIns="89535" bIns="46355" anchor="t"/>
          <a:lstStyle/>
          <a:p>
            <a:pPr marL="0" indent="0" algn="just" defTabSz="508000" eaLnBrk="0" fontAlgn="auto" latinLnBrk="0">
              <a:lnSpc>
                <a:spcPct val="150000"/>
              </a:lnSpc>
              <a:spcBef>
                <a:spcPts val="0"/>
              </a:spcBef>
              <a:spcAft>
                <a:spcPts val="0"/>
              </a:spcAft>
              <a:buFontTx/>
              <a:buNone/>
            </a:pPr>
            <a:r>
              <a:rPr lang="en-US" altLang="ko-KR" sz="1600" b="1" dirty="0">
                <a:solidFill>
                  <a:srgbClr val="D00068"/>
                </a:solidFill>
                <a:latin typeface="Arial" charset="0"/>
                <a:ea typeface="Arial" charset="0"/>
              </a:rPr>
              <a:t>Types of Protective Gear</a:t>
            </a:r>
            <a:endParaRPr lang="ko-KR" altLang="en-US" sz="1600" b="1" dirty="0">
              <a:solidFill>
                <a:srgbClr val="D00068"/>
              </a:solidFill>
              <a:latin typeface="Arial" charset="0"/>
              <a:ea typeface="Arial" charset="0"/>
            </a:endParaRPr>
          </a:p>
          <a:p>
            <a:pPr marL="0" indent="0" algn="l" defTabSz="508000" eaLnBrk="0" fontAlgn="auto" latinLnBrk="0">
              <a:lnSpc>
                <a:spcPct val="100000"/>
              </a:lnSpc>
              <a:spcBef>
                <a:spcPts val="0"/>
              </a:spcBef>
              <a:spcAft>
                <a:spcPts val="0"/>
              </a:spcAft>
              <a:buFontTx/>
              <a:buNone/>
            </a:pPr>
            <a:endParaRPr lang="ko-KR" altLang="en-US" sz="1600" dirty="0">
              <a:solidFill>
                <a:srgbClr val="D00068"/>
              </a:solidFill>
              <a:latin typeface="Tahoma" charset="0"/>
              <a:ea typeface="Tahoma" charset="0"/>
            </a:endParaRP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7631090" y="2662582"/>
            <a:ext cx="1111885" cy="796290"/>
          </a:xfrm>
          <a:prstGeom prst="rect">
            <a:avLst/>
          </a:prstGeom>
          <a:noFill/>
        </p:spPr>
      </p:pic>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7697130" y="3813837"/>
            <a:ext cx="944880" cy="799465"/>
          </a:xfrm>
          <a:prstGeom prst="rect">
            <a:avLst/>
          </a:prstGeom>
          <a:noFill/>
        </p:spPr>
      </p:pic>
      <p:pic>
        <p:nvPicPr>
          <p:cNvPr id="5" name="Picture 4"/>
          <p:cNvPicPr>
            <a:picLocks noChangeAspect="1"/>
          </p:cNvPicPr>
          <p:nvPr/>
        </p:nvPicPr>
        <p:blipFill rotWithShape="1">
          <a:blip r:embed="rId5">
            <a:extLst>
              <a:ext uri="{28A0092B-C50C-407E-A947-70E740481C1C}">
                <a14:useLocalDpi xmlns:a14="http://schemas.microsoft.com/office/drawing/2010/main" val="0"/>
              </a:ext>
            </a:extLst>
          </a:blip>
          <a:srcRect/>
          <a:stretch>
            <a:fillRect/>
          </a:stretch>
        </p:blipFill>
        <p:spPr>
          <a:xfrm>
            <a:off x="7647600" y="5037482"/>
            <a:ext cx="1068705" cy="799465"/>
          </a:xfrm>
          <a:prstGeom prst="rect">
            <a:avLst/>
          </a:prstGeom>
          <a:noFill/>
        </p:spPr>
      </p:pic>
      <p:sp>
        <p:nvSpPr>
          <p:cNvPr id="82" name="TextBox 82"/>
          <p:cNvSpPr txBox="1">
            <a:spLocks noGrp="1" noChangeArrowheads="1"/>
          </p:cNvSpPr>
          <p:nvPr/>
        </p:nvSpPr>
        <p:spPr>
          <a:xfrm>
            <a:off x="1922145" y="156210"/>
            <a:ext cx="7225665" cy="398145"/>
          </a:xfrm>
          <a:prstGeom prst="rect">
            <a:avLst/>
          </a:prstGeom>
          <a:noFill/>
        </p:spPr>
        <p:txBody>
          <a:bodyPr vert="horz" wrap="square" lIns="91440" tIns="45720" rIns="91440" bIns="45720" anchor="ctr">
            <a:spAutoFit/>
          </a:bodyPr>
          <a:lstStyle/>
          <a:p>
            <a:pPr eaLnBrk="0"/>
            <a:r>
              <a:rPr lang="en-US" altLang="ko-KR" sz="2000" b="1" dirty="0" smtClean="0">
                <a:solidFill>
                  <a:srgbClr val="FFFFFF"/>
                </a:solidFill>
                <a:latin typeface="맑은 고딕" charset="0"/>
                <a:ea typeface="맑은 고딕" charset="0"/>
              </a:rPr>
              <a:t>Provision </a:t>
            </a:r>
            <a:r>
              <a:rPr lang="en-US" altLang="ko-KR" sz="2000" b="1" dirty="0">
                <a:solidFill>
                  <a:srgbClr val="FFFFFF"/>
                </a:solidFill>
                <a:latin typeface="맑은 고딕" charset="0"/>
                <a:ea typeface="맑은 고딕" charset="0"/>
              </a:rPr>
              <a:t>and Use of Personal Protective Gear</a:t>
            </a:r>
            <a:endParaRPr lang="ko-KR" altLang="en-US" sz="2000" b="1" dirty="0">
              <a:solidFill>
                <a:srgbClr val="FFFFFF"/>
              </a:solidFill>
              <a:latin typeface="맑은 고딕" charset="0"/>
              <a:ea typeface="맑은 고딕" charset="0"/>
            </a:endParaRPr>
          </a:p>
        </p:txBody>
      </p:sp>
      <p:sp>
        <p:nvSpPr>
          <p:cNvPr id="83" name="텍스트 상자 83"/>
          <p:cNvSpPr txBox="1">
            <a:spLocks noGrp="1" noChangeArrowheads="1"/>
          </p:cNvSpPr>
          <p:nvPr/>
        </p:nvSpPr>
        <p:spPr>
          <a:xfrm>
            <a:off x="1937385" y="488315"/>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신체 보호용 개인 보호구 지급 및 착용</a:t>
            </a:r>
            <a:endParaRPr lang="ko-KR" altLang="en-US" sz="1200" b="1" dirty="0">
              <a:solidFill>
                <a:schemeClr val="bg1"/>
              </a:solidFill>
              <a:latin typeface="-윤고딕320" charset="0"/>
              <a:ea typeface="-윤고딕320" charset="0"/>
            </a:endParaRPr>
          </a:p>
        </p:txBody>
      </p:sp>
      <p:sp>
        <p:nvSpPr>
          <p:cNvPr id="88" name="TextBox 88"/>
          <p:cNvSpPr txBox="1">
            <a:spLocks noGrp="1" noChangeArrowheads="1"/>
          </p:cNvSpPr>
          <p:nvPr/>
        </p:nvSpPr>
        <p:spPr>
          <a:xfrm>
            <a:off x="568325" y="1276985"/>
            <a:ext cx="7007225" cy="559435"/>
          </a:xfrm>
          <a:prstGeom prst="rect">
            <a:avLst/>
          </a:prstGeom>
          <a:noFill/>
        </p:spPr>
        <p:txBody>
          <a:bodyPr vert="horz" wrap="square" lIns="0" tIns="0" rIns="0" bIns="0" anchor="t">
            <a:spAutoFit/>
          </a:bodyPr>
          <a:lstStyle/>
          <a:p>
            <a:pPr marL="0" indent="0" algn="l" defTabSz="457200" eaLnBrk="0" fontAlgn="auto" latinLnBrk="0">
              <a:lnSpc>
                <a:spcPts val="2200"/>
              </a:lnSpc>
              <a:spcBef>
                <a:spcPts val="0"/>
              </a:spcBef>
              <a:spcAft>
                <a:spcPts val="0"/>
              </a:spcAft>
              <a:buFontTx/>
              <a:buNone/>
            </a:pPr>
            <a:r>
              <a:rPr lang="en-US" altLang="ko-KR" sz="1500" dirty="0">
                <a:solidFill>
                  <a:schemeClr val="tx1"/>
                </a:solidFill>
                <a:latin typeface="Arial" charset="0"/>
                <a:ea typeface="Arial" charset="0"/>
              </a:rPr>
              <a:t>In a workplace where hazardous machinery and equipment are used, the appropriate protective gear must be worn to protect the body from danger.</a:t>
            </a:r>
            <a:endParaRPr lang="ko-KR" altLang="en-US" sz="1500" dirty="0">
              <a:solidFill>
                <a:schemeClr val="tx1"/>
              </a:solidFill>
              <a:latin typeface="Arial" charset="0"/>
              <a:ea typeface="Arial" charset="0"/>
            </a:endParaRPr>
          </a:p>
        </p:txBody>
      </p:sp>
      <p:sp>
        <p:nvSpPr>
          <p:cNvPr id="89" name="텍스트 상자 89"/>
          <p:cNvSpPr txBox="1">
            <a:spLocks noGrp="1" noChangeArrowheads="1"/>
          </p:cNvSpPr>
          <p:nvPr/>
        </p:nvSpPr>
        <p:spPr>
          <a:xfrm>
            <a:off x="483870" y="1854835"/>
            <a:ext cx="7668260" cy="41656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000" dirty="0">
                <a:solidFill>
                  <a:srgbClr val="427BC0"/>
                </a:solidFill>
                <a:latin typeface="-윤고딕330" charset="0"/>
                <a:ea typeface="-윤고딕330" charset="0"/>
              </a:rPr>
              <a:t>직장에서도 작업 환경이 기계나 설비의 작동 등으로 인해 위험이 발생할 수 있는 경우, 적합한 보호구를 착용하여 </a:t>
            </a:r>
            <a:endParaRPr lang="ko-KR" altLang="en-US" sz="1000" dirty="0">
              <a:solidFill>
                <a:srgbClr val="427BC0"/>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r>
              <a:rPr lang="en-US" altLang="ko-KR" sz="1000" dirty="0">
                <a:solidFill>
                  <a:srgbClr val="427BC0"/>
                </a:solidFill>
                <a:latin typeface="-윤고딕330" charset="0"/>
                <a:ea typeface="-윤고딕330" charset="0"/>
              </a:rPr>
              <a:t>신체를 사고로부터 보호할 필요가 있다.</a:t>
            </a:r>
            <a:endParaRPr lang="ko-KR" altLang="en-US" sz="1000" dirty="0">
              <a:solidFill>
                <a:srgbClr val="427BC0"/>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000" dirty="0">
              <a:solidFill>
                <a:srgbClr val="427BC0"/>
              </a:solidFill>
              <a:latin typeface="-윤고딕330" charset="0"/>
              <a:ea typeface="-윤고딕330" charset="0"/>
            </a:endParaRPr>
          </a:p>
        </p:txBody>
      </p:sp>
      <p:sp>
        <p:nvSpPr>
          <p:cNvPr id="96" name="텍스트 상자 96"/>
          <p:cNvSpPr txBox="1">
            <a:spLocks noGrp="1" noChangeArrowheads="1"/>
          </p:cNvSpPr>
          <p:nvPr/>
        </p:nvSpPr>
        <p:spPr>
          <a:xfrm>
            <a:off x="708660" y="3320415"/>
            <a:ext cx="6457950" cy="125285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dirty="0">
                <a:solidFill>
                  <a:srgbClr val="D00068"/>
                </a:solidFill>
                <a:latin typeface="-윤고딕330" charset="0"/>
                <a:ea typeface="-윤고딕330" charset="0"/>
              </a:rPr>
              <a:t>물건이 떨어지거나 작업 중 떨어질 위험이 있는 장소에서 머리보호</a:t>
            </a:r>
            <a:endParaRPr lang="ko-KR" altLang="en-US" sz="900"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900"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900"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900"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r>
              <a:rPr lang="en-US" altLang="ko-KR" sz="900" dirty="0">
                <a:solidFill>
                  <a:srgbClr val="D00068"/>
                </a:solidFill>
                <a:latin typeface="-윤고딕330" charset="0"/>
                <a:ea typeface="-윤고딕330" charset="0"/>
              </a:rPr>
              <a:t>전기 작업 중 감전위험으로부터 보호</a:t>
            </a:r>
            <a:endParaRPr lang="ko-KR" altLang="en-US" sz="900" dirty="0">
              <a:solidFill>
                <a:srgbClr val="D00068"/>
              </a:solidFill>
              <a:latin typeface="-윤고딕330" charset="0"/>
              <a:ea typeface="-윤고딕330" charset="0"/>
            </a:endParaRPr>
          </a:p>
        </p:txBody>
      </p:sp>
      <p:sp>
        <p:nvSpPr>
          <p:cNvPr id="91" name="TextBox 91"/>
          <p:cNvSpPr txBox="1">
            <a:spLocks noGrp="1" noChangeArrowheads="1"/>
          </p:cNvSpPr>
          <p:nvPr/>
        </p:nvSpPr>
        <p:spPr>
          <a:xfrm>
            <a:off x="786765" y="3065780"/>
            <a:ext cx="5795010" cy="838835"/>
          </a:xfrm>
          <a:prstGeom prst="rect">
            <a:avLst/>
          </a:prstGeom>
          <a:noFill/>
        </p:spPr>
        <p:txBody>
          <a:bodyPr vert="horz" wrap="square" lIns="0" tIns="0" rIns="0" bIns="0" anchor="t"/>
          <a:lstStyle/>
          <a:p>
            <a:pPr marL="0" indent="0" algn="l" defTabSz="457200" eaLnBrk="0" fontAlgn="auto" latinLnBrk="0">
              <a:lnSpc>
                <a:spcPts val="2200"/>
              </a:lnSpc>
              <a:spcBef>
                <a:spcPts val="0"/>
              </a:spcBef>
              <a:spcAft>
                <a:spcPts val="0"/>
              </a:spcAft>
              <a:buFontTx/>
              <a:buNone/>
            </a:pPr>
            <a:r>
              <a:rPr lang="en-US" altLang="ko-KR" sz="1400" spc="10" dirty="0">
                <a:solidFill>
                  <a:schemeClr val="tx1"/>
                </a:solidFill>
                <a:latin typeface="Tahoma" charset="0"/>
                <a:ea typeface="Tahoma" charset="0"/>
              </a:rPr>
              <a:t>Protects the head from falling objects or debris.</a:t>
            </a:r>
            <a:endParaRPr lang="ko-KR" altLang="en-US" sz="1400" dirty="0">
              <a:solidFill>
                <a:schemeClr val="tx1"/>
              </a:solidFill>
              <a:latin typeface="Tahoma" charset="0"/>
              <a:ea typeface="Tahoma" charset="0"/>
            </a:endParaRPr>
          </a:p>
          <a:p>
            <a:pPr marL="0" indent="0" algn="l" defTabSz="457200" eaLnBrk="0" fontAlgn="auto" latinLnBrk="0">
              <a:lnSpc>
                <a:spcPts val="2200"/>
              </a:lnSpc>
              <a:spcBef>
                <a:spcPts val="0"/>
              </a:spcBef>
              <a:spcAft>
                <a:spcPts val="0"/>
              </a:spcAft>
              <a:buFontTx/>
              <a:buNone/>
            </a:pPr>
            <a:endParaRPr lang="ko-KR" altLang="en-US" sz="1400" dirty="0">
              <a:solidFill>
                <a:schemeClr val="tx1"/>
              </a:solidFill>
              <a:latin typeface="Tahoma" charset="0"/>
              <a:ea typeface="Tahoma" charset="0"/>
            </a:endParaRPr>
          </a:p>
          <a:p>
            <a:pPr marL="0" indent="0" algn="l" defTabSz="457200" eaLnBrk="0" fontAlgn="auto" latinLnBrk="0">
              <a:lnSpc>
                <a:spcPts val="2200"/>
              </a:lnSpc>
              <a:spcBef>
                <a:spcPts val="0"/>
              </a:spcBef>
              <a:spcAft>
                <a:spcPts val="0"/>
              </a:spcAft>
              <a:buFontTx/>
              <a:buNone/>
            </a:pPr>
            <a:r>
              <a:rPr lang="en-US" altLang="ko-KR" sz="1400" spc="10" dirty="0">
                <a:solidFill>
                  <a:schemeClr val="tx1"/>
                </a:solidFill>
                <a:latin typeface="Tahoma" charset="0"/>
                <a:ea typeface="Tahoma" charset="0"/>
              </a:rPr>
              <a:t>Protects the head from electrocution when working with electricity</a:t>
            </a:r>
            <a:r>
              <a:rPr lang="en-US" altLang="ko-KR" sz="1400" dirty="0">
                <a:solidFill>
                  <a:schemeClr val="tx1"/>
                </a:solidFill>
                <a:latin typeface="Tahoma" charset="0"/>
                <a:ea typeface="Tahoma" charset="0"/>
              </a:rPr>
              <a:t>.</a:t>
            </a:r>
            <a:endParaRPr lang="ko-KR" altLang="en-US" sz="1400" dirty="0">
              <a:solidFill>
                <a:schemeClr val="tx1"/>
              </a:solidFill>
              <a:latin typeface="Tahoma" charset="0"/>
              <a:ea typeface="Tahoma" charset="0"/>
            </a:endParaRPr>
          </a:p>
        </p:txBody>
      </p:sp>
      <p:sp>
        <p:nvSpPr>
          <p:cNvPr id="100" name="텍스트 상자 100"/>
          <p:cNvSpPr txBox="1">
            <a:spLocks/>
          </p:cNvSpPr>
          <p:nvPr/>
        </p:nvSpPr>
        <p:spPr>
          <a:xfrm>
            <a:off x="2852587" y="2441575"/>
            <a:ext cx="1304290" cy="433070"/>
          </a:xfrm>
          <a:prstGeom prst="rect">
            <a:avLst/>
          </a:prstGeom>
          <a:ln w="0">
            <a:noFill/>
            <a:prstDash/>
          </a:ln>
        </p:spPr>
        <p:txBody>
          <a:bodyPr vert="horz" wrap="square" lIns="89535" tIns="46355" rIns="89535" bIns="46355" numCol="1" anchor="t">
            <a:noAutofit/>
          </a:bodyPr>
          <a:lstStyle/>
          <a:p>
            <a:pPr marL="0" indent="0" algn="just" defTabSz="508000" eaLnBrk="0" fontAlgn="auto" latinLnBrk="0">
              <a:lnSpc>
                <a:spcPct val="100000"/>
              </a:lnSpc>
              <a:spcBef>
                <a:spcPts val="0"/>
              </a:spcBef>
              <a:spcAft>
                <a:spcPts val="0"/>
              </a:spcAft>
              <a:buFontTx/>
              <a:buNone/>
            </a:pPr>
            <a:r>
              <a:rPr lang="en-US" altLang="ko-KR" sz="1100" b="0" cap="none" dirty="0">
                <a:solidFill>
                  <a:srgbClr val="D00068"/>
                </a:solidFill>
                <a:latin typeface="-윤고딕330" charset="0"/>
                <a:ea typeface="-윤고딕330" charset="0"/>
              </a:rPr>
              <a:t>보호구의 종류</a:t>
            </a:r>
            <a:endParaRPr lang="ko-KR" altLang="en-US" sz="1100" b="0" cap="none" dirty="0">
              <a:solidFill>
                <a:srgbClr val="D00068"/>
              </a:solidFill>
              <a:latin typeface="-윤고딕330" charset="0"/>
              <a:ea typeface="-윤고딕330" charset="0"/>
            </a:endParaRPr>
          </a:p>
        </p:txBody>
      </p:sp>
      <p:sp>
        <p:nvSpPr>
          <p:cNvPr id="102" name="TextBox 102"/>
          <p:cNvSpPr txBox="1">
            <a:spLocks noGrp="1" noChangeArrowheads="1"/>
          </p:cNvSpPr>
          <p:nvPr/>
        </p:nvSpPr>
        <p:spPr>
          <a:xfrm>
            <a:off x="735432" y="4611370"/>
            <a:ext cx="5795645" cy="559435"/>
          </a:xfrm>
          <a:prstGeom prst="rect">
            <a:avLst/>
          </a:prstGeom>
          <a:noFill/>
        </p:spPr>
        <p:txBody>
          <a:bodyPr vert="horz" wrap="square" lIns="0" tIns="0" rIns="0" bIns="0" anchor="t"/>
          <a:lstStyle/>
          <a:p>
            <a:pPr marL="0" indent="0" algn="l" defTabSz="457200" eaLnBrk="0" fontAlgn="auto" latinLnBrk="0">
              <a:lnSpc>
                <a:spcPts val="2200"/>
              </a:lnSpc>
              <a:spcBef>
                <a:spcPts val="0"/>
              </a:spcBef>
              <a:spcAft>
                <a:spcPts val="0"/>
              </a:spcAft>
              <a:buFontTx/>
              <a:buNone/>
            </a:pPr>
            <a:r>
              <a:rPr lang="en-US" altLang="ko-KR" sz="1400" dirty="0">
                <a:solidFill>
                  <a:schemeClr val="tx1"/>
                </a:solidFill>
                <a:latin typeface="Tahoma" charset="0"/>
                <a:ea typeface="Tahoma" charset="0"/>
              </a:rPr>
              <a:t>Protects the respiratory system from dust.</a:t>
            </a:r>
            <a:endParaRPr lang="ko-KR" altLang="en-US" sz="1400" dirty="0">
              <a:solidFill>
                <a:schemeClr val="tx1"/>
              </a:solidFill>
              <a:latin typeface="Tahoma" charset="0"/>
              <a:ea typeface="Tahoma" charset="0"/>
            </a:endParaRPr>
          </a:p>
          <a:p>
            <a:pPr marL="0" indent="0" algn="l" defTabSz="457200" eaLnBrk="0" fontAlgn="auto" latinLnBrk="0">
              <a:lnSpc>
                <a:spcPts val="2200"/>
              </a:lnSpc>
              <a:spcBef>
                <a:spcPts val="0"/>
              </a:spcBef>
              <a:spcAft>
                <a:spcPts val="0"/>
              </a:spcAft>
              <a:buFontTx/>
              <a:buNone/>
            </a:pPr>
            <a:endParaRPr lang="ko-KR" altLang="en-US" sz="1400" dirty="0">
              <a:solidFill>
                <a:schemeClr val="tx1"/>
              </a:solidFill>
              <a:latin typeface="Tahoma" charset="0"/>
              <a:ea typeface="Tahoma" charset="0"/>
            </a:endParaRPr>
          </a:p>
        </p:txBody>
      </p:sp>
      <p:sp>
        <p:nvSpPr>
          <p:cNvPr id="103" name="텍스트 상자 103"/>
          <p:cNvSpPr txBox="1">
            <a:spLocks noGrp="1" noChangeArrowheads="1"/>
          </p:cNvSpPr>
          <p:nvPr/>
        </p:nvSpPr>
        <p:spPr>
          <a:xfrm>
            <a:off x="668122" y="4874260"/>
            <a:ext cx="7670165" cy="18859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dirty="0">
                <a:solidFill>
                  <a:srgbClr val="D00068"/>
                </a:solidFill>
                <a:latin typeface="-윤고딕330" charset="0"/>
                <a:ea typeface="-윤고딕330" charset="0"/>
              </a:rPr>
              <a:t>분진으로부터 호흡기를 보호</a:t>
            </a:r>
            <a:endParaRPr lang="ko-KR" altLang="en-US" sz="900"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900"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900" dirty="0">
              <a:solidFill>
                <a:srgbClr val="D00068"/>
              </a:solidFill>
              <a:latin typeface="-윤고딕330" charset="0"/>
              <a:ea typeface="-윤고딕330" charset="0"/>
            </a:endParaRPr>
          </a:p>
        </p:txBody>
      </p:sp>
      <p:sp>
        <p:nvSpPr>
          <p:cNvPr id="104" name="텍스트 상자 104"/>
          <p:cNvSpPr txBox="1">
            <a:spLocks noGrp="1" noChangeArrowheads="1"/>
          </p:cNvSpPr>
          <p:nvPr/>
        </p:nvSpPr>
        <p:spPr>
          <a:xfrm>
            <a:off x="487045" y="5201285"/>
            <a:ext cx="7334782" cy="323215"/>
          </a:xfrm>
          <a:prstGeom prst="rect">
            <a:avLst/>
          </a:prstGeom>
          <a:ln w="0">
            <a:noFill/>
            <a:prstDash/>
          </a:ln>
        </p:spPr>
        <p:txBody>
          <a:bodyPr vert="horz" wrap="square" lIns="89535" tIns="46355" rIns="89535" bIns="46355" anchor="t"/>
          <a:lstStyle/>
          <a:p>
            <a:pPr marL="0" indent="0" algn="just" defTabSz="508000" fontAlgn="auto">
              <a:lnSpc>
                <a:spcPct val="100000"/>
              </a:lnSpc>
              <a:spcBef>
                <a:spcPts val="0"/>
              </a:spcBef>
              <a:spcAft>
                <a:spcPts val="0"/>
              </a:spcAft>
              <a:buFontTx/>
              <a:buNone/>
            </a:pPr>
            <a:r>
              <a:rPr lang="en-US" altLang="ko-KR" sz="1500" dirty="0">
                <a:solidFill>
                  <a:schemeClr val="tx1"/>
                </a:solidFill>
                <a:latin typeface="Tahoma" charset="0"/>
                <a:ea typeface="Tahoma" charset="0"/>
              </a:rPr>
              <a:t>• </a:t>
            </a:r>
            <a:r>
              <a:rPr lang="en-US" altLang="ko-KR" sz="1500" b="1" dirty="0">
                <a:solidFill>
                  <a:schemeClr val="tx1"/>
                </a:solidFill>
                <a:latin typeface="Tahoma" charset="0"/>
                <a:ea typeface="Tahoma" charset="0"/>
              </a:rPr>
              <a:t>Gas mask and respiratory </a:t>
            </a:r>
            <a:r>
              <a:rPr lang="en-US" altLang="ko-KR" sz="1500" b="1" dirty="0" smtClean="0">
                <a:solidFill>
                  <a:schemeClr val="tx1"/>
                </a:solidFill>
                <a:latin typeface="Tahoma" charset="0"/>
                <a:ea typeface="Tahoma" charset="0"/>
              </a:rPr>
              <a:t>protector</a:t>
            </a:r>
            <a:endParaRPr lang="ko-KR" altLang="en-US" sz="1100" b="1" dirty="0">
              <a:solidFill>
                <a:schemeClr val="tx1"/>
              </a:solidFill>
              <a:latin typeface="-윤고딕320" charset="0"/>
              <a:ea typeface="-윤고딕320" charset="0"/>
            </a:endParaRPr>
          </a:p>
        </p:txBody>
      </p:sp>
      <p:sp>
        <p:nvSpPr>
          <p:cNvPr id="105" name="TextBox 105"/>
          <p:cNvSpPr txBox="1">
            <a:spLocks noGrp="1" noChangeArrowheads="1"/>
          </p:cNvSpPr>
          <p:nvPr/>
        </p:nvSpPr>
        <p:spPr>
          <a:xfrm>
            <a:off x="775970" y="5542280"/>
            <a:ext cx="6483985" cy="708025"/>
          </a:xfrm>
          <a:prstGeom prst="rect">
            <a:avLst/>
          </a:prstGeom>
          <a:noFill/>
        </p:spPr>
        <p:txBody>
          <a:bodyPr vert="horz" wrap="square" lIns="0" tIns="0" rIns="0" bIns="0" anchor="t"/>
          <a:lstStyle/>
          <a:p>
            <a:pPr marL="0" indent="0" algn="l" defTabSz="457200" eaLnBrk="0" fontAlgn="auto" latinLnBrk="0">
              <a:lnSpc>
                <a:spcPct val="100000"/>
              </a:lnSpc>
              <a:spcBef>
                <a:spcPts val="0"/>
              </a:spcBef>
              <a:spcAft>
                <a:spcPts val="0"/>
              </a:spcAft>
              <a:buFontTx/>
              <a:buNone/>
            </a:pPr>
            <a:r>
              <a:rPr lang="en-US" altLang="ko-KR" sz="1400" dirty="0">
                <a:solidFill>
                  <a:schemeClr val="tx1"/>
                </a:solidFill>
                <a:latin typeface="Tahoma" charset="0"/>
                <a:ea typeface="Tahoma" charset="0"/>
              </a:rPr>
              <a:t>Protects the respiratory system from harmful gases and facilitates breathing where oxygen is thin.</a:t>
            </a:r>
            <a:endParaRPr lang="ko-KR" altLang="en-US" sz="1400" dirty="0">
              <a:solidFill>
                <a:schemeClr val="tx1"/>
              </a:solidFill>
              <a:latin typeface="Tahoma" charset="0"/>
              <a:ea typeface="Tahoma" charset="0"/>
            </a:endParaRPr>
          </a:p>
          <a:p>
            <a:pPr marL="0" indent="0" algn="l" defTabSz="457200" eaLnBrk="0" fontAlgn="auto" latinLnBrk="0">
              <a:lnSpc>
                <a:spcPts val="2200"/>
              </a:lnSpc>
              <a:spcBef>
                <a:spcPts val="0"/>
              </a:spcBef>
              <a:spcAft>
                <a:spcPts val="0"/>
              </a:spcAft>
              <a:buFontTx/>
              <a:buNone/>
            </a:pPr>
            <a:endParaRPr lang="ko-KR" altLang="en-US" sz="1400" dirty="0">
              <a:solidFill>
                <a:schemeClr val="tx1"/>
              </a:solidFill>
              <a:latin typeface="Tahoma" charset="0"/>
              <a:ea typeface="Tahoma" charset="0"/>
            </a:endParaRPr>
          </a:p>
        </p:txBody>
      </p:sp>
      <p:sp>
        <p:nvSpPr>
          <p:cNvPr id="106" name="텍스트 상자 106"/>
          <p:cNvSpPr txBox="1">
            <a:spLocks noGrp="1" noChangeArrowheads="1"/>
          </p:cNvSpPr>
          <p:nvPr/>
        </p:nvSpPr>
        <p:spPr>
          <a:xfrm>
            <a:off x="718820" y="6057265"/>
            <a:ext cx="7670165" cy="18859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dirty="0">
                <a:solidFill>
                  <a:srgbClr val="D00068"/>
                </a:solidFill>
                <a:latin typeface="-윤고딕330" charset="0"/>
                <a:ea typeface="-윤고딕330" charset="0"/>
              </a:rPr>
              <a:t>유해가스로부터 호흡기를 보호하거나 산소가 부족한 장소에서 위험을 방지</a:t>
            </a:r>
            <a:endParaRPr lang="ko-KR" altLang="en-US" sz="900"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900"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900" dirty="0">
              <a:solidFill>
                <a:srgbClr val="D00068"/>
              </a:solidFill>
              <a:latin typeface="-윤고딕330" charset="0"/>
              <a:ea typeface="-윤고딕330" charset="0"/>
            </a:endParaRPr>
          </a:p>
        </p:txBody>
      </p:sp>
      <p:sp>
        <p:nvSpPr>
          <p:cNvPr id="23"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24"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25"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26" name="Picture 7" descr="C:/Users/Administrator/AppData/Roaming/PolarisOffice/ETemp/3288_5820208/image9.emf"/>
          <p:cNvPicPr>
            <a:picLocks noChangeAspect="1"/>
          </p:cNvPicPr>
          <p:nvPr/>
        </p:nvPicPr>
        <p:blipFill rotWithShape="1">
          <a:blip r:embed="rId6">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
        <p:nvSpPr>
          <p:cNvPr id="27" name="TextBox 26"/>
          <p:cNvSpPr txBox="1"/>
          <p:nvPr/>
        </p:nvSpPr>
        <p:spPr>
          <a:xfrm>
            <a:off x="2050182" y="2767430"/>
            <a:ext cx="574196" cy="261610"/>
          </a:xfrm>
          <a:prstGeom prst="rect">
            <a:avLst/>
          </a:prstGeom>
          <a:noFill/>
        </p:spPr>
        <p:txBody>
          <a:bodyPr wrap="none" rtlCol="0">
            <a:spAutoFit/>
          </a:bodyPr>
          <a:lstStyle/>
          <a:p>
            <a:r>
              <a:rPr lang="ko-KR" altLang="en-US" sz="1100" dirty="0" smtClean="0">
                <a:latin typeface="-윤고딕330" pitchFamily="18" charset="-127"/>
                <a:ea typeface="-윤고딕330" pitchFamily="18" charset="-127"/>
              </a:rPr>
              <a:t>안전모</a:t>
            </a:r>
            <a:endParaRPr lang="ko-KR" altLang="en-US" sz="1100" dirty="0">
              <a:latin typeface="-윤고딕330" pitchFamily="18" charset="-127"/>
              <a:ea typeface="-윤고딕330" pitchFamily="18" charset="-127"/>
            </a:endParaRPr>
          </a:p>
        </p:txBody>
      </p:sp>
      <p:sp>
        <p:nvSpPr>
          <p:cNvPr id="28" name="TextBox 27"/>
          <p:cNvSpPr txBox="1"/>
          <p:nvPr/>
        </p:nvSpPr>
        <p:spPr>
          <a:xfrm>
            <a:off x="1726767" y="4332615"/>
            <a:ext cx="1795222" cy="261610"/>
          </a:xfrm>
          <a:prstGeom prst="rect">
            <a:avLst/>
          </a:prstGeom>
          <a:noFill/>
        </p:spPr>
        <p:txBody>
          <a:bodyPr wrap="square" rtlCol="0">
            <a:spAutoFit/>
          </a:bodyPr>
          <a:lstStyle/>
          <a:p>
            <a:r>
              <a:rPr lang="ko-KR" altLang="en-US" sz="1100" dirty="0" smtClean="0">
                <a:latin typeface="-윤고딕330" pitchFamily="18" charset="-127"/>
                <a:ea typeface="-윤고딕330" pitchFamily="18" charset="-127"/>
              </a:rPr>
              <a:t>방진마스크</a:t>
            </a:r>
            <a:endParaRPr lang="ko-KR" altLang="en-US" sz="1100" dirty="0">
              <a:latin typeface="-윤고딕330" pitchFamily="18" charset="-127"/>
              <a:ea typeface="-윤고딕330" pitchFamily="18" charset="-127"/>
            </a:endParaRPr>
          </a:p>
        </p:txBody>
      </p:sp>
      <p:sp>
        <p:nvSpPr>
          <p:cNvPr id="29" name="TextBox 28"/>
          <p:cNvSpPr txBox="1"/>
          <p:nvPr/>
        </p:nvSpPr>
        <p:spPr>
          <a:xfrm>
            <a:off x="4108752" y="5239785"/>
            <a:ext cx="4777182" cy="261610"/>
          </a:xfrm>
          <a:prstGeom prst="rect">
            <a:avLst/>
          </a:prstGeom>
          <a:noFill/>
        </p:spPr>
        <p:txBody>
          <a:bodyPr wrap="square" rtlCol="0">
            <a:spAutoFit/>
          </a:bodyPr>
          <a:lstStyle/>
          <a:p>
            <a:pPr algn="just" defTabSz="508000"/>
            <a:r>
              <a:rPr lang="en-US" altLang="ko-KR" sz="1100" dirty="0" err="1" smtClean="0">
                <a:latin typeface="-윤고딕330" pitchFamily="18" charset="-127"/>
                <a:ea typeface="-윤고딕330" pitchFamily="18" charset="-127"/>
              </a:rPr>
              <a:t>방독마스크</a:t>
            </a:r>
            <a:r>
              <a:rPr lang="en-US" altLang="ko-KR" sz="1100" dirty="0" smtClean="0">
                <a:latin typeface="-윤고딕330" pitchFamily="18" charset="-127"/>
                <a:ea typeface="-윤고딕330" pitchFamily="18" charset="-127"/>
              </a:rPr>
              <a:t>, </a:t>
            </a:r>
            <a:r>
              <a:rPr lang="en-US" altLang="ko-KR" sz="1100" dirty="0" err="1" smtClean="0">
                <a:latin typeface="-윤고딕330" pitchFamily="18" charset="-127"/>
                <a:ea typeface="-윤고딕330" pitchFamily="18" charset="-127"/>
              </a:rPr>
              <a:t>송기마스크</a:t>
            </a:r>
            <a:r>
              <a:rPr lang="en-US" altLang="ko-KR" sz="1100" dirty="0" smtClean="0">
                <a:latin typeface="-윤고딕330" pitchFamily="18" charset="-127"/>
                <a:ea typeface="-윤고딕330" pitchFamily="18" charset="-127"/>
              </a:rPr>
              <a:t>, </a:t>
            </a:r>
            <a:r>
              <a:rPr lang="en-US" altLang="ko-KR" sz="1100" dirty="0" err="1" smtClean="0">
                <a:latin typeface="-윤고딕330" pitchFamily="18" charset="-127"/>
                <a:ea typeface="-윤고딕330" pitchFamily="18" charset="-127"/>
              </a:rPr>
              <a:t>전통식</a:t>
            </a:r>
            <a:r>
              <a:rPr lang="en-US" altLang="ko-KR" sz="1100" dirty="0" smtClean="0">
                <a:latin typeface="-윤고딕330" pitchFamily="18" charset="-127"/>
                <a:ea typeface="-윤고딕330" pitchFamily="18" charset="-127"/>
              </a:rPr>
              <a:t> </a:t>
            </a:r>
            <a:r>
              <a:rPr lang="en-US" altLang="ko-KR" sz="1100" dirty="0" err="1" smtClean="0">
                <a:latin typeface="-윤고딕330" pitchFamily="18" charset="-127"/>
                <a:ea typeface="-윤고딕330" pitchFamily="18" charset="-127"/>
              </a:rPr>
              <a:t>호흡보호구</a:t>
            </a:r>
            <a:endParaRPr lang="ko-KR" altLang="en-US" sz="1100" dirty="0">
              <a:latin typeface="-윤고딕330" pitchFamily="18" charset="-127"/>
              <a:ea typeface="-윤고딕330" pitchFamily="18" charset="-127"/>
            </a:endParaRPr>
          </a:p>
        </p:txBody>
      </p:sp>
    </p:spTree>
    <p:extLst>
      <p:ext uri="{BB962C8B-B14F-4D97-AF65-F5344CB8AC3E}">
        <p14:creationId xmlns:p14="http://schemas.microsoft.com/office/powerpoint/2010/main" val="16178477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100" name="TextBox 100"/>
          <p:cNvSpPr txBox="1">
            <a:spLocks noGrp="1" noChangeArrowheads="1"/>
          </p:cNvSpPr>
          <p:nvPr/>
        </p:nvSpPr>
        <p:spPr>
          <a:xfrm>
            <a:off x="786130" y="2835275"/>
            <a:ext cx="6586855" cy="987425"/>
          </a:xfrm>
          <a:prstGeom prst="rect">
            <a:avLst/>
          </a:prstGeom>
          <a:noFill/>
        </p:spPr>
        <p:txBody>
          <a:bodyPr vert="horz" wrap="square" lIns="0" tIns="0" rIns="0" bIns="0" anchor="t"/>
          <a:lstStyle/>
          <a:p>
            <a:pPr marL="0" indent="0" algn="l" defTabSz="457200" eaLnBrk="0" fontAlgn="auto" latinLnBrk="0">
              <a:lnSpc>
                <a:spcPts val="2200"/>
              </a:lnSpc>
              <a:spcBef>
                <a:spcPts val="0"/>
              </a:spcBef>
              <a:spcAft>
                <a:spcPts val="0"/>
              </a:spcAft>
              <a:buFontTx/>
              <a:buNone/>
            </a:pPr>
            <a:r>
              <a:rPr lang="en-US" altLang="ko-KR" sz="1400" spc="10" dirty="0">
                <a:solidFill>
                  <a:schemeClr val="tx1"/>
                </a:solidFill>
                <a:latin typeface="Tahoma" charset="0"/>
                <a:ea typeface="Tahoma" charset="0"/>
              </a:rPr>
              <a:t>Anti-voltage insulating gloves: Protects the wearer from electrocution.</a:t>
            </a:r>
            <a:endParaRPr lang="ko-KR" altLang="en-US" sz="1400" dirty="0">
              <a:solidFill>
                <a:schemeClr val="tx1"/>
              </a:solidFill>
              <a:latin typeface="Tahoma" charset="0"/>
              <a:ea typeface="Tahoma" charset="0"/>
            </a:endParaRPr>
          </a:p>
          <a:p>
            <a:pPr marL="0" indent="0" algn="l" defTabSz="457200" eaLnBrk="0" fontAlgn="auto" latinLnBrk="0">
              <a:lnSpc>
                <a:spcPts val="2200"/>
              </a:lnSpc>
              <a:spcBef>
                <a:spcPts val="0"/>
              </a:spcBef>
              <a:spcAft>
                <a:spcPts val="0"/>
              </a:spcAft>
              <a:buFontTx/>
              <a:buNone/>
            </a:pPr>
            <a:endParaRPr lang="ko-KR" altLang="en-US" sz="1400" dirty="0">
              <a:solidFill>
                <a:schemeClr val="tx1"/>
              </a:solidFill>
              <a:latin typeface="Tahoma" charset="0"/>
              <a:ea typeface="Tahoma" charset="0"/>
            </a:endParaRPr>
          </a:p>
          <a:p>
            <a:pPr marL="0" indent="0" algn="l" defTabSz="457200" eaLnBrk="0" fontAlgn="auto" latinLnBrk="0">
              <a:lnSpc>
                <a:spcPct val="100000"/>
              </a:lnSpc>
              <a:spcBef>
                <a:spcPts val="0"/>
              </a:spcBef>
              <a:spcAft>
                <a:spcPts val="0"/>
              </a:spcAft>
              <a:buFontTx/>
              <a:buNone/>
            </a:pPr>
            <a:r>
              <a:rPr lang="en-US" altLang="ko-KR" sz="1400" spc="10" dirty="0">
                <a:solidFill>
                  <a:schemeClr val="tx1"/>
                </a:solidFill>
                <a:latin typeface="Tahoma" charset="0"/>
                <a:ea typeface="Tahoma" charset="0"/>
              </a:rPr>
              <a:t>Anti-chemical safety gloves: Protects the hands from organic solvents </a:t>
            </a:r>
            <a:endParaRPr lang="ko-KR" altLang="en-US" sz="1400" dirty="0">
              <a:solidFill>
                <a:schemeClr val="tx1"/>
              </a:solidFill>
              <a:latin typeface="Tahoma" charset="0"/>
              <a:ea typeface="Tahoma" charset="0"/>
            </a:endParaRPr>
          </a:p>
          <a:p>
            <a:pPr marL="0" indent="0" algn="l" defTabSz="457200" eaLnBrk="0" fontAlgn="auto" latinLnBrk="0">
              <a:lnSpc>
                <a:spcPct val="100000"/>
              </a:lnSpc>
              <a:spcBef>
                <a:spcPts val="0"/>
              </a:spcBef>
              <a:spcAft>
                <a:spcPts val="0"/>
              </a:spcAft>
              <a:buFontTx/>
              <a:buNone/>
            </a:pPr>
            <a:r>
              <a:rPr lang="en-US" altLang="ko-KR" sz="1400" spc="10" dirty="0">
                <a:solidFill>
                  <a:schemeClr val="tx1"/>
                </a:solidFill>
                <a:latin typeface="Tahoma" charset="0"/>
                <a:ea typeface="Tahoma" charset="0"/>
              </a:rPr>
              <a:t>and acidic/alkaline substances.</a:t>
            </a:r>
            <a:endParaRPr lang="ko-KR" altLang="en-US" sz="1400" dirty="0">
              <a:solidFill>
                <a:schemeClr val="tx1"/>
              </a:solidFill>
              <a:latin typeface="Tahoma" charset="0"/>
              <a:ea typeface="Tahoma" charset="0"/>
            </a:endParaRPr>
          </a:p>
        </p:txBody>
      </p:sp>
      <p:pic>
        <p:nvPicPr>
          <p:cNvPr id="13" name="Picture 12"/>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7135495" y="2846070"/>
            <a:ext cx="1385570" cy="923290"/>
          </a:xfrm>
          <a:prstGeom prst="rect">
            <a:avLst/>
          </a:prstGeom>
          <a:noFill/>
        </p:spPr>
      </p:pic>
      <p:pic>
        <p:nvPicPr>
          <p:cNvPr id="14" name="Picture 13"/>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7141210" y="4137660"/>
            <a:ext cx="1389380" cy="949960"/>
          </a:xfrm>
          <a:prstGeom prst="rect">
            <a:avLst/>
          </a:prstGeom>
          <a:noFill/>
        </p:spPr>
      </p:pic>
      <p:sp>
        <p:nvSpPr>
          <p:cNvPr id="91" name="TextBox 91"/>
          <p:cNvSpPr txBox="1">
            <a:spLocks noGrp="1" noChangeArrowheads="1"/>
          </p:cNvSpPr>
          <p:nvPr/>
        </p:nvSpPr>
        <p:spPr>
          <a:xfrm>
            <a:off x="1922145" y="156210"/>
            <a:ext cx="7225665" cy="398145"/>
          </a:xfrm>
          <a:prstGeom prst="rect">
            <a:avLst/>
          </a:prstGeom>
          <a:noFill/>
        </p:spPr>
        <p:txBody>
          <a:bodyPr vert="horz" wrap="square" lIns="91440" tIns="45720" rIns="91440" bIns="45720" anchor="ctr">
            <a:spAutoFit/>
          </a:bodyPr>
          <a:lstStyle/>
          <a:p>
            <a:pPr eaLnBrk="0"/>
            <a:r>
              <a:rPr lang="en-US" altLang="ko-KR" sz="2000" b="1" dirty="0" smtClean="0">
                <a:solidFill>
                  <a:srgbClr val="FFFFFF"/>
                </a:solidFill>
                <a:latin typeface="맑은 고딕" charset="0"/>
                <a:ea typeface="맑은 고딕" charset="0"/>
              </a:rPr>
              <a:t>Provision </a:t>
            </a:r>
            <a:r>
              <a:rPr lang="en-US" altLang="ko-KR" sz="2000" b="1" dirty="0">
                <a:solidFill>
                  <a:srgbClr val="FFFFFF"/>
                </a:solidFill>
                <a:latin typeface="맑은 고딕" charset="0"/>
                <a:ea typeface="맑은 고딕" charset="0"/>
              </a:rPr>
              <a:t>and Use of Personal Protective Gear</a:t>
            </a:r>
            <a:endParaRPr lang="ko-KR" altLang="en-US" sz="2000" b="1" dirty="0">
              <a:solidFill>
                <a:srgbClr val="FFFFFF"/>
              </a:solidFill>
              <a:latin typeface="맑은 고딕" charset="0"/>
              <a:ea typeface="맑은 고딕" charset="0"/>
            </a:endParaRPr>
          </a:p>
        </p:txBody>
      </p:sp>
      <p:sp>
        <p:nvSpPr>
          <p:cNvPr id="92" name="텍스트 상자 92"/>
          <p:cNvSpPr txBox="1">
            <a:spLocks noGrp="1" noChangeArrowheads="1"/>
          </p:cNvSpPr>
          <p:nvPr/>
        </p:nvSpPr>
        <p:spPr>
          <a:xfrm>
            <a:off x="1937385" y="488315"/>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신체 보호용 개인 보호구 지급 및 착용</a:t>
            </a:r>
            <a:endParaRPr lang="ko-KR" altLang="en-US" sz="1200" b="1" dirty="0">
              <a:solidFill>
                <a:schemeClr val="bg1"/>
              </a:solidFill>
              <a:latin typeface="-윤고딕320" charset="0"/>
              <a:ea typeface="-윤고딕320" charset="0"/>
            </a:endParaRPr>
          </a:p>
        </p:txBody>
      </p:sp>
      <p:sp>
        <p:nvSpPr>
          <p:cNvPr id="98" name="텍스트 상자 98"/>
          <p:cNvSpPr txBox="1">
            <a:spLocks noGrp="1" noChangeArrowheads="1"/>
          </p:cNvSpPr>
          <p:nvPr/>
        </p:nvSpPr>
        <p:spPr>
          <a:xfrm>
            <a:off x="506730" y="2494915"/>
            <a:ext cx="3622675" cy="323215"/>
          </a:xfrm>
          <a:prstGeom prst="rect">
            <a:avLst/>
          </a:prstGeom>
          <a:ln w="0">
            <a:noFill/>
            <a:prstDash/>
          </a:ln>
        </p:spPr>
        <p:txBody>
          <a:bodyPr vert="horz" wrap="square" lIns="89535" tIns="46355" rIns="89535" bIns="46355" anchor="t"/>
          <a:lstStyle/>
          <a:p>
            <a:pPr marL="0" indent="0" algn="just" defTabSz="508000" fontAlgn="auto">
              <a:lnSpc>
                <a:spcPct val="100000"/>
              </a:lnSpc>
              <a:spcBef>
                <a:spcPts val="0"/>
              </a:spcBef>
              <a:spcAft>
                <a:spcPts val="0"/>
              </a:spcAft>
              <a:buFontTx/>
              <a:buNone/>
            </a:pPr>
            <a:r>
              <a:rPr lang="en-US" altLang="ko-KR" sz="1500" dirty="0">
                <a:solidFill>
                  <a:schemeClr val="tx1"/>
                </a:solidFill>
                <a:latin typeface="Tahoma" charset="0"/>
                <a:ea typeface="Tahoma" charset="0"/>
              </a:rPr>
              <a:t>• </a:t>
            </a:r>
            <a:r>
              <a:rPr lang="en-US" altLang="ko-KR" sz="1500" b="1" dirty="0">
                <a:solidFill>
                  <a:schemeClr val="tx1"/>
                </a:solidFill>
                <a:latin typeface="Tahoma" charset="0"/>
                <a:ea typeface="Tahoma" charset="0"/>
              </a:rPr>
              <a:t>Safety </a:t>
            </a:r>
            <a:r>
              <a:rPr lang="en-US" altLang="ko-KR" sz="1500" b="1" dirty="0" smtClean="0">
                <a:solidFill>
                  <a:schemeClr val="tx1"/>
                </a:solidFill>
                <a:latin typeface="Tahoma" charset="0"/>
                <a:ea typeface="Tahoma" charset="0"/>
              </a:rPr>
              <a:t>gloves</a:t>
            </a:r>
            <a:endParaRPr lang="ko-KR" altLang="en-US" sz="1500" b="1" dirty="0">
              <a:solidFill>
                <a:schemeClr val="tx1"/>
              </a:solidFill>
              <a:latin typeface="Tahoma" charset="0"/>
              <a:ea typeface="Tahoma" charset="0"/>
            </a:endParaRPr>
          </a:p>
        </p:txBody>
      </p:sp>
      <p:sp>
        <p:nvSpPr>
          <p:cNvPr id="99" name="텍스트 상자 99"/>
          <p:cNvSpPr txBox="1">
            <a:spLocks noGrp="1" noChangeArrowheads="1"/>
          </p:cNvSpPr>
          <p:nvPr/>
        </p:nvSpPr>
        <p:spPr>
          <a:xfrm>
            <a:off x="687070" y="3089910"/>
            <a:ext cx="6458585" cy="25336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dirty="0">
                <a:solidFill>
                  <a:srgbClr val="D00068"/>
                </a:solidFill>
                <a:latin typeface="-윤고딕330" charset="0"/>
                <a:ea typeface="-윤고딕330" charset="0"/>
              </a:rPr>
              <a:t>내전압용 절연장갑: 전기에 의한 감전재해로부터 작업자를 보호</a:t>
            </a:r>
            <a:endParaRPr lang="ko-KR" altLang="en-US" sz="900"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900" dirty="0">
              <a:solidFill>
                <a:srgbClr val="D00068"/>
              </a:solidFill>
              <a:latin typeface="-윤고딕330" charset="0"/>
              <a:ea typeface="-윤고딕330" charset="0"/>
            </a:endParaRPr>
          </a:p>
        </p:txBody>
      </p:sp>
      <p:sp>
        <p:nvSpPr>
          <p:cNvPr id="101" name="텍스트 상자 101"/>
          <p:cNvSpPr txBox="1">
            <a:spLocks noGrp="1" noChangeArrowheads="1"/>
          </p:cNvSpPr>
          <p:nvPr/>
        </p:nvSpPr>
        <p:spPr>
          <a:xfrm>
            <a:off x="506095" y="4175760"/>
            <a:ext cx="3622675" cy="323215"/>
          </a:xfrm>
          <a:prstGeom prst="rect">
            <a:avLst/>
          </a:prstGeom>
          <a:ln w="0">
            <a:noFill/>
            <a:prstDash/>
          </a:ln>
        </p:spPr>
        <p:txBody>
          <a:bodyPr vert="horz" wrap="square" lIns="89535" tIns="46355" rIns="89535" bIns="46355" anchor="t"/>
          <a:lstStyle/>
          <a:p>
            <a:pPr algn="just" defTabSz="508000"/>
            <a:r>
              <a:rPr lang="en-US" altLang="ko-KR" sz="1500" dirty="0">
                <a:solidFill>
                  <a:schemeClr val="tx1"/>
                </a:solidFill>
                <a:latin typeface="Tahoma" charset="0"/>
                <a:ea typeface="Tahoma" charset="0"/>
              </a:rPr>
              <a:t>• </a:t>
            </a:r>
            <a:r>
              <a:rPr lang="en-US" altLang="ko-KR" sz="1500" b="1" dirty="0">
                <a:solidFill>
                  <a:schemeClr val="tx1"/>
                </a:solidFill>
                <a:latin typeface="Tahoma" charset="0"/>
                <a:ea typeface="Tahoma" charset="0"/>
              </a:rPr>
              <a:t>Safety </a:t>
            </a:r>
            <a:r>
              <a:rPr lang="en-US" altLang="ko-KR" sz="1500" b="1" dirty="0" smtClean="0">
                <a:latin typeface="Tahoma" charset="0"/>
                <a:ea typeface="Tahoma" charset="0"/>
              </a:rPr>
              <a:t>braces</a:t>
            </a:r>
            <a:endParaRPr lang="ko-KR" altLang="en-US" sz="1100" b="1" dirty="0">
              <a:solidFill>
                <a:schemeClr val="tx1"/>
              </a:solidFill>
              <a:latin typeface="Tahoma" charset="0"/>
              <a:ea typeface="Tahoma" charset="0"/>
            </a:endParaRPr>
          </a:p>
        </p:txBody>
      </p:sp>
      <p:sp>
        <p:nvSpPr>
          <p:cNvPr id="102" name="TextBox 102"/>
          <p:cNvSpPr txBox="1">
            <a:spLocks noGrp="1" noChangeArrowheads="1"/>
          </p:cNvSpPr>
          <p:nvPr/>
        </p:nvSpPr>
        <p:spPr>
          <a:xfrm>
            <a:off x="784860" y="4516120"/>
            <a:ext cx="5795645" cy="559435"/>
          </a:xfrm>
          <a:prstGeom prst="rect">
            <a:avLst/>
          </a:prstGeom>
          <a:noFill/>
        </p:spPr>
        <p:txBody>
          <a:bodyPr vert="horz" wrap="square" lIns="0" tIns="0" rIns="0" bIns="0" anchor="t"/>
          <a:lstStyle/>
          <a:p>
            <a:pPr marL="0" indent="0" algn="l" defTabSz="457200" eaLnBrk="0" fontAlgn="auto" latinLnBrk="0">
              <a:lnSpc>
                <a:spcPts val="2200"/>
              </a:lnSpc>
              <a:spcBef>
                <a:spcPts val="0"/>
              </a:spcBef>
              <a:spcAft>
                <a:spcPts val="0"/>
              </a:spcAft>
              <a:buFontTx/>
              <a:buNone/>
            </a:pPr>
            <a:r>
              <a:rPr lang="en-US" altLang="ko-KR" sz="1400" dirty="0">
                <a:solidFill>
                  <a:schemeClr val="tx1"/>
                </a:solidFill>
                <a:latin typeface="Tahoma" charset="0"/>
                <a:ea typeface="Tahoma" charset="0"/>
              </a:rPr>
              <a:t>Prevents falls when working at height.</a:t>
            </a:r>
            <a:endParaRPr lang="ko-KR" altLang="en-US" sz="1400" dirty="0">
              <a:solidFill>
                <a:schemeClr val="tx1"/>
              </a:solidFill>
              <a:latin typeface="Tahoma" charset="0"/>
              <a:ea typeface="Tahoma" charset="0"/>
            </a:endParaRPr>
          </a:p>
          <a:p>
            <a:pPr marL="0" indent="0" algn="l" defTabSz="457200" eaLnBrk="0" fontAlgn="auto" latinLnBrk="0">
              <a:lnSpc>
                <a:spcPts val="2200"/>
              </a:lnSpc>
              <a:spcBef>
                <a:spcPts val="0"/>
              </a:spcBef>
              <a:spcAft>
                <a:spcPts val="0"/>
              </a:spcAft>
              <a:buFontTx/>
              <a:buNone/>
            </a:pPr>
            <a:endParaRPr lang="ko-KR" altLang="en-US" sz="1400" dirty="0">
              <a:solidFill>
                <a:schemeClr val="tx1"/>
              </a:solidFill>
              <a:latin typeface="Tahoma" charset="0"/>
              <a:ea typeface="Tahoma" charset="0"/>
            </a:endParaRPr>
          </a:p>
        </p:txBody>
      </p:sp>
      <p:grpSp>
        <p:nvGrpSpPr>
          <p:cNvPr id="106" name="그룹 106"/>
          <p:cNvGrpSpPr/>
          <p:nvPr/>
        </p:nvGrpSpPr>
        <p:grpSpPr>
          <a:xfrm>
            <a:off x="414020" y="2079625"/>
            <a:ext cx="6826250" cy="564515"/>
            <a:chOff x="414020" y="2079625"/>
            <a:chExt cx="6826250" cy="564515"/>
          </a:xfrm>
        </p:grpSpPr>
        <p:sp>
          <p:nvSpPr>
            <p:cNvPr id="97" name="텍스트 상자 97"/>
            <p:cNvSpPr txBox="1">
              <a:spLocks noGrp="1" noChangeArrowheads="1"/>
            </p:cNvSpPr>
            <p:nvPr/>
          </p:nvSpPr>
          <p:spPr>
            <a:xfrm>
              <a:off x="414020" y="2079625"/>
              <a:ext cx="6826250" cy="447675"/>
            </a:xfrm>
            <a:prstGeom prst="rect">
              <a:avLst/>
            </a:prstGeom>
            <a:ln w="0">
              <a:noFill/>
              <a:prstDash/>
            </a:ln>
          </p:spPr>
          <p:txBody>
            <a:bodyPr vert="horz" wrap="square" lIns="89535" tIns="46355" rIns="89535" bIns="46355" anchor="t"/>
            <a:lstStyle/>
            <a:p>
              <a:pPr marL="0" indent="0" algn="just" defTabSz="508000" eaLnBrk="0" fontAlgn="auto" latinLnBrk="0">
                <a:lnSpc>
                  <a:spcPct val="150000"/>
                </a:lnSpc>
                <a:spcBef>
                  <a:spcPts val="0"/>
                </a:spcBef>
                <a:spcAft>
                  <a:spcPts val="0"/>
                </a:spcAft>
                <a:buFontTx/>
                <a:buNone/>
              </a:pPr>
              <a:r>
                <a:rPr lang="en-US" altLang="ko-KR" sz="1600" b="1" dirty="0">
                  <a:solidFill>
                    <a:srgbClr val="D00068"/>
                  </a:solidFill>
                  <a:latin typeface="Arial" charset="0"/>
                  <a:ea typeface="Arial" charset="0"/>
                </a:rPr>
                <a:t>Types of Protective Gear</a:t>
              </a:r>
              <a:endParaRPr lang="ko-KR" altLang="en-US" sz="1600" b="1" dirty="0">
                <a:solidFill>
                  <a:srgbClr val="D00068"/>
                </a:solidFill>
                <a:latin typeface="Arial" charset="0"/>
                <a:ea typeface="Arial" charset="0"/>
              </a:endParaRPr>
            </a:p>
            <a:p>
              <a:pPr marL="0" indent="0" algn="l" defTabSz="508000" eaLnBrk="0" fontAlgn="auto" latinLnBrk="0">
                <a:lnSpc>
                  <a:spcPct val="100000"/>
                </a:lnSpc>
                <a:spcBef>
                  <a:spcPts val="0"/>
                </a:spcBef>
                <a:spcAft>
                  <a:spcPts val="0"/>
                </a:spcAft>
                <a:buFontTx/>
                <a:buNone/>
              </a:pPr>
              <a:endParaRPr lang="ko-KR" altLang="en-US" sz="1600" dirty="0">
                <a:solidFill>
                  <a:srgbClr val="D00068"/>
                </a:solidFill>
                <a:latin typeface="Tahoma" charset="0"/>
                <a:ea typeface="Tahoma" charset="0"/>
              </a:endParaRPr>
            </a:p>
          </p:txBody>
        </p:sp>
        <p:sp>
          <p:nvSpPr>
            <p:cNvPr id="103" name="텍스트 상자 103"/>
            <p:cNvSpPr txBox="1">
              <a:spLocks/>
            </p:cNvSpPr>
            <p:nvPr/>
          </p:nvSpPr>
          <p:spPr>
            <a:xfrm>
              <a:off x="2852587" y="2211070"/>
              <a:ext cx="1304290" cy="433070"/>
            </a:xfrm>
            <a:prstGeom prst="rect">
              <a:avLst/>
            </a:prstGeom>
            <a:ln w="0">
              <a:noFill/>
              <a:prstDash/>
            </a:ln>
          </p:spPr>
          <p:txBody>
            <a:bodyPr vert="horz" wrap="square" lIns="89535" tIns="46355" rIns="89535" bIns="46355" numCol="1" anchor="t">
              <a:noAutofit/>
            </a:bodyPr>
            <a:lstStyle/>
            <a:p>
              <a:pPr marL="0" indent="0" algn="just" defTabSz="508000" eaLnBrk="0" fontAlgn="auto" latinLnBrk="0">
                <a:lnSpc>
                  <a:spcPct val="100000"/>
                </a:lnSpc>
                <a:spcBef>
                  <a:spcPts val="0"/>
                </a:spcBef>
                <a:spcAft>
                  <a:spcPts val="0"/>
                </a:spcAft>
                <a:buFontTx/>
                <a:buNone/>
              </a:pPr>
              <a:r>
                <a:rPr lang="en-US" altLang="ko-KR" sz="1100" b="0" cap="none" dirty="0">
                  <a:solidFill>
                    <a:srgbClr val="D00068"/>
                  </a:solidFill>
                  <a:latin typeface="-윤고딕330" charset="0"/>
                  <a:ea typeface="-윤고딕330" charset="0"/>
                </a:rPr>
                <a:t>보호구의 종류</a:t>
              </a:r>
              <a:endParaRPr lang="ko-KR" altLang="en-US" sz="1100" b="0" cap="none" dirty="0">
                <a:solidFill>
                  <a:srgbClr val="D00068"/>
                </a:solidFill>
                <a:latin typeface="-윤고딕330" charset="0"/>
                <a:ea typeface="-윤고딕330" charset="0"/>
              </a:endParaRPr>
            </a:p>
          </p:txBody>
        </p:sp>
      </p:grpSp>
      <p:sp>
        <p:nvSpPr>
          <p:cNvPr id="104" name="텍스트 상자 104"/>
          <p:cNvSpPr txBox="1">
            <a:spLocks noGrp="1" noChangeArrowheads="1"/>
          </p:cNvSpPr>
          <p:nvPr/>
        </p:nvSpPr>
        <p:spPr>
          <a:xfrm>
            <a:off x="697230" y="3838575"/>
            <a:ext cx="6458585" cy="25336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dirty="0">
                <a:solidFill>
                  <a:srgbClr val="D00068"/>
                </a:solidFill>
                <a:latin typeface="-윤고딕330" charset="0"/>
                <a:ea typeface="-윤고딕330" charset="0"/>
              </a:rPr>
              <a:t>화학물질용 안전장갑: 유기용제, 산과 알칼리성 화학물질의 접촉위험으로부터 손을 보호</a:t>
            </a:r>
            <a:endParaRPr lang="ko-KR" altLang="en-US" sz="900"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900" dirty="0">
              <a:solidFill>
                <a:srgbClr val="D00068"/>
              </a:solidFill>
              <a:latin typeface="-윤고딕330" charset="0"/>
              <a:ea typeface="-윤고딕330" charset="0"/>
            </a:endParaRPr>
          </a:p>
        </p:txBody>
      </p:sp>
      <p:sp>
        <p:nvSpPr>
          <p:cNvPr id="105" name="텍스트 상자 105"/>
          <p:cNvSpPr txBox="1">
            <a:spLocks noGrp="1" noChangeArrowheads="1"/>
          </p:cNvSpPr>
          <p:nvPr/>
        </p:nvSpPr>
        <p:spPr>
          <a:xfrm>
            <a:off x="697230" y="4777740"/>
            <a:ext cx="6458585" cy="25336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dirty="0">
                <a:solidFill>
                  <a:srgbClr val="D00068"/>
                </a:solidFill>
                <a:latin typeface="-윤고딕330" charset="0"/>
                <a:ea typeface="-윤고딕330" charset="0"/>
              </a:rPr>
              <a:t>높은 장소에서의 작업 시 떨어짐 방지</a:t>
            </a:r>
            <a:endParaRPr lang="ko-KR" altLang="en-US" sz="900"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900" dirty="0">
              <a:solidFill>
                <a:srgbClr val="D00068"/>
              </a:solidFill>
              <a:latin typeface="-윤고딕330" charset="0"/>
              <a:ea typeface="-윤고딕330" charset="0"/>
            </a:endParaRPr>
          </a:p>
        </p:txBody>
      </p:sp>
      <p:sp>
        <p:nvSpPr>
          <p:cNvPr id="19"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20"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21"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22" name="Picture 7" descr="C:/Users/Administrator/AppData/Roaming/PolarisOffice/ETemp/3288_5820208/image9.emf"/>
          <p:cNvPicPr>
            <a:picLocks noChangeAspect="1"/>
          </p:cNvPicPr>
          <p:nvPr/>
        </p:nvPicPr>
        <p:blipFill rotWithShape="1">
          <a:blip r:embed="rId5">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
        <p:nvSpPr>
          <p:cNvPr id="23" name="TextBox 22"/>
          <p:cNvSpPr txBox="1"/>
          <p:nvPr/>
        </p:nvSpPr>
        <p:spPr>
          <a:xfrm>
            <a:off x="2004760" y="2556175"/>
            <a:ext cx="1536533" cy="261610"/>
          </a:xfrm>
          <a:prstGeom prst="rect">
            <a:avLst/>
          </a:prstGeom>
          <a:noFill/>
        </p:spPr>
        <p:txBody>
          <a:bodyPr wrap="square" rtlCol="0">
            <a:spAutoFit/>
          </a:bodyPr>
          <a:lstStyle/>
          <a:p>
            <a:pPr algn="just" defTabSz="508000"/>
            <a:r>
              <a:rPr lang="en-US" altLang="ko-KR" sz="1100" dirty="0" err="1" smtClean="0">
                <a:latin typeface="-윤고딕330" pitchFamily="18" charset="-127"/>
                <a:ea typeface="-윤고딕330" pitchFamily="18" charset="-127"/>
              </a:rPr>
              <a:t>안전장갑</a:t>
            </a:r>
            <a:endParaRPr lang="ko-KR" altLang="en-US" sz="1500" dirty="0">
              <a:latin typeface="-윤고딕330" pitchFamily="18" charset="-127"/>
              <a:ea typeface="-윤고딕330" pitchFamily="18" charset="-127"/>
            </a:endParaRPr>
          </a:p>
        </p:txBody>
      </p:sp>
      <p:sp>
        <p:nvSpPr>
          <p:cNvPr id="24" name="TextBox 23"/>
          <p:cNvSpPr txBox="1"/>
          <p:nvPr/>
        </p:nvSpPr>
        <p:spPr>
          <a:xfrm>
            <a:off x="2016945" y="4227740"/>
            <a:ext cx="1536533" cy="261610"/>
          </a:xfrm>
          <a:prstGeom prst="rect">
            <a:avLst/>
          </a:prstGeom>
          <a:noFill/>
        </p:spPr>
        <p:txBody>
          <a:bodyPr wrap="square" rtlCol="0">
            <a:spAutoFit/>
          </a:bodyPr>
          <a:lstStyle/>
          <a:p>
            <a:pPr algn="just" defTabSz="508000"/>
            <a:r>
              <a:rPr lang="en-US" altLang="ko-KR" sz="1100" dirty="0" err="1" smtClean="0">
                <a:latin typeface="-윤고딕330" pitchFamily="18" charset="-127"/>
                <a:ea typeface="-윤고딕330" pitchFamily="18" charset="-127"/>
              </a:rPr>
              <a:t>안전대</a:t>
            </a:r>
            <a:endParaRPr lang="ko-KR" altLang="en-US" sz="1500" dirty="0">
              <a:latin typeface="-윤고딕330" pitchFamily="18" charset="-127"/>
              <a:ea typeface="-윤고딕330" pitchFamily="18" charset="-127"/>
            </a:endParaRPr>
          </a:p>
        </p:txBody>
      </p:sp>
    </p:spTree>
    <p:extLst>
      <p:ext uri="{BB962C8B-B14F-4D97-AF65-F5344CB8AC3E}">
        <p14:creationId xmlns:p14="http://schemas.microsoft.com/office/powerpoint/2010/main" val="10678104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91" name="TextBox 91"/>
          <p:cNvSpPr txBox="1">
            <a:spLocks noGrp="1" noChangeArrowheads="1"/>
          </p:cNvSpPr>
          <p:nvPr/>
        </p:nvSpPr>
        <p:spPr>
          <a:xfrm>
            <a:off x="1922145" y="156210"/>
            <a:ext cx="7226300" cy="398780"/>
          </a:xfrm>
          <a:prstGeom prst="rect">
            <a:avLst/>
          </a:prstGeom>
          <a:noFill/>
        </p:spPr>
        <p:txBody>
          <a:bodyPr vert="horz" wrap="square" lIns="91440" tIns="45720" rIns="91440" bIns="45720" anchor="ctr">
            <a:spAutoFit/>
          </a:bodyPr>
          <a:lstStyle/>
          <a:p>
            <a:pPr eaLnBrk="0"/>
            <a:r>
              <a:rPr lang="en-US" altLang="ko-KR" sz="2000" b="1" dirty="0" smtClean="0">
                <a:solidFill>
                  <a:srgbClr val="FFFFFF"/>
                </a:solidFill>
                <a:latin typeface="맑은 고딕" charset="0"/>
                <a:ea typeface="맑은 고딕" charset="0"/>
              </a:rPr>
              <a:t>Provision </a:t>
            </a:r>
            <a:r>
              <a:rPr lang="en-US" altLang="ko-KR" sz="2000" b="1" dirty="0">
                <a:solidFill>
                  <a:srgbClr val="FFFFFF"/>
                </a:solidFill>
                <a:latin typeface="맑은 고딕" charset="0"/>
                <a:ea typeface="맑은 고딕" charset="0"/>
              </a:rPr>
              <a:t>and Use of Personal Protective Gear</a:t>
            </a:r>
            <a:endParaRPr lang="ko-KR" altLang="en-US" sz="2000" b="1" dirty="0">
              <a:solidFill>
                <a:srgbClr val="FFFFFF"/>
              </a:solidFill>
              <a:latin typeface="맑은 고딕" charset="0"/>
              <a:ea typeface="맑은 고딕" charset="0"/>
            </a:endParaRPr>
          </a:p>
        </p:txBody>
      </p:sp>
      <p:sp>
        <p:nvSpPr>
          <p:cNvPr id="92" name="텍스트 상자 92"/>
          <p:cNvSpPr txBox="1">
            <a:spLocks noGrp="1" noChangeArrowheads="1"/>
          </p:cNvSpPr>
          <p:nvPr/>
        </p:nvSpPr>
        <p:spPr>
          <a:xfrm>
            <a:off x="1937385" y="488315"/>
            <a:ext cx="4229100" cy="28003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신체 보호용 개인 보호구 지급 및 착용</a:t>
            </a:r>
            <a:endParaRPr lang="ko-KR" altLang="en-US" sz="1200" b="1" dirty="0">
              <a:solidFill>
                <a:schemeClr val="bg1"/>
              </a:solidFill>
              <a:latin typeface="-윤고딕320" charset="0"/>
              <a:ea typeface="-윤고딕320" charset="0"/>
            </a:endParaRPr>
          </a:p>
        </p:txBody>
      </p:sp>
      <p:sp>
        <p:nvSpPr>
          <p:cNvPr id="110" name="도형 110"/>
          <p:cNvSpPr>
            <a:spLocks noGrp="1" noChangeArrowheads="1"/>
          </p:cNvSpPr>
          <p:nvPr/>
        </p:nvSpPr>
        <p:spPr>
          <a:xfrm>
            <a:off x="506627" y="1252220"/>
            <a:ext cx="7895058" cy="5099153"/>
          </a:xfrm>
          <a:prstGeom prst="rect">
            <a:avLst/>
          </a:prstGeom>
          <a:solidFill>
            <a:schemeClr val="bg1">
              <a:lumMod val="95000"/>
              <a:lumOff val="0"/>
            </a:schemeClr>
          </a:solidFill>
          <a:ln w="0">
            <a:noFill/>
            <a:prstDash/>
          </a:ln>
        </p:spPr>
        <p:style>
          <a:lnRef idx="2">
            <a:schemeClr val="accent1">
              <a:shade val="50000"/>
            </a:schemeClr>
          </a:lnRef>
          <a:fillRef idx="1">
            <a:schemeClr val="accent1"/>
          </a:fillRef>
          <a:effectRef idx="0">
            <a:schemeClr val="accent1"/>
          </a:effectRef>
          <a:fontRef idx="major">
            <a:schemeClr val="lt1"/>
          </a:fontRef>
        </p:style>
        <p:txBody>
          <a:bodyPr vert="horz" wrap="square" lIns="91440" tIns="45720" rIns="91440" bIns="45720" anchor="ctr"/>
          <a:lstStyle/>
          <a:p>
            <a:pPr marL="0" indent="0" algn="ctr" defTabSz="508000" fontAlgn="auto">
              <a:lnSpc>
                <a:spcPct val="100000"/>
              </a:lnSpc>
              <a:spcBef>
                <a:spcPts val="0"/>
              </a:spcBef>
              <a:spcAft>
                <a:spcPts val="0"/>
              </a:spcAft>
              <a:buFontTx/>
              <a:buNone/>
            </a:pPr>
            <a:endParaRPr lang="ko-KR" altLang="en-US" sz="1800" dirty="0">
              <a:latin typeface="맑은 고딕" charset="0"/>
              <a:ea typeface="맑은 고딕" charset="0"/>
            </a:endParaRPr>
          </a:p>
        </p:txBody>
      </p:sp>
      <p:sp>
        <p:nvSpPr>
          <p:cNvPr id="111" name="텍스트 상자 111"/>
          <p:cNvSpPr txBox="1">
            <a:spLocks noGrp="1" noChangeArrowheads="1"/>
          </p:cNvSpPr>
          <p:nvPr/>
        </p:nvSpPr>
        <p:spPr>
          <a:xfrm>
            <a:off x="759460" y="1246505"/>
            <a:ext cx="5763260" cy="398145"/>
          </a:xfrm>
          <a:prstGeom prst="rect">
            <a:avLst/>
          </a:prstGeom>
          <a:ln w="0">
            <a:noFill/>
            <a:prstDash/>
          </a:ln>
        </p:spPr>
        <p:txBody>
          <a:bodyPr vert="horz" wrap="square" lIns="89535" tIns="46355" rIns="89535" bIns="46355" anchor="t"/>
          <a:lstStyle/>
          <a:p>
            <a:pPr marL="0" indent="0" algn="just" defTabSz="508000" eaLnBrk="0" fontAlgn="auto" latinLnBrk="0">
              <a:lnSpc>
                <a:spcPct val="150000"/>
              </a:lnSpc>
              <a:spcBef>
                <a:spcPts val="0"/>
              </a:spcBef>
              <a:spcAft>
                <a:spcPts val="0"/>
              </a:spcAft>
              <a:buFontTx/>
              <a:buNone/>
            </a:pPr>
            <a:r>
              <a:rPr lang="en-US" altLang="ko-KR" sz="2000" b="1" spc="20" dirty="0">
                <a:solidFill>
                  <a:srgbClr val="D00068"/>
                </a:solidFill>
                <a:latin typeface="Arial" charset="0"/>
                <a:ea typeface="Arial" charset="0"/>
              </a:rPr>
              <a:t>How to Use Protective Gear Correctly</a:t>
            </a:r>
            <a:endParaRPr lang="ko-KR" altLang="en-US" sz="2000" b="1" dirty="0">
              <a:solidFill>
                <a:srgbClr val="D00068"/>
              </a:solidFill>
              <a:latin typeface="Arial" charset="0"/>
              <a:ea typeface="Arial" charset="0"/>
            </a:endParaRPr>
          </a:p>
          <a:p>
            <a:pPr marL="0" indent="0" algn="l" defTabSz="508000" eaLnBrk="0" fontAlgn="auto" latinLnBrk="0">
              <a:lnSpc>
                <a:spcPct val="100000"/>
              </a:lnSpc>
              <a:spcBef>
                <a:spcPts val="0"/>
              </a:spcBef>
              <a:spcAft>
                <a:spcPts val="0"/>
              </a:spcAft>
              <a:buFontTx/>
              <a:buNone/>
            </a:pPr>
            <a:endParaRPr lang="ko-KR" altLang="en-US" sz="2000" dirty="0">
              <a:solidFill>
                <a:srgbClr val="D00068"/>
              </a:solidFill>
              <a:latin typeface="Tahoma" charset="0"/>
              <a:ea typeface="Tahoma" charset="0"/>
            </a:endParaRPr>
          </a:p>
        </p:txBody>
      </p:sp>
      <p:sp>
        <p:nvSpPr>
          <p:cNvPr id="112" name="TextBox 112"/>
          <p:cNvSpPr txBox="1">
            <a:spLocks noGrp="1" noChangeArrowheads="1"/>
          </p:cNvSpPr>
          <p:nvPr/>
        </p:nvSpPr>
        <p:spPr>
          <a:xfrm>
            <a:off x="861059" y="1870710"/>
            <a:ext cx="7540625" cy="3683635"/>
          </a:xfrm>
          <a:prstGeom prst="rect">
            <a:avLst/>
          </a:prstGeom>
          <a:noFill/>
        </p:spPr>
        <p:txBody>
          <a:bodyPr vert="horz" wrap="square" lIns="0" tIns="0" rIns="0" bIns="0" anchor="t"/>
          <a:lstStyle/>
          <a:p>
            <a:pPr marL="144145" indent="-144145" algn="l" defTabSz="457200" eaLnBrk="0" fontAlgn="auto" latinLnBrk="0">
              <a:lnSpc>
                <a:spcPts val="2200"/>
              </a:lnSpc>
              <a:spcBef>
                <a:spcPts val="0"/>
              </a:spcBef>
              <a:spcAft>
                <a:spcPts val="600"/>
              </a:spcAft>
              <a:buClr>
                <a:srgbClr val="000000"/>
              </a:buClr>
              <a:buFont typeface="Arial"/>
              <a:buChar char="•"/>
            </a:pPr>
            <a:r>
              <a:rPr lang="en-US" altLang="ko-KR" sz="1400" b="1" dirty="0">
                <a:solidFill>
                  <a:schemeClr val="tx1"/>
                </a:solidFill>
                <a:latin typeface="Tahoma" charset="0"/>
                <a:ea typeface="Tahoma" charset="0"/>
              </a:rPr>
              <a:t>Wear protective gear in areas where protective gear must be worn.</a:t>
            </a:r>
            <a:endParaRPr lang="ko-KR" altLang="en-US" sz="1400" b="1"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FontTx/>
              <a:buNone/>
            </a:pPr>
            <a:endParaRPr lang="ko-KR" altLang="en-US" sz="1400" b="1"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r>
              <a:rPr lang="en-US" altLang="ko-KR" sz="1400" b="1" dirty="0">
                <a:solidFill>
                  <a:schemeClr val="tx1"/>
                </a:solidFill>
                <a:latin typeface="Tahoma" charset="0"/>
                <a:ea typeface="Tahoma" charset="0"/>
              </a:rPr>
              <a:t>Always use the correct piece of protective gear.</a:t>
            </a:r>
            <a:endParaRPr lang="ko-KR" altLang="en-US" sz="1400" b="1"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FontTx/>
              <a:buNone/>
            </a:pPr>
            <a:endParaRPr lang="ko-KR" altLang="en-US" sz="1400" b="1"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r>
              <a:rPr lang="en-US" altLang="ko-KR" sz="1400" b="1" dirty="0">
                <a:solidFill>
                  <a:schemeClr val="tx1"/>
                </a:solidFill>
                <a:latin typeface="Tahoma" charset="0"/>
                <a:ea typeface="Tahoma" charset="0"/>
              </a:rPr>
              <a:t>Get used to wearing your protective gear and learn to tolerate some inconvenience.</a:t>
            </a:r>
            <a:endParaRPr lang="ko-KR" altLang="en-US" sz="1400" b="1"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endParaRPr lang="ko-KR" altLang="en-US" sz="1400" b="1"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r>
              <a:rPr lang="en-US" altLang="ko-KR" sz="1400" b="1" dirty="0">
                <a:solidFill>
                  <a:schemeClr val="tx1"/>
                </a:solidFill>
                <a:latin typeface="Tahoma" charset="0"/>
                <a:ea typeface="Tahoma" charset="0"/>
              </a:rPr>
              <a:t>Never modify protective gear or tamper with its function.  If you find protective gear in poor condition, report it to your superior.</a:t>
            </a:r>
            <a:endParaRPr lang="ko-KR" altLang="en-US" sz="1400" b="1"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endParaRPr lang="ko-KR" altLang="en-US" sz="1400" b="1"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r>
              <a:rPr lang="en-US" altLang="ko-KR" sz="1400" b="1" dirty="0">
                <a:solidFill>
                  <a:schemeClr val="tx1"/>
                </a:solidFill>
                <a:latin typeface="Tahoma" charset="0"/>
                <a:ea typeface="Tahoma" charset="0"/>
              </a:rPr>
              <a:t>Treat protective gear with care and keep it clean. Don’t help yourself to other people’s protective gear.</a:t>
            </a:r>
            <a:endParaRPr lang="ko-KR" altLang="en-US" sz="1400" b="1" dirty="0">
              <a:solidFill>
                <a:schemeClr val="tx1"/>
              </a:solidFill>
              <a:latin typeface="Tahoma" charset="0"/>
              <a:ea typeface="Tahoma" charset="0"/>
            </a:endParaRPr>
          </a:p>
        </p:txBody>
      </p:sp>
      <p:sp>
        <p:nvSpPr>
          <p:cNvPr id="113" name="텍스트 상자 113"/>
          <p:cNvSpPr txBox="1">
            <a:spLocks noGrp="1" noChangeArrowheads="1"/>
          </p:cNvSpPr>
          <p:nvPr/>
        </p:nvSpPr>
        <p:spPr>
          <a:xfrm>
            <a:off x="937895" y="2126717"/>
            <a:ext cx="7670165" cy="18859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dirty="0">
                <a:solidFill>
                  <a:srgbClr val="D00068"/>
                </a:solidFill>
                <a:latin typeface="-윤고딕330" charset="0"/>
                <a:ea typeface="-윤고딕330" charset="0"/>
              </a:rPr>
              <a:t>보호구를 사용하도록 결정되어 있는 작업에서는 반드시 보호구를 착용하세요</a:t>
            </a:r>
            <a:endParaRPr lang="ko-KR" altLang="en-US" sz="900"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900"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900" dirty="0">
              <a:solidFill>
                <a:srgbClr val="D00068"/>
              </a:solidFill>
              <a:latin typeface="-윤고딕330" charset="0"/>
              <a:ea typeface="-윤고딕330" charset="0"/>
            </a:endParaRPr>
          </a:p>
        </p:txBody>
      </p:sp>
      <p:sp>
        <p:nvSpPr>
          <p:cNvPr id="114" name="텍스트 상자 114"/>
          <p:cNvSpPr txBox="1">
            <a:spLocks noGrp="1" noChangeArrowheads="1"/>
          </p:cNvSpPr>
          <p:nvPr/>
        </p:nvSpPr>
        <p:spPr>
          <a:xfrm>
            <a:off x="927735" y="2834399"/>
            <a:ext cx="7670165" cy="18859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dirty="0">
                <a:solidFill>
                  <a:srgbClr val="D00068"/>
                </a:solidFill>
                <a:latin typeface="-윤고딕330" charset="0"/>
                <a:ea typeface="-윤고딕330" charset="0"/>
              </a:rPr>
              <a:t>보호구는 올바른 것을 정확하게 사용하세요</a:t>
            </a:r>
            <a:endParaRPr lang="ko-KR" altLang="en-US" sz="900"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900"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900" dirty="0">
              <a:solidFill>
                <a:srgbClr val="D00068"/>
              </a:solidFill>
              <a:latin typeface="-윤고딕330" charset="0"/>
              <a:ea typeface="-윤고딕330" charset="0"/>
            </a:endParaRPr>
          </a:p>
        </p:txBody>
      </p:sp>
      <p:sp>
        <p:nvSpPr>
          <p:cNvPr id="115" name="텍스트 상자 115"/>
          <p:cNvSpPr txBox="1">
            <a:spLocks noGrp="1" noChangeArrowheads="1"/>
          </p:cNvSpPr>
          <p:nvPr/>
        </p:nvSpPr>
        <p:spPr>
          <a:xfrm>
            <a:off x="938530" y="3793031"/>
            <a:ext cx="7670165" cy="18859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dirty="0">
                <a:solidFill>
                  <a:srgbClr val="D00068"/>
                </a:solidFill>
                <a:latin typeface="-윤고딕330" charset="0"/>
                <a:ea typeface="-윤고딕330" charset="0"/>
              </a:rPr>
              <a:t>보호구에 익숙해지기 위해 노력하고 다소의 불편은 참으세요.</a:t>
            </a:r>
            <a:endParaRPr lang="ko-KR" altLang="en-US" sz="900"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900"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900" dirty="0">
              <a:solidFill>
                <a:srgbClr val="D00068"/>
              </a:solidFill>
              <a:latin typeface="-윤고딕330" charset="0"/>
              <a:ea typeface="-윤고딕330" charset="0"/>
            </a:endParaRPr>
          </a:p>
        </p:txBody>
      </p:sp>
      <p:sp>
        <p:nvSpPr>
          <p:cNvPr id="116" name="텍스트 상자 116"/>
          <p:cNvSpPr txBox="1">
            <a:spLocks noGrp="1" noChangeArrowheads="1"/>
          </p:cNvSpPr>
          <p:nvPr/>
        </p:nvSpPr>
        <p:spPr>
          <a:xfrm>
            <a:off x="948690" y="4810250"/>
            <a:ext cx="7670165" cy="18859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dirty="0">
                <a:solidFill>
                  <a:srgbClr val="D00068"/>
                </a:solidFill>
                <a:latin typeface="-윤고딕330" charset="0"/>
                <a:ea typeface="-윤고딕330" charset="0"/>
              </a:rPr>
              <a:t>보호구를 마음대로 변형시키거나 그 기능을 해치는 일을 하지 마세요. 상태가 나쁜 경우에는 상사에게 보고하세요.</a:t>
            </a:r>
            <a:endParaRPr lang="ko-KR" altLang="en-US" sz="900"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900"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900" dirty="0">
              <a:solidFill>
                <a:srgbClr val="D00068"/>
              </a:solidFill>
              <a:latin typeface="-윤고딕330" charset="0"/>
              <a:ea typeface="-윤고딕330" charset="0"/>
            </a:endParaRPr>
          </a:p>
        </p:txBody>
      </p:sp>
      <p:sp>
        <p:nvSpPr>
          <p:cNvPr id="117" name="텍스트 상자 117"/>
          <p:cNvSpPr txBox="1">
            <a:spLocks noGrp="1" noChangeArrowheads="1"/>
          </p:cNvSpPr>
          <p:nvPr/>
        </p:nvSpPr>
        <p:spPr>
          <a:xfrm>
            <a:off x="938530" y="5802565"/>
            <a:ext cx="7670165" cy="18859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dirty="0">
                <a:solidFill>
                  <a:srgbClr val="D00068"/>
                </a:solidFill>
                <a:latin typeface="-윤고딕330" charset="0"/>
                <a:ea typeface="-윤고딕330" charset="0"/>
              </a:rPr>
              <a:t>보호구는 소중하게 취급하고 언제나 깨끗하게 유지하세요. 또한 다른 사람의 것을 마음대로 사용하지 마세요.</a:t>
            </a:r>
            <a:endParaRPr lang="ko-KR" altLang="en-US" sz="900"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900"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900" dirty="0">
              <a:solidFill>
                <a:srgbClr val="D00068"/>
              </a:solidFill>
              <a:latin typeface="-윤고딕330" charset="0"/>
              <a:ea typeface="-윤고딕330" charset="0"/>
            </a:endParaRPr>
          </a:p>
        </p:txBody>
      </p:sp>
      <p:sp>
        <p:nvSpPr>
          <p:cNvPr id="118" name="텍스트 상자 118"/>
          <p:cNvSpPr txBox="1">
            <a:spLocks/>
          </p:cNvSpPr>
          <p:nvPr/>
        </p:nvSpPr>
        <p:spPr>
          <a:xfrm>
            <a:off x="5419090" y="1385570"/>
            <a:ext cx="2535555" cy="599440"/>
          </a:xfrm>
          <a:prstGeom prst="rect">
            <a:avLst/>
          </a:prstGeom>
          <a:ln w="0">
            <a:noFill/>
            <a:prstDash/>
          </a:ln>
        </p:spPr>
        <p:txBody>
          <a:bodyPr vert="horz" wrap="square" lIns="89535" tIns="46355" rIns="89535" bIns="46355" numCol="1"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보호구를 사용할 때 취해야 할 마음가짐</a:t>
            </a:r>
            <a:endParaRPr lang="ko-KR" altLang="en-US" sz="10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맑은 고딕" charset="0"/>
              <a:ea typeface="맑은 고딕" charset="0"/>
            </a:endParaRPr>
          </a:p>
        </p:txBody>
      </p:sp>
      <p:sp>
        <p:nvSpPr>
          <p:cNvPr id="13"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14"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15"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16" name="Picture 7" descr="C:/Users/Administrator/AppData/Roaming/PolarisOffice/ETemp/3288_5820208/image9.emf"/>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6288330" y="1045210"/>
            <a:ext cx="2489982" cy="2605090"/>
          </a:xfrm>
          <a:prstGeom prst="rect">
            <a:avLst/>
          </a:prstGeom>
          <a:noFill/>
        </p:spPr>
      </p:pic>
      <p:sp>
        <p:nvSpPr>
          <p:cNvPr id="114" name="도형 114"/>
          <p:cNvSpPr>
            <a:spLocks noGrp="1" noChangeArrowheads="1"/>
          </p:cNvSpPr>
          <p:nvPr/>
        </p:nvSpPr>
        <p:spPr>
          <a:xfrm>
            <a:off x="545465" y="1244600"/>
            <a:ext cx="5680075" cy="2022475"/>
          </a:xfrm>
          <a:prstGeom prst="rect">
            <a:avLst/>
          </a:prstGeom>
          <a:solidFill>
            <a:schemeClr val="bg1">
              <a:lumMod val="95000"/>
              <a:lumOff val="0"/>
            </a:schemeClr>
          </a:solidFill>
          <a:ln w="0">
            <a:noFill/>
            <a:prstDash/>
          </a:ln>
        </p:spPr>
        <p:style>
          <a:lnRef idx="2">
            <a:schemeClr val="accent1">
              <a:shade val="50000"/>
            </a:schemeClr>
          </a:lnRef>
          <a:fillRef idx="1">
            <a:schemeClr val="accent1"/>
          </a:fillRef>
          <a:effectRef idx="0">
            <a:schemeClr val="accent1"/>
          </a:effectRef>
          <a:fontRef idx="major">
            <a:schemeClr val="lt1"/>
          </a:fontRef>
        </p:style>
        <p:txBody>
          <a:bodyPr vert="horz" wrap="square" lIns="91440" tIns="45720" rIns="91440" bIns="45720" anchor="ctr"/>
          <a:lstStyle/>
          <a:p>
            <a:pPr marL="0" indent="0" algn="ctr" defTabSz="508000" fontAlgn="auto">
              <a:lnSpc>
                <a:spcPct val="100000"/>
              </a:lnSpc>
              <a:spcBef>
                <a:spcPts val="0"/>
              </a:spcBef>
              <a:spcAft>
                <a:spcPts val="0"/>
              </a:spcAft>
              <a:buFontTx/>
              <a:buNone/>
            </a:pPr>
            <a:endParaRPr lang="ko-KR" altLang="en-US" sz="1800" dirty="0">
              <a:latin typeface="맑은 고딕" charset="0"/>
              <a:ea typeface="맑은 고딕" charset="0"/>
            </a:endParaRPr>
          </a:p>
        </p:txBody>
      </p:sp>
      <p:sp>
        <p:nvSpPr>
          <p:cNvPr id="100" name="TextBox 100"/>
          <p:cNvSpPr txBox="1">
            <a:spLocks noGrp="1" noChangeArrowheads="1"/>
          </p:cNvSpPr>
          <p:nvPr/>
        </p:nvSpPr>
        <p:spPr>
          <a:xfrm>
            <a:off x="1922145" y="156210"/>
            <a:ext cx="722566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Safety and Health Signs in Hazardous Locations</a:t>
            </a:r>
            <a:endParaRPr lang="ko-KR" altLang="en-US" sz="2000" b="1" dirty="0">
              <a:solidFill>
                <a:srgbClr val="FFFFFF"/>
              </a:solidFill>
              <a:latin typeface="맑은 고딕" charset="0"/>
              <a:ea typeface="맑은 고딕" charset="0"/>
            </a:endParaRPr>
          </a:p>
        </p:txBody>
      </p:sp>
      <p:sp>
        <p:nvSpPr>
          <p:cNvPr id="101" name="텍스트 상자 101"/>
          <p:cNvSpPr txBox="1">
            <a:spLocks noGrp="1" noChangeArrowheads="1"/>
          </p:cNvSpPr>
          <p:nvPr/>
        </p:nvSpPr>
        <p:spPr>
          <a:xfrm>
            <a:off x="1937385" y="488315"/>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유해위험장소 등에 안전보건표지 부착</a:t>
            </a:r>
            <a:endParaRPr lang="ko-KR" altLang="en-US" sz="1200" b="1" dirty="0">
              <a:solidFill>
                <a:schemeClr val="bg1"/>
              </a:solidFill>
              <a:latin typeface="-윤고딕320" charset="0"/>
              <a:ea typeface="-윤고딕320" charset="0"/>
            </a:endParaRPr>
          </a:p>
        </p:txBody>
      </p:sp>
      <p:sp>
        <p:nvSpPr>
          <p:cNvPr id="106" name="텍스트 상자 1"/>
          <p:cNvSpPr txBox="1">
            <a:spLocks noGrp="1" noChangeArrowheads="1"/>
          </p:cNvSpPr>
          <p:nvPr/>
        </p:nvSpPr>
        <p:spPr>
          <a:xfrm>
            <a:off x="584200" y="1324610"/>
            <a:ext cx="4591685" cy="338455"/>
          </a:xfrm>
          <a:prstGeom prst="rect">
            <a:avLst/>
          </a:prstGeom>
          <a:ln w="0">
            <a:noFill/>
            <a:prstDash/>
          </a:ln>
        </p:spPr>
        <p:txBody>
          <a:bodyPr vert="horz" wrap="square" lIns="89535" tIns="46355" rIns="89535" bIns="46355" anchor="t"/>
          <a:lstStyle/>
          <a:p>
            <a:pPr marL="0" indent="0" algn="l" defTabSz="508000" fontAlgn="auto">
              <a:lnSpc>
                <a:spcPct val="100000"/>
              </a:lnSpc>
              <a:spcBef>
                <a:spcPts val="0"/>
              </a:spcBef>
              <a:spcAft>
                <a:spcPts val="0"/>
              </a:spcAft>
              <a:buFontTx/>
              <a:buNone/>
            </a:pPr>
            <a:r>
              <a:rPr lang="en-US" altLang="ko-KR" sz="1600" b="1" spc="10" dirty="0">
                <a:solidFill>
                  <a:srgbClr val="E80074"/>
                </a:solidFill>
                <a:latin typeface="Tahoma" charset="0"/>
                <a:ea typeface="Tahoma" charset="0"/>
              </a:rPr>
              <a:t>What is a safety and health sign?</a:t>
            </a:r>
            <a:endParaRPr lang="ko-KR" altLang="en-US" sz="1600" b="1" dirty="0">
              <a:solidFill>
                <a:srgbClr val="E80074"/>
              </a:solidFill>
              <a:latin typeface="Tahoma" charset="0"/>
              <a:ea typeface="Tahoma" charset="0"/>
            </a:endParaRPr>
          </a:p>
        </p:txBody>
      </p:sp>
      <p:sp>
        <p:nvSpPr>
          <p:cNvPr id="107" name="텍스트 상자 1"/>
          <p:cNvSpPr txBox="1">
            <a:spLocks noGrp="1" noChangeArrowheads="1"/>
          </p:cNvSpPr>
          <p:nvPr/>
        </p:nvSpPr>
        <p:spPr>
          <a:xfrm>
            <a:off x="626110" y="1657985"/>
            <a:ext cx="5300980" cy="1010920"/>
          </a:xfrm>
          <a:prstGeom prst="rect">
            <a:avLst/>
          </a:prstGeom>
          <a:ln w="0">
            <a:noFill/>
            <a:prstDash/>
          </a:ln>
        </p:spPr>
        <p:txBody>
          <a:bodyPr vert="horz" wrap="square" lIns="89535" tIns="46355" rIns="89535" bIns="46355" anchor="t"/>
          <a:lstStyle/>
          <a:p>
            <a:pPr marL="0" indent="0" algn="l" defTabSz="508000" fontAlgn="auto">
              <a:lnSpc>
                <a:spcPct val="100000"/>
              </a:lnSpc>
              <a:spcBef>
                <a:spcPts val="0"/>
              </a:spcBef>
              <a:spcAft>
                <a:spcPts val="0"/>
              </a:spcAft>
              <a:buFontTx/>
              <a:buNone/>
            </a:pPr>
            <a:r>
              <a:rPr lang="en-US" altLang="ko-KR" sz="1200" dirty="0">
                <a:solidFill>
                  <a:schemeClr val="tx1"/>
                </a:solidFill>
                <a:latin typeface="Tahoma" charset="0"/>
                <a:ea typeface="Tahoma" charset="0"/>
              </a:rPr>
              <a:t>Safety and health signs are images, symbols, and text that warn against dangers, provide instructions on the management of emergencies, and increase safety awareness. </a:t>
            </a:r>
            <a:endParaRPr lang="ko-KR" altLang="en-US" sz="1200" dirty="0">
              <a:solidFill>
                <a:schemeClr val="tx1"/>
              </a:solidFill>
              <a:latin typeface="Tahoma" charset="0"/>
              <a:ea typeface="Tahoma" charset="0"/>
            </a:endParaRPr>
          </a:p>
          <a:p>
            <a:pPr marL="0" indent="0" algn="l" defTabSz="508000" fontAlgn="auto">
              <a:lnSpc>
                <a:spcPct val="100000"/>
              </a:lnSpc>
              <a:spcBef>
                <a:spcPts val="0"/>
              </a:spcBef>
              <a:spcAft>
                <a:spcPts val="0"/>
              </a:spcAft>
              <a:buFontTx/>
              <a:buNone/>
            </a:pPr>
            <a:r>
              <a:rPr lang="en-US" altLang="ko-KR" sz="1200" dirty="0">
                <a:solidFill>
                  <a:schemeClr val="tx1"/>
                </a:solidFill>
                <a:latin typeface="Tahoma" charset="0"/>
                <a:ea typeface="Tahoma" charset="0"/>
              </a:rPr>
              <a:t>They are placed in locations and on facilities and objects where accidents can arise due to a worker’s error in judgment or mistake.</a:t>
            </a:r>
            <a:endParaRPr lang="ko-KR" altLang="en-US" sz="1200" dirty="0">
              <a:solidFill>
                <a:schemeClr val="tx1"/>
              </a:solidFill>
              <a:latin typeface="Tahoma" charset="0"/>
              <a:ea typeface="Tahoma" charset="0"/>
            </a:endParaRPr>
          </a:p>
        </p:txBody>
      </p:sp>
      <p:sp>
        <p:nvSpPr>
          <p:cNvPr id="108" name="텍스트 상자 108"/>
          <p:cNvSpPr txBox="1">
            <a:spLocks noGrp="1" noChangeArrowheads="1"/>
          </p:cNvSpPr>
          <p:nvPr/>
        </p:nvSpPr>
        <p:spPr>
          <a:xfrm>
            <a:off x="621665" y="2681605"/>
            <a:ext cx="5262880" cy="41846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800" dirty="0">
                <a:solidFill>
                  <a:schemeClr val="tx1"/>
                </a:solidFill>
                <a:latin typeface="-윤고딕330" charset="0"/>
                <a:ea typeface="-윤고딕330" charset="0"/>
              </a:rPr>
              <a:t>위험한 장소나 물질에 대한 경고, 비상시에 대처하기 위한 지시나 안내, 기타 근로자의 안전보건의식을 고취하기 위한 사항 등을 그림이나 기호 및 글자 등으로 표시하여 근로자의 판단이나 행동의 착오로 인해 재해가 발생할 위험이 있는 작업장의 특정장소나 시설 또는 물체에 설치하거나 부착하는 표지를 말한다.</a:t>
            </a:r>
            <a:endParaRPr lang="ko-KR" altLang="en-US" sz="800" dirty="0">
              <a:solidFill>
                <a:schemeClr val="tx1"/>
              </a:solidFill>
              <a:latin typeface="-윤고딕330" charset="0"/>
              <a:ea typeface="-윤고딕330" charset="0"/>
            </a:endParaRPr>
          </a:p>
        </p:txBody>
      </p:sp>
      <p:sp>
        <p:nvSpPr>
          <p:cNvPr id="109" name="텍스트 상자 109"/>
          <p:cNvSpPr txBox="1">
            <a:spLocks noGrp="1" noChangeArrowheads="1"/>
          </p:cNvSpPr>
          <p:nvPr/>
        </p:nvSpPr>
        <p:spPr>
          <a:xfrm>
            <a:off x="602615" y="3634105"/>
            <a:ext cx="5763260" cy="398145"/>
          </a:xfrm>
          <a:prstGeom prst="rect">
            <a:avLst/>
          </a:prstGeom>
          <a:ln w="0">
            <a:noFill/>
            <a:prstDash/>
          </a:ln>
        </p:spPr>
        <p:txBody>
          <a:bodyPr vert="horz" wrap="square" lIns="89535" tIns="46355" rIns="89535" bIns="46355" anchor="t"/>
          <a:lstStyle/>
          <a:p>
            <a:pPr marL="0" indent="0" algn="just" defTabSz="508000" eaLnBrk="0" fontAlgn="auto" latinLnBrk="0">
              <a:lnSpc>
                <a:spcPct val="150000"/>
              </a:lnSpc>
              <a:spcBef>
                <a:spcPts val="0"/>
              </a:spcBef>
              <a:spcAft>
                <a:spcPts val="0"/>
              </a:spcAft>
              <a:buFontTx/>
              <a:buNone/>
            </a:pPr>
            <a:r>
              <a:rPr lang="en-US" altLang="ko-KR" sz="1800" b="1" spc="20" dirty="0">
                <a:solidFill>
                  <a:srgbClr val="D00068"/>
                </a:solidFill>
                <a:latin typeface="Arial" charset="0"/>
                <a:ea typeface="Arial" charset="0"/>
              </a:rPr>
              <a:t>Compliance by Business Owners and Workers</a:t>
            </a:r>
            <a:endParaRPr lang="ko-KR" altLang="en-US" sz="1800" b="1" dirty="0">
              <a:solidFill>
                <a:srgbClr val="D00068"/>
              </a:solidFill>
              <a:latin typeface="Arial" charset="0"/>
              <a:ea typeface="Arial" charset="0"/>
            </a:endParaRPr>
          </a:p>
          <a:p>
            <a:pPr marL="0" indent="0" algn="l" defTabSz="508000" eaLnBrk="0" fontAlgn="auto" latinLnBrk="0">
              <a:lnSpc>
                <a:spcPct val="100000"/>
              </a:lnSpc>
              <a:spcBef>
                <a:spcPts val="0"/>
              </a:spcBef>
              <a:spcAft>
                <a:spcPts val="0"/>
              </a:spcAft>
              <a:buFontTx/>
              <a:buNone/>
            </a:pPr>
            <a:endParaRPr lang="ko-KR" altLang="en-US" sz="1800" dirty="0">
              <a:solidFill>
                <a:srgbClr val="D00068"/>
              </a:solidFill>
              <a:latin typeface="Arial" charset="0"/>
              <a:ea typeface="Arial" charset="0"/>
            </a:endParaRPr>
          </a:p>
        </p:txBody>
      </p:sp>
      <p:sp>
        <p:nvSpPr>
          <p:cNvPr id="110" name="텍스트 상자 1"/>
          <p:cNvSpPr txBox="1">
            <a:spLocks noGrp="1" noChangeArrowheads="1"/>
          </p:cNvSpPr>
          <p:nvPr/>
        </p:nvSpPr>
        <p:spPr>
          <a:xfrm>
            <a:off x="654685" y="4035425"/>
            <a:ext cx="7472045" cy="2021205"/>
          </a:xfrm>
          <a:prstGeom prst="rect">
            <a:avLst/>
          </a:prstGeom>
          <a:ln w="0">
            <a:noFill/>
            <a:prstDash/>
          </a:ln>
        </p:spPr>
        <p:txBody>
          <a:bodyPr vert="horz" wrap="square" lIns="89535" tIns="46355" rIns="89535" bIns="46355" numCol="1" anchor="t">
            <a:noAutofit/>
          </a:bodyPr>
          <a:lstStyle/>
          <a:p>
            <a:pPr marL="0" indent="0" algn="just" defTabSz="508000" eaLnBrk="0" fontAlgn="auto" latinLnBrk="0">
              <a:lnSpc>
                <a:spcPct val="150000"/>
              </a:lnSpc>
              <a:spcBef>
                <a:spcPts val="0"/>
              </a:spcBef>
              <a:spcAft>
                <a:spcPts val="0"/>
              </a:spcAft>
              <a:buFontTx/>
              <a:buNone/>
            </a:pPr>
            <a:r>
              <a:rPr lang="en-US" altLang="ko-KR" sz="1400" b="0" cap="none" dirty="0">
                <a:solidFill>
                  <a:srgbClr val="000000"/>
                </a:solidFill>
                <a:latin typeface="Tahoma" charset="0"/>
                <a:ea typeface="Tahoma" charset="0"/>
              </a:rPr>
              <a:t>• Never cover or remove safety and health signs.</a:t>
            </a:r>
            <a:endParaRPr lang="ko-KR" altLang="en-US" sz="1400" b="0" cap="none" dirty="0">
              <a:solidFill>
                <a:srgbClr val="000000"/>
              </a:solidFill>
              <a:latin typeface="Tahoma" charset="0"/>
              <a:ea typeface="Tahoma" charset="0"/>
            </a:endParaRPr>
          </a:p>
          <a:p>
            <a:pPr marL="0" indent="0" algn="just" defTabSz="508000" eaLnBrk="0" fontAlgn="auto" latinLnBrk="0">
              <a:lnSpc>
                <a:spcPct val="15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50000"/>
              </a:lnSpc>
              <a:spcBef>
                <a:spcPts val="0"/>
              </a:spcBef>
              <a:spcAft>
                <a:spcPts val="0"/>
              </a:spcAft>
              <a:buFontTx/>
              <a:buNone/>
            </a:pPr>
            <a:r>
              <a:rPr lang="en-US" altLang="ko-KR" sz="1400" b="0" cap="none" dirty="0">
                <a:solidFill>
                  <a:srgbClr val="000000"/>
                </a:solidFill>
                <a:latin typeface="Tahoma" charset="0"/>
                <a:ea typeface="Tahoma" charset="0"/>
              </a:rPr>
              <a:t>• Pay attention to safety and health signs that are installed.</a:t>
            </a:r>
            <a:endParaRPr lang="ko-KR" altLang="en-US" sz="1400" b="0" cap="none" dirty="0">
              <a:solidFill>
                <a:srgbClr val="000000"/>
              </a:solidFill>
              <a:latin typeface="Tahoma" charset="0"/>
              <a:ea typeface="Tahoma" charset="0"/>
            </a:endParaRPr>
          </a:p>
          <a:p>
            <a:pPr marL="0" indent="0" algn="just" defTabSz="508000" eaLnBrk="0" fontAlgn="auto" latinLnBrk="0">
              <a:lnSpc>
                <a:spcPct val="15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50000"/>
              </a:lnSpc>
              <a:spcBef>
                <a:spcPts val="0"/>
              </a:spcBef>
              <a:spcAft>
                <a:spcPts val="0"/>
              </a:spcAft>
              <a:buFontTx/>
              <a:buNone/>
            </a:pPr>
            <a:r>
              <a:rPr lang="en-US" altLang="ko-KR" sz="1400" b="0" cap="none" dirty="0">
                <a:solidFill>
                  <a:srgbClr val="000000"/>
                </a:solidFill>
                <a:latin typeface="Tahoma" charset="0"/>
                <a:ea typeface="Tahoma" charset="0"/>
              </a:rPr>
              <a:t>• Provide training to make a habit of compliance with safety and health signs.</a:t>
            </a:r>
            <a:endParaRPr lang="ko-KR" altLang="en-US" sz="1400" b="0" cap="none" dirty="0">
              <a:solidFill>
                <a:srgbClr val="000000"/>
              </a:solidFill>
              <a:latin typeface="Tahoma" charset="0"/>
              <a:ea typeface="Tahoma" charset="0"/>
            </a:endParaRPr>
          </a:p>
          <a:p>
            <a:pPr marL="0" indent="0" algn="just" defTabSz="508000" eaLnBrk="0" fontAlgn="auto" latinLnBrk="0">
              <a:lnSpc>
                <a:spcPct val="150000"/>
              </a:lnSpc>
              <a:spcBef>
                <a:spcPts val="0"/>
              </a:spcBef>
              <a:spcAft>
                <a:spcPts val="0"/>
              </a:spcAft>
              <a:buFontTx/>
              <a:buNone/>
            </a:pPr>
            <a:endParaRPr lang="ko-KR" altLang="en-US" sz="1400" b="0" cap="none" dirty="0">
              <a:solidFill>
                <a:srgbClr val="000000"/>
              </a:solidFill>
              <a:latin typeface="Tahoma" charset="0"/>
              <a:ea typeface="Tahoma" charset="0"/>
            </a:endParaRPr>
          </a:p>
        </p:txBody>
      </p:sp>
      <p:sp>
        <p:nvSpPr>
          <p:cNvPr id="111" name="텍스트 상자 111"/>
          <p:cNvSpPr txBox="1">
            <a:spLocks noGrp="1" noChangeArrowheads="1"/>
          </p:cNvSpPr>
          <p:nvPr/>
        </p:nvSpPr>
        <p:spPr>
          <a:xfrm>
            <a:off x="778371" y="4400550"/>
            <a:ext cx="6458585" cy="25336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dirty="0">
                <a:solidFill>
                  <a:srgbClr val="D00068"/>
                </a:solidFill>
                <a:latin typeface="-윤고딕330" charset="0"/>
                <a:ea typeface="-윤고딕330" charset="0"/>
              </a:rPr>
              <a:t>임의로 산업안전보건표지를 보이지 않게 가리거나 제거해서는 아니 된다.</a:t>
            </a:r>
            <a:endParaRPr lang="ko-KR" altLang="en-US" sz="900"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900" dirty="0">
              <a:solidFill>
                <a:srgbClr val="D00068"/>
              </a:solidFill>
              <a:latin typeface="-윤고딕330" charset="0"/>
              <a:ea typeface="-윤고딕330" charset="0"/>
            </a:endParaRPr>
          </a:p>
        </p:txBody>
      </p:sp>
      <p:sp>
        <p:nvSpPr>
          <p:cNvPr id="112" name="텍스트 상자 112"/>
          <p:cNvSpPr txBox="1">
            <a:spLocks noGrp="1" noChangeArrowheads="1"/>
          </p:cNvSpPr>
          <p:nvPr/>
        </p:nvSpPr>
        <p:spPr>
          <a:xfrm>
            <a:off x="789166" y="5041265"/>
            <a:ext cx="6458585" cy="25336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dirty="0">
                <a:solidFill>
                  <a:srgbClr val="D00068"/>
                </a:solidFill>
                <a:latin typeface="-윤고딕330" charset="0"/>
                <a:ea typeface="-윤고딕330" charset="0"/>
              </a:rPr>
              <a:t>부착된 산업안전보건표지에 항상 관심과 주의를 기울여야 한다.</a:t>
            </a:r>
            <a:endParaRPr lang="ko-KR" altLang="en-US" sz="900"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900" dirty="0">
              <a:solidFill>
                <a:srgbClr val="D00068"/>
              </a:solidFill>
              <a:latin typeface="-윤고딕330" charset="0"/>
              <a:ea typeface="-윤고딕330" charset="0"/>
            </a:endParaRPr>
          </a:p>
        </p:txBody>
      </p:sp>
      <p:sp>
        <p:nvSpPr>
          <p:cNvPr id="113" name="텍스트 상자 113"/>
          <p:cNvSpPr txBox="1">
            <a:spLocks noGrp="1" noChangeArrowheads="1"/>
          </p:cNvSpPr>
          <p:nvPr/>
        </p:nvSpPr>
        <p:spPr>
          <a:xfrm>
            <a:off x="799961" y="5699125"/>
            <a:ext cx="6458585" cy="25336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dirty="0">
                <a:solidFill>
                  <a:srgbClr val="D00068"/>
                </a:solidFill>
                <a:latin typeface="-윤고딕330" charset="0"/>
                <a:ea typeface="-윤고딕330" charset="0"/>
              </a:rPr>
              <a:t>주기적으로 안전보건표지의 설치상태 및 변형유무 등을 점검한다.</a:t>
            </a:r>
            <a:endParaRPr lang="ko-KR" altLang="en-US" sz="900" dirty="0">
              <a:solidFill>
                <a:srgbClr val="D00068"/>
              </a:solidFill>
              <a:latin typeface="-윤고딕330" charset="0"/>
              <a:ea typeface="-윤고딕330" charset="0"/>
            </a:endParaRPr>
          </a:p>
        </p:txBody>
      </p:sp>
      <p:sp>
        <p:nvSpPr>
          <p:cNvPr id="115" name="텍스트 상자 1"/>
          <p:cNvSpPr txBox="1">
            <a:spLocks noGrp="1" noChangeArrowheads="1"/>
          </p:cNvSpPr>
          <p:nvPr/>
        </p:nvSpPr>
        <p:spPr>
          <a:xfrm>
            <a:off x="4047845" y="1326035"/>
            <a:ext cx="1416685" cy="598805"/>
          </a:xfrm>
          <a:prstGeom prst="rect">
            <a:avLst/>
          </a:prstGeom>
          <a:ln w="0">
            <a:noFill/>
            <a:prstDash/>
          </a:ln>
        </p:spPr>
        <p:txBody>
          <a:bodyPr vert="horz" wrap="square" lIns="89535" tIns="46355" rIns="89535" bIns="46355" anchor="t"/>
          <a:lstStyle/>
          <a:p>
            <a:pPr marL="0" indent="0" algn="just" defTabSz="508000" fontAlgn="auto">
              <a:lnSpc>
                <a:spcPct val="150000"/>
              </a:lnSpc>
              <a:spcBef>
                <a:spcPts val="0"/>
              </a:spcBef>
              <a:spcAft>
                <a:spcPts val="0"/>
              </a:spcAft>
              <a:buFontTx/>
              <a:buNone/>
            </a:pPr>
            <a:r>
              <a:rPr lang="en-US" altLang="ko-KR" sz="1000" spc="10" dirty="0">
                <a:solidFill>
                  <a:srgbClr val="E90074"/>
                </a:solidFill>
                <a:latin typeface="-윤고딕330" charset="0"/>
                <a:ea typeface="-윤고딕330" charset="0"/>
              </a:rPr>
              <a:t>안전보건표지란?</a:t>
            </a:r>
            <a:endParaRPr lang="ko-KR" altLang="en-US" sz="1200" dirty="0">
              <a:solidFill>
                <a:srgbClr val="E90074"/>
              </a:solidFill>
              <a:latin typeface="-윤고딕330" charset="0"/>
              <a:ea typeface="-윤고딕330" charset="0"/>
            </a:endParaRPr>
          </a:p>
          <a:p>
            <a:pPr marL="0" indent="0" algn="l" defTabSz="508000" fontAlgn="auto">
              <a:lnSpc>
                <a:spcPct val="100000"/>
              </a:lnSpc>
              <a:spcBef>
                <a:spcPts val="0"/>
              </a:spcBef>
              <a:spcAft>
                <a:spcPts val="0"/>
              </a:spcAft>
              <a:buFontTx/>
              <a:buNone/>
            </a:pPr>
            <a:endParaRPr lang="ko-KR" altLang="en-US" sz="1800" dirty="0">
              <a:solidFill>
                <a:schemeClr val="tx1"/>
              </a:solidFill>
              <a:latin typeface="맑은 고딕" charset="0"/>
              <a:ea typeface="맑은 고딕" charset="0"/>
            </a:endParaRPr>
          </a:p>
        </p:txBody>
      </p:sp>
      <p:sp>
        <p:nvSpPr>
          <p:cNvPr id="116" name="텍스트 상자 116"/>
          <p:cNvSpPr txBox="1">
            <a:spLocks/>
          </p:cNvSpPr>
          <p:nvPr/>
        </p:nvSpPr>
        <p:spPr>
          <a:xfrm>
            <a:off x="5797550" y="3753485"/>
            <a:ext cx="2244090" cy="599440"/>
          </a:xfrm>
          <a:prstGeom prst="rect">
            <a:avLst/>
          </a:prstGeom>
          <a:ln w="0">
            <a:noFill/>
            <a:prstDash/>
          </a:ln>
        </p:spPr>
        <p:txBody>
          <a:bodyPr vert="horz" wrap="square" lIns="89535" tIns="46355" rIns="89535" bIns="46355" numCol="1"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사업주 및 근로자 준수사항</a:t>
            </a:r>
            <a:endParaRPr lang="ko-KR" altLang="en-US" sz="10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맑은 고딕" charset="0"/>
              <a:ea typeface="맑은 고딕" charset="0"/>
            </a:endParaRPr>
          </a:p>
        </p:txBody>
      </p:sp>
      <p:sp>
        <p:nvSpPr>
          <p:cNvPr id="19"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20"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21"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22" name="Picture 7" descr="C:/Users/Administrator/AppData/Roaming/PolarisOffice/ETemp/3288_5820208/image9.emf"/>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18541346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112" name="텍스트 상자 112"/>
          <p:cNvSpPr txBox="1">
            <a:spLocks noGrp="1" noChangeArrowheads="1"/>
          </p:cNvSpPr>
          <p:nvPr/>
        </p:nvSpPr>
        <p:spPr>
          <a:xfrm>
            <a:off x="433705" y="1246505"/>
            <a:ext cx="5763895" cy="398780"/>
          </a:xfrm>
          <a:prstGeom prst="rect">
            <a:avLst/>
          </a:prstGeom>
          <a:ln w="0">
            <a:noFill/>
            <a:prstDash/>
          </a:ln>
        </p:spPr>
        <p:txBody>
          <a:bodyPr vert="horz" wrap="square" lIns="89535" tIns="46355" rIns="89535" bIns="46355" anchor="t"/>
          <a:lstStyle/>
          <a:p>
            <a:pPr marL="0" indent="0" algn="just" defTabSz="508000" eaLnBrk="0" fontAlgn="auto" latinLnBrk="0">
              <a:lnSpc>
                <a:spcPct val="150000"/>
              </a:lnSpc>
              <a:spcBef>
                <a:spcPts val="0"/>
              </a:spcBef>
              <a:spcAft>
                <a:spcPts val="0"/>
              </a:spcAft>
              <a:buFontTx/>
              <a:buNone/>
            </a:pPr>
            <a:r>
              <a:rPr lang="en-US" altLang="ko-KR" sz="2000" b="1" spc="20" dirty="0">
                <a:solidFill>
                  <a:srgbClr val="D00068"/>
                </a:solidFill>
                <a:latin typeface="Arial" charset="0"/>
                <a:ea typeface="Arial" charset="0"/>
              </a:rPr>
              <a:t>Types of Safety and Health Signs</a:t>
            </a:r>
            <a:endParaRPr lang="ko-KR" altLang="en-US" sz="2000" b="1" dirty="0">
              <a:solidFill>
                <a:srgbClr val="D00068"/>
              </a:solidFill>
              <a:latin typeface="Arial" charset="0"/>
              <a:ea typeface="Arial" charset="0"/>
            </a:endParaRPr>
          </a:p>
          <a:p>
            <a:pPr marL="0" indent="0" algn="l" defTabSz="508000" eaLnBrk="0" fontAlgn="auto" latinLnBrk="0">
              <a:lnSpc>
                <a:spcPct val="100000"/>
              </a:lnSpc>
              <a:spcBef>
                <a:spcPts val="0"/>
              </a:spcBef>
              <a:spcAft>
                <a:spcPts val="0"/>
              </a:spcAft>
              <a:buFontTx/>
              <a:buNone/>
            </a:pPr>
            <a:endParaRPr lang="ko-KR" altLang="en-US" sz="2000" dirty="0">
              <a:solidFill>
                <a:srgbClr val="D00068"/>
              </a:solidFill>
              <a:latin typeface="Tahoma" charset="0"/>
              <a:ea typeface="Tahoma" charset="0"/>
            </a:endParaRPr>
          </a:p>
        </p:txBody>
      </p:sp>
      <p:sp>
        <p:nvSpPr>
          <p:cNvPr id="109" name="TextBox 109"/>
          <p:cNvSpPr txBox="1">
            <a:spLocks noGrp="1" noChangeArrowheads="1"/>
          </p:cNvSpPr>
          <p:nvPr/>
        </p:nvSpPr>
        <p:spPr>
          <a:xfrm>
            <a:off x="1922145" y="156210"/>
            <a:ext cx="722566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Safety and Health Signs in Hazardous Locations</a:t>
            </a:r>
            <a:endParaRPr lang="ko-KR" altLang="en-US" sz="2000" b="1" dirty="0">
              <a:solidFill>
                <a:srgbClr val="FFFFFF"/>
              </a:solidFill>
              <a:latin typeface="맑은 고딕" charset="0"/>
              <a:ea typeface="맑은 고딕" charset="0"/>
            </a:endParaRPr>
          </a:p>
        </p:txBody>
      </p:sp>
      <p:sp>
        <p:nvSpPr>
          <p:cNvPr id="110" name="텍스트 상자 110"/>
          <p:cNvSpPr txBox="1">
            <a:spLocks noGrp="1" noChangeArrowheads="1"/>
          </p:cNvSpPr>
          <p:nvPr/>
        </p:nvSpPr>
        <p:spPr>
          <a:xfrm>
            <a:off x="1937385" y="488315"/>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유해위험장소 등에 안전보건표지 부착</a:t>
            </a:r>
            <a:endParaRPr lang="ko-KR" altLang="en-US" sz="1200" b="1" dirty="0">
              <a:solidFill>
                <a:schemeClr val="bg1"/>
              </a:solidFill>
              <a:latin typeface="-윤고딕320" charset="0"/>
              <a:ea typeface="-윤고딕320" charset="0"/>
            </a:endParaRPr>
          </a:p>
        </p:txBody>
      </p:sp>
      <p:sp>
        <p:nvSpPr>
          <p:cNvPr id="113" name="텍스트 상자 113"/>
          <p:cNvSpPr txBox="1">
            <a:spLocks noGrp="1" noChangeArrowheads="1"/>
          </p:cNvSpPr>
          <p:nvPr/>
        </p:nvSpPr>
        <p:spPr>
          <a:xfrm>
            <a:off x="474345" y="1877695"/>
            <a:ext cx="7158355" cy="460375"/>
          </a:xfrm>
          <a:prstGeom prst="rect">
            <a:avLst/>
          </a:prstGeom>
          <a:ln w="0">
            <a:noFill/>
            <a:prstDash/>
          </a:ln>
        </p:spPr>
        <p:txBody>
          <a:bodyPr vert="horz" wrap="square" lIns="89535" tIns="46355" rIns="89535" bIns="46355" anchor="t"/>
          <a:lstStyle/>
          <a:p>
            <a:pPr marL="0" indent="0" algn="just" defTabSz="508000" eaLnBrk="0" fontAlgn="auto" latinLnBrk="0">
              <a:lnSpc>
                <a:spcPct val="100000"/>
              </a:lnSpc>
              <a:spcBef>
                <a:spcPts val="0"/>
              </a:spcBef>
              <a:spcAft>
                <a:spcPts val="0"/>
              </a:spcAft>
              <a:buFontTx/>
              <a:buNone/>
            </a:pPr>
            <a:r>
              <a:rPr lang="en-US" altLang="ko-KR" sz="1500" b="1" dirty="0">
                <a:solidFill>
                  <a:srgbClr val="000000"/>
                </a:solidFill>
                <a:latin typeface="Arial" charset="0"/>
                <a:ea typeface="Arial" charset="0"/>
              </a:rPr>
              <a:t>Safety and health signs have five categories :  </a:t>
            </a:r>
            <a:r>
              <a:rPr lang="en-US" altLang="ko-KR" sz="1500" dirty="0">
                <a:solidFill>
                  <a:srgbClr val="000000"/>
                </a:solidFill>
                <a:latin typeface="Arial" charset="0"/>
                <a:ea typeface="Arial" charset="0"/>
              </a:rPr>
              <a:t>prohibition, warning, instruction,  information, and  access control.</a:t>
            </a:r>
            <a:endParaRPr lang="ko-KR" altLang="en-US" sz="1500" dirty="0">
              <a:solidFill>
                <a:srgbClr val="000000"/>
              </a:solidFill>
              <a:latin typeface="Arial" charset="0"/>
              <a:ea typeface="Arial" charset="0"/>
            </a:endParaRPr>
          </a:p>
          <a:p>
            <a:pPr marL="0" indent="0" algn="just" defTabSz="508000" eaLnBrk="0" fontAlgn="auto" latinLnBrk="0">
              <a:lnSpc>
                <a:spcPct val="150000"/>
              </a:lnSpc>
              <a:spcBef>
                <a:spcPts val="0"/>
              </a:spcBef>
              <a:spcAft>
                <a:spcPts val="0"/>
              </a:spcAft>
              <a:buFontTx/>
              <a:buNone/>
            </a:pPr>
            <a:endParaRPr lang="ko-KR" altLang="en-US" sz="1500" b="1" dirty="0">
              <a:solidFill>
                <a:srgbClr val="000000"/>
              </a:solidFill>
              <a:latin typeface="Tahoma" charset="0"/>
              <a:ea typeface="Tahoma" charset="0"/>
            </a:endParaRPr>
          </a:p>
          <a:p>
            <a:pPr marL="0" indent="0" algn="just" defTabSz="508000" eaLnBrk="0" fontAlgn="auto" latinLnBrk="0">
              <a:lnSpc>
                <a:spcPct val="150000"/>
              </a:lnSpc>
              <a:spcBef>
                <a:spcPts val="0"/>
              </a:spcBef>
              <a:spcAft>
                <a:spcPts val="0"/>
              </a:spcAft>
              <a:buFontTx/>
              <a:buNone/>
            </a:pPr>
            <a:endParaRPr lang="ko-KR" altLang="en-US" sz="1500" b="1" dirty="0">
              <a:solidFill>
                <a:srgbClr val="000000"/>
              </a:solidFill>
              <a:latin typeface="Tahoma" charset="0"/>
              <a:ea typeface="Tahoma" charset="0"/>
            </a:endParaRPr>
          </a:p>
        </p:txBody>
      </p:sp>
      <p:sp>
        <p:nvSpPr>
          <p:cNvPr id="114" name="TextBox 114"/>
          <p:cNvSpPr txBox="1">
            <a:spLocks noGrp="1" noChangeArrowheads="1"/>
          </p:cNvSpPr>
          <p:nvPr/>
        </p:nvSpPr>
        <p:spPr>
          <a:xfrm>
            <a:off x="450850" y="3029585"/>
            <a:ext cx="7404100" cy="270510"/>
          </a:xfrm>
          <a:prstGeom prst="rect">
            <a:avLst/>
          </a:prstGeom>
          <a:noFill/>
        </p:spPr>
        <p:txBody>
          <a:bodyPr vert="horz" wrap="square" lIns="0" tIns="0" rIns="0" bIns="0" anchor="t"/>
          <a:lstStyle/>
          <a:p>
            <a:pPr marL="144145" indent="-144145" algn="l" defTabSz="457200" eaLnBrk="0" fontAlgn="auto" latinLnBrk="0">
              <a:lnSpc>
                <a:spcPts val="2200"/>
              </a:lnSpc>
              <a:spcBef>
                <a:spcPts val="0"/>
              </a:spcBef>
              <a:spcAft>
                <a:spcPts val="600"/>
              </a:spcAft>
              <a:buFontTx/>
              <a:buNone/>
            </a:pPr>
            <a:r>
              <a:rPr lang="en-US" altLang="ko-KR" sz="1400" b="1" dirty="0">
                <a:solidFill>
                  <a:schemeClr val="tx1"/>
                </a:solidFill>
                <a:latin typeface="Tahoma" charset="0"/>
                <a:ea typeface="Tahoma" charset="0"/>
              </a:rPr>
              <a:t>• Prohibition </a:t>
            </a:r>
            <a:r>
              <a:rPr lang="en-US" altLang="ko-KR" sz="1400" dirty="0">
                <a:solidFill>
                  <a:schemeClr val="tx1"/>
                </a:solidFill>
                <a:latin typeface="Tahoma" charset="0"/>
                <a:ea typeface="Tahoma" charset="0"/>
              </a:rPr>
              <a:t>: No entry, no thoroughfare, no vehicle thoroughfare.</a:t>
            </a:r>
            <a:endParaRPr lang="ko-KR" altLang="en-US" sz="1400"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pPr>
            <a:endParaRPr lang="ko-KR" altLang="en-US" sz="1400" b="1" dirty="0">
              <a:solidFill>
                <a:schemeClr val="tx1"/>
              </a:solidFill>
              <a:latin typeface="Tahoma" charset="0"/>
              <a:ea typeface="Tahoma" charset="0"/>
            </a:endParaRPr>
          </a:p>
        </p:txBody>
      </p:sp>
      <p:sp>
        <p:nvSpPr>
          <p:cNvPr id="115" name="텍스트 상자 115"/>
          <p:cNvSpPr txBox="1">
            <a:spLocks/>
          </p:cNvSpPr>
          <p:nvPr/>
        </p:nvSpPr>
        <p:spPr>
          <a:xfrm>
            <a:off x="4545330" y="1407160"/>
            <a:ext cx="2244090" cy="599440"/>
          </a:xfrm>
          <a:prstGeom prst="rect">
            <a:avLst/>
          </a:prstGeom>
          <a:ln w="0">
            <a:noFill/>
            <a:prstDash/>
          </a:ln>
        </p:spPr>
        <p:txBody>
          <a:bodyPr vert="horz" wrap="square" lIns="89535" tIns="46355" rIns="89535" bIns="46355" numCol="1"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안전보건표지의 종류</a:t>
            </a:r>
            <a:endParaRPr lang="ko-KR" altLang="en-US" sz="10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맑은 고딕" charset="0"/>
              <a:ea typeface="맑은 고딕" charset="0"/>
            </a:endParaRPr>
          </a:p>
        </p:txBody>
      </p:sp>
      <p:sp>
        <p:nvSpPr>
          <p:cNvPr id="116" name="텍스트 상자 116"/>
          <p:cNvSpPr txBox="1">
            <a:spLocks noGrp="1" noChangeArrowheads="1"/>
          </p:cNvSpPr>
          <p:nvPr/>
        </p:nvSpPr>
        <p:spPr>
          <a:xfrm>
            <a:off x="494030" y="2409190"/>
            <a:ext cx="5264150" cy="235585"/>
          </a:xfrm>
          <a:prstGeom prst="rect">
            <a:avLst/>
          </a:prstGeom>
          <a:ln w="0">
            <a:noFill/>
            <a:prstDash/>
          </a:ln>
        </p:spPr>
        <p:txBody>
          <a:bodyPr vert="horz" wrap="square" lIns="89535" tIns="46355" rIns="89535" bIns="46355" numCol="1"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안전보건표지는 사용목적에 따라 금지, 경고, 지시, 안내, 관계자 외 출입금지 5가지로 나눌 수 있다.</a:t>
            </a:r>
            <a:endParaRPr lang="ko-KR" altLang="en-US" sz="900" b="0" cap="none" dirty="0">
              <a:solidFill>
                <a:srgbClr val="D00068"/>
              </a:solidFill>
              <a:latin typeface="-윤고딕330" charset="0"/>
              <a:ea typeface="-윤고딕330" charset="0"/>
            </a:endParaRPr>
          </a:p>
        </p:txBody>
      </p:sp>
      <p:sp>
        <p:nvSpPr>
          <p:cNvPr id="117" name="텍스트 상자 117"/>
          <p:cNvSpPr txBox="1">
            <a:spLocks noGrp="1" noChangeArrowheads="1"/>
          </p:cNvSpPr>
          <p:nvPr/>
        </p:nvSpPr>
        <p:spPr>
          <a:xfrm>
            <a:off x="528320" y="3321050"/>
            <a:ext cx="5264150" cy="235585"/>
          </a:xfrm>
          <a:prstGeom prst="rect">
            <a:avLst/>
          </a:prstGeom>
          <a:ln w="0">
            <a:noFill/>
            <a:prstDash/>
          </a:ln>
        </p:spPr>
        <p:txBody>
          <a:bodyPr vert="horz" wrap="square" lIns="89535" tIns="46355" rIns="89535" bIns="46355" numCol="1"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금지표지: 출입금지, 보행금지, 차량통행금지 등</a:t>
            </a:r>
            <a:endParaRPr lang="ko-KR" altLang="en-US" sz="900" b="0" cap="none" dirty="0">
              <a:solidFill>
                <a:srgbClr val="D00068"/>
              </a:solidFill>
              <a:latin typeface="-윤고딕330" charset="0"/>
              <a:ea typeface="-윤고딕330" charset="0"/>
            </a:endParaRPr>
          </a:p>
        </p:txBody>
      </p:sp>
      <p:sp>
        <p:nvSpPr>
          <p:cNvPr id="16"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17"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18"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19" name="Picture 7" descr="C:/Users/Administrator/AppData/Roaming/PolarisOffice/ETemp/3288_5820208/image9.emf"/>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pic>
        <p:nvPicPr>
          <p:cNvPr id="2" name="그림 1"/>
          <p:cNvPicPr>
            <a:picLocks noChangeAspect="1"/>
          </p:cNvPicPr>
          <p:nvPr/>
        </p:nvPicPr>
        <p:blipFill>
          <a:blip r:embed="rId4"/>
          <a:stretch>
            <a:fillRect/>
          </a:stretch>
        </p:blipFill>
        <p:spPr>
          <a:xfrm>
            <a:off x="260258" y="3792469"/>
            <a:ext cx="8604821" cy="1783852"/>
          </a:xfrm>
          <a:prstGeom prst="rect">
            <a:avLst/>
          </a:prstGeom>
        </p:spPr>
      </p:pic>
    </p:spTree>
    <p:extLst>
      <p:ext uri="{BB962C8B-B14F-4D97-AF65-F5344CB8AC3E}">
        <p14:creationId xmlns:p14="http://schemas.microsoft.com/office/powerpoint/2010/main" val="17778591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pic>
        <p:nvPicPr>
          <p:cNvPr id="3" name="그림 2"/>
          <p:cNvPicPr>
            <a:picLocks noChangeAspect="1"/>
          </p:cNvPicPr>
          <p:nvPr/>
        </p:nvPicPr>
        <p:blipFill>
          <a:blip r:embed="rId3"/>
          <a:stretch>
            <a:fillRect/>
          </a:stretch>
        </p:blipFill>
        <p:spPr>
          <a:xfrm>
            <a:off x="280467" y="2286708"/>
            <a:ext cx="8629476" cy="3738172"/>
          </a:xfrm>
          <a:prstGeom prst="rect">
            <a:avLst/>
          </a:prstGeom>
        </p:spPr>
      </p:pic>
      <p:sp>
        <p:nvSpPr>
          <p:cNvPr id="109" name="TextBox 109"/>
          <p:cNvSpPr txBox="1">
            <a:spLocks noGrp="1" noChangeArrowheads="1"/>
          </p:cNvSpPr>
          <p:nvPr/>
        </p:nvSpPr>
        <p:spPr>
          <a:xfrm>
            <a:off x="1922145" y="156210"/>
            <a:ext cx="722566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Safety and Health Signs in Hazardous Locations</a:t>
            </a:r>
            <a:endParaRPr lang="ko-KR" altLang="en-US" sz="2000" b="1" dirty="0">
              <a:solidFill>
                <a:srgbClr val="FFFFFF"/>
              </a:solidFill>
              <a:latin typeface="맑은 고딕" charset="0"/>
              <a:ea typeface="맑은 고딕" charset="0"/>
            </a:endParaRPr>
          </a:p>
        </p:txBody>
      </p:sp>
      <p:sp>
        <p:nvSpPr>
          <p:cNvPr id="110" name="텍스트 상자 110"/>
          <p:cNvSpPr txBox="1">
            <a:spLocks noGrp="1" noChangeArrowheads="1"/>
          </p:cNvSpPr>
          <p:nvPr/>
        </p:nvSpPr>
        <p:spPr>
          <a:xfrm>
            <a:off x="1937385" y="488315"/>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유해위험장소 등에 안전보건표지 부착</a:t>
            </a:r>
            <a:endParaRPr lang="ko-KR" altLang="en-US" sz="1200" b="1" dirty="0">
              <a:solidFill>
                <a:schemeClr val="bg1"/>
              </a:solidFill>
              <a:latin typeface="-윤고딕320" charset="0"/>
              <a:ea typeface="-윤고딕320" charset="0"/>
            </a:endParaRPr>
          </a:p>
        </p:txBody>
      </p:sp>
      <p:sp>
        <p:nvSpPr>
          <p:cNvPr id="113" name="TextBox 113"/>
          <p:cNvSpPr txBox="1">
            <a:spLocks noGrp="1" noChangeArrowheads="1"/>
          </p:cNvSpPr>
          <p:nvPr/>
        </p:nvSpPr>
        <p:spPr>
          <a:xfrm>
            <a:off x="450850" y="1600200"/>
            <a:ext cx="7404100" cy="270510"/>
          </a:xfrm>
          <a:prstGeom prst="rect">
            <a:avLst/>
          </a:prstGeom>
          <a:noFill/>
        </p:spPr>
        <p:txBody>
          <a:bodyPr vert="horz" wrap="square" lIns="0" tIns="0" rIns="0" bIns="0" anchor="t"/>
          <a:lstStyle/>
          <a:p>
            <a:pPr marL="144145" indent="-144145" algn="l" defTabSz="457200" eaLnBrk="0" fontAlgn="auto" latinLnBrk="0">
              <a:lnSpc>
                <a:spcPts val="2200"/>
              </a:lnSpc>
              <a:spcBef>
                <a:spcPts val="0"/>
              </a:spcBef>
              <a:spcAft>
                <a:spcPts val="600"/>
              </a:spcAft>
              <a:buFontTx/>
              <a:buNone/>
            </a:pPr>
            <a:r>
              <a:rPr lang="en-US" altLang="ko-KR" sz="1400" b="1" dirty="0">
                <a:solidFill>
                  <a:schemeClr val="tx1"/>
                </a:solidFill>
                <a:latin typeface="Tahoma" charset="0"/>
                <a:ea typeface="Tahoma" charset="0"/>
              </a:rPr>
              <a:t>• Warning </a:t>
            </a:r>
            <a:r>
              <a:rPr lang="en-US" altLang="ko-KR" sz="1400" dirty="0">
                <a:solidFill>
                  <a:schemeClr val="tx1"/>
                </a:solidFill>
                <a:latin typeface="Tahoma" charset="0"/>
                <a:ea typeface="Tahoma" charset="0"/>
              </a:rPr>
              <a:t>: Inflammable substances, acidic substances, explosive substances.</a:t>
            </a:r>
            <a:endParaRPr lang="ko-KR" altLang="en-US" sz="1400"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pPr>
            <a:endParaRPr lang="ko-KR" altLang="en-US" sz="1400" b="1" dirty="0">
              <a:solidFill>
                <a:schemeClr val="tx1"/>
              </a:solidFill>
              <a:latin typeface="Tahoma" charset="0"/>
              <a:ea typeface="Tahoma" charset="0"/>
            </a:endParaRPr>
          </a:p>
        </p:txBody>
      </p:sp>
      <p:sp>
        <p:nvSpPr>
          <p:cNvPr id="114" name="텍스트 상자 114"/>
          <p:cNvSpPr txBox="1">
            <a:spLocks noGrp="1" noChangeArrowheads="1"/>
          </p:cNvSpPr>
          <p:nvPr/>
        </p:nvSpPr>
        <p:spPr>
          <a:xfrm>
            <a:off x="528320" y="1891665"/>
            <a:ext cx="5264150" cy="235585"/>
          </a:xfrm>
          <a:prstGeom prst="rect">
            <a:avLst/>
          </a:prstGeom>
          <a:ln w="0">
            <a:noFill/>
            <a:prstDash/>
          </a:ln>
        </p:spPr>
        <p:txBody>
          <a:bodyPr vert="horz" wrap="square" lIns="89535" tIns="46355" rIns="89535" bIns="46355" numCol="1"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경고표지: 인화성 물질경고, 산화성 물질경고, 폭발물 경고 등</a:t>
            </a:r>
            <a:endParaRPr lang="ko-KR" altLang="en-US" sz="900" b="0" cap="none" dirty="0">
              <a:solidFill>
                <a:srgbClr val="D00068"/>
              </a:solidFill>
              <a:latin typeface="-윤고딕330" charset="0"/>
              <a:ea typeface="-윤고딕330" charset="0"/>
            </a:endParaRPr>
          </a:p>
        </p:txBody>
      </p:sp>
      <p:sp>
        <p:nvSpPr>
          <p:cNvPr id="10"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12"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15"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16" name="Picture 7" descr="C:/Users/Administrator/AppData/Roaming/PolarisOffice/ETemp/3288_5820208/image9.emf"/>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26484456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109" name="TextBox 109"/>
          <p:cNvSpPr txBox="1">
            <a:spLocks noGrp="1" noChangeArrowheads="1"/>
          </p:cNvSpPr>
          <p:nvPr/>
        </p:nvSpPr>
        <p:spPr>
          <a:xfrm>
            <a:off x="1922145" y="156210"/>
            <a:ext cx="7226300" cy="398780"/>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Safety and Health Signs in Hazardous Locations</a:t>
            </a:r>
            <a:endParaRPr lang="ko-KR" altLang="en-US" sz="2000" b="1" dirty="0">
              <a:solidFill>
                <a:srgbClr val="FFFFFF"/>
              </a:solidFill>
              <a:latin typeface="맑은 고딕" charset="0"/>
              <a:ea typeface="맑은 고딕" charset="0"/>
            </a:endParaRPr>
          </a:p>
        </p:txBody>
      </p:sp>
      <p:sp>
        <p:nvSpPr>
          <p:cNvPr id="110" name="텍스트 상자 110"/>
          <p:cNvSpPr txBox="1">
            <a:spLocks noGrp="1" noChangeArrowheads="1"/>
          </p:cNvSpPr>
          <p:nvPr/>
        </p:nvSpPr>
        <p:spPr>
          <a:xfrm>
            <a:off x="1937385" y="488315"/>
            <a:ext cx="4229100" cy="28003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유해위험장소 등에 안전보건표지 부착</a:t>
            </a:r>
            <a:endParaRPr lang="ko-KR" altLang="en-US" sz="1200" b="1" dirty="0">
              <a:solidFill>
                <a:schemeClr val="bg1"/>
              </a:solidFill>
              <a:latin typeface="-윤고딕320" charset="0"/>
              <a:ea typeface="-윤고딕320" charset="0"/>
            </a:endParaRPr>
          </a:p>
        </p:txBody>
      </p:sp>
      <p:sp>
        <p:nvSpPr>
          <p:cNvPr id="116" name="TextBox 116"/>
          <p:cNvSpPr txBox="1">
            <a:spLocks noGrp="1" noChangeArrowheads="1"/>
          </p:cNvSpPr>
          <p:nvPr/>
        </p:nvSpPr>
        <p:spPr>
          <a:xfrm>
            <a:off x="450850" y="1600200"/>
            <a:ext cx="7404100" cy="270510"/>
          </a:xfrm>
          <a:prstGeom prst="rect">
            <a:avLst/>
          </a:prstGeom>
          <a:noFill/>
        </p:spPr>
        <p:txBody>
          <a:bodyPr vert="horz" wrap="square" lIns="0" tIns="0" rIns="0" bIns="0" anchor="t"/>
          <a:lstStyle/>
          <a:p>
            <a:pPr marL="144145" indent="-144145" algn="l" defTabSz="457200" eaLnBrk="0" fontAlgn="auto" latinLnBrk="0">
              <a:lnSpc>
                <a:spcPts val="2200"/>
              </a:lnSpc>
              <a:spcBef>
                <a:spcPts val="0"/>
              </a:spcBef>
              <a:spcAft>
                <a:spcPts val="600"/>
              </a:spcAft>
              <a:buFontTx/>
              <a:buNone/>
            </a:pPr>
            <a:r>
              <a:rPr lang="en-US" altLang="ko-KR" sz="1400" b="1" dirty="0">
                <a:solidFill>
                  <a:schemeClr val="tx1"/>
                </a:solidFill>
                <a:latin typeface="Tahoma" charset="0"/>
                <a:ea typeface="Tahoma" charset="0"/>
              </a:rPr>
              <a:t>• Instruction </a:t>
            </a:r>
            <a:r>
              <a:rPr lang="en-US" altLang="ko-KR" sz="1400" dirty="0">
                <a:solidFill>
                  <a:schemeClr val="tx1"/>
                </a:solidFill>
                <a:latin typeface="Tahoma" charset="0"/>
                <a:ea typeface="Tahoma" charset="0"/>
              </a:rPr>
              <a:t>: Wear goggles, wear a gas mask, wear a dust mask.</a:t>
            </a:r>
            <a:endParaRPr lang="ko-KR" altLang="en-US" sz="1400"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pPr>
            <a:endParaRPr lang="ko-KR" altLang="en-US" sz="1400" b="1" dirty="0">
              <a:solidFill>
                <a:schemeClr val="tx1"/>
              </a:solidFill>
              <a:latin typeface="Tahoma" charset="0"/>
              <a:ea typeface="Tahoma" charset="0"/>
            </a:endParaRPr>
          </a:p>
        </p:txBody>
      </p:sp>
      <p:sp>
        <p:nvSpPr>
          <p:cNvPr id="117" name="텍스트 상자 117"/>
          <p:cNvSpPr txBox="1">
            <a:spLocks noGrp="1" noChangeArrowheads="1"/>
          </p:cNvSpPr>
          <p:nvPr/>
        </p:nvSpPr>
        <p:spPr>
          <a:xfrm>
            <a:off x="528320" y="1891665"/>
            <a:ext cx="5264150" cy="235585"/>
          </a:xfrm>
          <a:prstGeom prst="rect">
            <a:avLst/>
          </a:prstGeom>
          <a:ln w="0">
            <a:noFill/>
            <a:prstDash/>
          </a:ln>
        </p:spPr>
        <p:txBody>
          <a:bodyPr vert="horz" wrap="square" lIns="89535" tIns="46355" rIns="89535" bIns="46355" numCol="1"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지시표지: 보안경 착용, 방독마스크 착용, 방진마스크 착용 등</a:t>
            </a:r>
            <a:endParaRPr lang="ko-KR" altLang="en-US" sz="900" b="0" cap="none" dirty="0">
              <a:solidFill>
                <a:srgbClr val="D00068"/>
              </a:solidFill>
              <a:latin typeface="-윤고딕330" charset="0"/>
              <a:ea typeface="-윤고딕330" charset="0"/>
            </a:endParaRPr>
          </a:p>
        </p:txBody>
      </p:sp>
      <p:sp>
        <p:nvSpPr>
          <p:cNvPr id="10"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12"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13"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14" name="Picture 7" descr="C:/Users/Administrator/AppData/Roaming/PolarisOffice/ETemp/3288_5820208/image9.emf"/>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
        <p:nvSpPr>
          <p:cNvPr id="15" name="직사각형 14"/>
          <p:cNvSpPr/>
          <p:nvPr/>
        </p:nvSpPr>
        <p:spPr>
          <a:xfrm>
            <a:off x="5173668" y="3395857"/>
            <a:ext cx="618802" cy="407911"/>
          </a:xfrm>
          <a:prstGeom prst="rect">
            <a:avLst/>
          </a:prstGeom>
          <a:solidFill>
            <a:schemeClr val="bg1"/>
          </a:solidFill>
          <a:ln>
            <a:noFill/>
          </a:ln>
          <a:effectLst>
            <a:outerShdw blurRad="40000" dist="23000" dir="5400000" sx="1000" sy="1000" rotWithShape="0">
              <a:srgbClr val="000000"/>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ko-KR" altLang="en-US"/>
          </a:p>
        </p:txBody>
      </p:sp>
      <p:pic>
        <p:nvPicPr>
          <p:cNvPr id="18" name="그림 17" descr="10표지_blu.png"/>
          <p:cNvPicPr>
            <a:picLocks noChangeAspect="1"/>
          </p:cNvPicPr>
          <p:nvPr/>
        </p:nvPicPr>
        <p:blipFill>
          <a:blip r:embed="rId4"/>
          <a:stretch>
            <a:fillRect/>
          </a:stretch>
        </p:blipFill>
        <p:spPr>
          <a:xfrm>
            <a:off x="254166" y="2787669"/>
            <a:ext cx="8685226" cy="2032198"/>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109" name="TextBox 109"/>
          <p:cNvSpPr txBox="1">
            <a:spLocks noGrp="1" noChangeArrowheads="1"/>
          </p:cNvSpPr>
          <p:nvPr/>
        </p:nvSpPr>
        <p:spPr>
          <a:xfrm>
            <a:off x="1922145" y="156210"/>
            <a:ext cx="7226300" cy="398780"/>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Safety and Health Signs in Hazardous Locations</a:t>
            </a:r>
            <a:endParaRPr lang="ko-KR" altLang="en-US" sz="2000" b="1" dirty="0">
              <a:solidFill>
                <a:srgbClr val="FFFFFF"/>
              </a:solidFill>
              <a:latin typeface="맑은 고딕" charset="0"/>
              <a:ea typeface="맑은 고딕" charset="0"/>
            </a:endParaRPr>
          </a:p>
        </p:txBody>
      </p:sp>
      <p:sp>
        <p:nvSpPr>
          <p:cNvPr id="110" name="텍스트 상자 110"/>
          <p:cNvSpPr txBox="1">
            <a:spLocks noGrp="1" noChangeArrowheads="1"/>
          </p:cNvSpPr>
          <p:nvPr/>
        </p:nvSpPr>
        <p:spPr>
          <a:xfrm>
            <a:off x="1937385" y="488315"/>
            <a:ext cx="4229100" cy="28003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유해위험장소 등에 안전보건표지 부착</a:t>
            </a:r>
            <a:endParaRPr lang="ko-KR" altLang="en-US" sz="1200" b="1" dirty="0">
              <a:solidFill>
                <a:schemeClr val="bg1"/>
              </a:solidFill>
              <a:latin typeface="-윤고딕320" charset="0"/>
              <a:ea typeface="-윤고딕320" charset="0"/>
            </a:endParaRPr>
          </a:p>
        </p:txBody>
      </p:sp>
      <p:sp>
        <p:nvSpPr>
          <p:cNvPr id="116" name="TextBox 116"/>
          <p:cNvSpPr txBox="1">
            <a:spLocks noGrp="1" noChangeArrowheads="1"/>
          </p:cNvSpPr>
          <p:nvPr/>
        </p:nvSpPr>
        <p:spPr>
          <a:xfrm>
            <a:off x="450850" y="1600200"/>
            <a:ext cx="7404100" cy="270510"/>
          </a:xfrm>
          <a:prstGeom prst="rect">
            <a:avLst/>
          </a:prstGeom>
          <a:noFill/>
        </p:spPr>
        <p:txBody>
          <a:bodyPr vert="horz" wrap="square" lIns="0" tIns="0" rIns="0" bIns="0" anchor="t"/>
          <a:lstStyle/>
          <a:p>
            <a:pPr marL="144145" indent="-144145" eaLnBrk="0">
              <a:lnSpc>
                <a:spcPts val="2200"/>
              </a:lnSpc>
              <a:spcAft>
                <a:spcPts val="600"/>
              </a:spcAft>
            </a:pPr>
            <a:r>
              <a:rPr lang="en-US" altLang="ko-KR" sz="1400" b="1" dirty="0">
                <a:latin typeface="Tahoma" charset="0"/>
                <a:ea typeface="Tahoma" charset="0"/>
              </a:rPr>
              <a:t>• Information </a:t>
            </a:r>
            <a:r>
              <a:rPr lang="en-US" altLang="ko-KR" sz="1400" dirty="0">
                <a:solidFill>
                  <a:schemeClr val="tx1"/>
                </a:solidFill>
                <a:latin typeface="Tahoma" charset="0"/>
                <a:ea typeface="Tahoma" charset="0"/>
              </a:rPr>
              <a:t>: </a:t>
            </a:r>
            <a:r>
              <a:rPr lang="en-US" altLang="ko-KR" sz="1400" dirty="0">
                <a:latin typeface="Tahoma" charset="0"/>
                <a:ea typeface="Tahoma" charset="0"/>
              </a:rPr>
              <a:t>Green cross, first aid, stretcher, washing station.</a:t>
            </a:r>
            <a:endParaRPr lang="ko-KR" altLang="en-US" sz="1400" b="1" dirty="0">
              <a:solidFill>
                <a:schemeClr val="tx1"/>
              </a:solidFill>
              <a:latin typeface="Tahoma" charset="0"/>
              <a:ea typeface="Tahoma" charset="0"/>
            </a:endParaRPr>
          </a:p>
        </p:txBody>
      </p:sp>
      <p:sp>
        <p:nvSpPr>
          <p:cNvPr id="117" name="텍스트 상자 117"/>
          <p:cNvSpPr txBox="1">
            <a:spLocks noGrp="1" noChangeArrowheads="1"/>
          </p:cNvSpPr>
          <p:nvPr/>
        </p:nvSpPr>
        <p:spPr>
          <a:xfrm>
            <a:off x="528320" y="1891665"/>
            <a:ext cx="5264150" cy="235585"/>
          </a:xfrm>
          <a:prstGeom prst="rect">
            <a:avLst/>
          </a:prstGeom>
          <a:ln w="0">
            <a:noFill/>
            <a:prstDash/>
          </a:ln>
        </p:spPr>
        <p:txBody>
          <a:bodyPr vert="horz" wrap="square" lIns="89535" tIns="46355" rIns="89535" bIns="46355" numCol="1" anchor="t">
            <a:noAutofit/>
          </a:bodyPr>
          <a:lstStyle/>
          <a:p>
            <a:pPr defTabSz="508000" eaLnBrk="0"/>
            <a:r>
              <a:rPr lang="ko-KR" altLang="en-US" sz="900" dirty="0">
                <a:solidFill>
                  <a:srgbClr val="D00068"/>
                </a:solidFill>
                <a:latin typeface="-윤고딕330" charset="0"/>
                <a:ea typeface="-윤고딕330" charset="0"/>
              </a:rPr>
              <a:t>안내표지</a:t>
            </a:r>
            <a:r>
              <a:rPr lang="en-US" altLang="ko-KR" sz="900" dirty="0">
                <a:solidFill>
                  <a:srgbClr val="D00068"/>
                </a:solidFill>
                <a:latin typeface="-윤고딕330" charset="0"/>
                <a:ea typeface="-윤고딕330" charset="0"/>
              </a:rPr>
              <a:t>: </a:t>
            </a:r>
            <a:r>
              <a:rPr lang="ko-KR" altLang="en-US" sz="900" dirty="0">
                <a:solidFill>
                  <a:srgbClr val="D00068"/>
                </a:solidFill>
                <a:latin typeface="-윤고딕330" charset="0"/>
                <a:ea typeface="-윤고딕330" charset="0"/>
              </a:rPr>
              <a:t>녹십자표지</a:t>
            </a:r>
            <a:r>
              <a:rPr lang="en-US" altLang="ko-KR" sz="900" dirty="0">
                <a:solidFill>
                  <a:srgbClr val="D00068"/>
                </a:solidFill>
                <a:latin typeface="-윤고딕330" charset="0"/>
                <a:ea typeface="-윤고딕330" charset="0"/>
              </a:rPr>
              <a:t>, </a:t>
            </a:r>
            <a:r>
              <a:rPr lang="ko-KR" altLang="en-US" sz="900" dirty="0">
                <a:solidFill>
                  <a:srgbClr val="D00068"/>
                </a:solidFill>
                <a:latin typeface="-윤고딕330" charset="0"/>
                <a:ea typeface="-윤고딕330" charset="0"/>
              </a:rPr>
              <a:t>응급구호표지</a:t>
            </a:r>
            <a:r>
              <a:rPr lang="en-US" altLang="ko-KR" sz="900" dirty="0">
                <a:solidFill>
                  <a:srgbClr val="D00068"/>
                </a:solidFill>
                <a:latin typeface="-윤고딕330" charset="0"/>
                <a:ea typeface="-윤고딕330" charset="0"/>
              </a:rPr>
              <a:t>, </a:t>
            </a:r>
            <a:r>
              <a:rPr lang="ko-KR" altLang="en-US" sz="900" dirty="0">
                <a:solidFill>
                  <a:srgbClr val="D00068"/>
                </a:solidFill>
                <a:latin typeface="-윤고딕330" charset="0"/>
                <a:ea typeface="-윤고딕330" charset="0"/>
              </a:rPr>
              <a:t>들 것</a:t>
            </a:r>
            <a:r>
              <a:rPr lang="en-US" altLang="ko-KR" sz="900" dirty="0">
                <a:solidFill>
                  <a:srgbClr val="D00068"/>
                </a:solidFill>
                <a:latin typeface="-윤고딕330" charset="0"/>
                <a:ea typeface="-윤고딕330" charset="0"/>
              </a:rPr>
              <a:t>, </a:t>
            </a:r>
            <a:r>
              <a:rPr lang="ko-KR" altLang="en-US" sz="900" dirty="0" err="1">
                <a:solidFill>
                  <a:srgbClr val="D00068"/>
                </a:solidFill>
                <a:latin typeface="-윤고딕330" charset="0"/>
                <a:ea typeface="-윤고딕330" charset="0"/>
              </a:rPr>
              <a:t>세안장치</a:t>
            </a:r>
            <a:r>
              <a:rPr lang="ko-KR" altLang="en-US" sz="900" dirty="0">
                <a:solidFill>
                  <a:srgbClr val="D00068"/>
                </a:solidFill>
                <a:latin typeface="-윤고딕330" charset="0"/>
                <a:ea typeface="-윤고딕330" charset="0"/>
              </a:rPr>
              <a:t> 등</a:t>
            </a:r>
            <a:endParaRPr lang="ko-KR" altLang="en-US" sz="900" b="0" cap="none" dirty="0">
              <a:solidFill>
                <a:srgbClr val="D00068"/>
              </a:solidFill>
              <a:latin typeface="-윤고딕330" charset="0"/>
              <a:ea typeface="-윤고딕330" charset="0"/>
            </a:endParaRPr>
          </a:p>
        </p:txBody>
      </p:sp>
      <p:sp>
        <p:nvSpPr>
          <p:cNvPr id="11"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12"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13"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14" name="Picture 7" descr="C:/Users/Administrator/AppData/Roaming/PolarisOffice/ETemp/3288_5820208/image9.emf"/>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pic>
        <p:nvPicPr>
          <p:cNvPr id="15" name="그림 14" descr="표지03_green conv.png"/>
          <p:cNvPicPr>
            <a:picLocks noChangeAspect="1"/>
          </p:cNvPicPr>
          <p:nvPr/>
        </p:nvPicPr>
        <p:blipFill>
          <a:blip r:embed="rId4"/>
          <a:stretch>
            <a:fillRect/>
          </a:stretch>
        </p:blipFill>
        <p:spPr>
          <a:xfrm>
            <a:off x="115500" y="2903066"/>
            <a:ext cx="8894445" cy="1828326"/>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121" name="TextBox 109"/>
          <p:cNvSpPr txBox="1">
            <a:spLocks/>
          </p:cNvSpPr>
          <p:nvPr/>
        </p:nvSpPr>
        <p:spPr>
          <a:xfrm>
            <a:off x="1922145" y="156210"/>
            <a:ext cx="7226935" cy="39941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cap="none" dirty="0">
                <a:solidFill>
                  <a:srgbClr val="FFFFFF"/>
                </a:solidFill>
                <a:latin typeface="맑은 고딕" charset="0"/>
                <a:ea typeface="맑은 고딕" charset="0"/>
              </a:rPr>
              <a:t>Safety and Health Signs in Hazardous Locations</a:t>
            </a:r>
            <a:endParaRPr lang="ko-KR" altLang="en-US" sz="2000" b="1" cap="none" dirty="0">
              <a:solidFill>
                <a:srgbClr val="FFFFFF"/>
              </a:solidFill>
              <a:latin typeface="맑은 고딕" charset="0"/>
              <a:ea typeface="맑은 고딕" charset="0"/>
            </a:endParaRPr>
          </a:p>
        </p:txBody>
      </p:sp>
      <p:sp>
        <p:nvSpPr>
          <p:cNvPr id="122" name="텍스트 상자 110"/>
          <p:cNvSpPr txBox="1">
            <a:spLocks/>
          </p:cNvSpPr>
          <p:nvPr/>
        </p:nvSpPr>
        <p:spPr>
          <a:xfrm>
            <a:off x="1937385" y="488315"/>
            <a:ext cx="4229735" cy="28067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1200" b="1" cap="none" dirty="0">
                <a:solidFill>
                  <a:schemeClr val="bg1"/>
                </a:solidFill>
                <a:latin typeface="-윤고딕320" charset="0"/>
                <a:ea typeface="-윤고딕320" charset="0"/>
              </a:rPr>
              <a:t>유해위험장소 등에 안전보건표지 부착</a:t>
            </a:r>
            <a:endParaRPr lang="ko-KR" altLang="en-US" sz="1200" b="1" cap="none" dirty="0">
              <a:solidFill>
                <a:schemeClr val="bg1"/>
              </a:solidFill>
              <a:latin typeface="-윤고딕320" charset="0"/>
              <a:ea typeface="-윤고딕320" charset="0"/>
            </a:endParaRPr>
          </a:p>
        </p:txBody>
      </p:sp>
      <p:sp>
        <p:nvSpPr>
          <p:cNvPr id="123" name="TextBox 116"/>
          <p:cNvSpPr txBox="1">
            <a:spLocks/>
          </p:cNvSpPr>
          <p:nvPr/>
        </p:nvSpPr>
        <p:spPr>
          <a:xfrm>
            <a:off x="450850" y="1600200"/>
            <a:ext cx="7404735" cy="271145"/>
          </a:xfrm>
          <a:prstGeom prst="rect">
            <a:avLst/>
          </a:prstGeom>
          <a:noFill/>
        </p:spPr>
        <p:txBody>
          <a:bodyPr vert="horz" wrap="square" lIns="0" tIns="0" rIns="0" bIns="0" anchor="t">
            <a:noAutofit/>
          </a:bodyPr>
          <a:lstStyle/>
          <a:p>
            <a:pPr marL="144145" indent="-144145" algn="l" defTabSz="457200" eaLnBrk="0" fontAlgn="auto" latinLnBrk="0">
              <a:lnSpc>
                <a:spcPts val="2200"/>
              </a:lnSpc>
              <a:spcBef>
                <a:spcPts val="0"/>
              </a:spcBef>
              <a:spcAft>
                <a:spcPts val="600"/>
              </a:spcAft>
              <a:buFontTx/>
              <a:buNone/>
            </a:pPr>
            <a:r>
              <a:rPr lang="en-US" altLang="ko-KR" sz="1400" b="1" cap="none" dirty="0">
                <a:solidFill>
                  <a:schemeClr val="tx1"/>
                </a:solidFill>
                <a:latin typeface="Tahoma" charset="0"/>
                <a:ea typeface="Tahoma" charset="0"/>
              </a:rPr>
              <a:t>• Controlled access </a:t>
            </a:r>
            <a:r>
              <a:rPr lang="en-US" altLang="ko-KR" sz="1400" b="0" cap="none" dirty="0">
                <a:solidFill>
                  <a:schemeClr val="tx1"/>
                </a:solidFill>
                <a:latin typeface="Tahoma" charset="0"/>
                <a:ea typeface="Tahoma" charset="0"/>
              </a:rPr>
              <a:t>: Authorized personnel only.</a:t>
            </a: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FontTx/>
              <a:buNone/>
            </a:pPr>
            <a:endParaRPr lang="ko-KR" altLang="en-US" sz="1400" b="1" cap="none" dirty="0">
              <a:solidFill>
                <a:schemeClr val="tx1"/>
              </a:solidFill>
              <a:latin typeface="Tahoma" charset="0"/>
              <a:ea typeface="Tahoma" charset="0"/>
            </a:endParaRPr>
          </a:p>
        </p:txBody>
      </p:sp>
      <p:sp>
        <p:nvSpPr>
          <p:cNvPr id="124" name="텍스트 상자 117"/>
          <p:cNvSpPr txBox="1">
            <a:spLocks/>
          </p:cNvSpPr>
          <p:nvPr/>
        </p:nvSpPr>
        <p:spPr>
          <a:xfrm>
            <a:off x="528320" y="1891665"/>
            <a:ext cx="5264785" cy="23622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관계자 외 출입금지: 허가대상물질 작업장 출입금지 등</a:t>
            </a:r>
            <a:endParaRPr lang="ko-KR" altLang="en-US" sz="900" b="0" cap="none" dirty="0">
              <a:solidFill>
                <a:srgbClr val="D00068"/>
              </a:solidFill>
              <a:latin typeface="-윤고딕330" charset="0"/>
              <a:ea typeface="-윤고딕330" charset="0"/>
            </a:endParaRPr>
          </a:p>
        </p:txBody>
      </p:sp>
      <p:sp>
        <p:nvSpPr>
          <p:cNvPr id="11"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12"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13"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14" name="Picture 7" descr="C:/Users/Administrator/AppData/Roaming/PolarisOffice/ETemp/3288_5820208/image9.emf"/>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pic>
        <p:nvPicPr>
          <p:cNvPr id="3" name="그림 2"/>
          <p:cNvPicPr>
            <a:picLocks noChangeAspect="1"/>
          </p:cNvPicPr>
          <p:nvPr/>
        </p:nvPicPr>
        <p:blipFill>
          <a:blip r:embed="rId4"/>
          <a:stretch>
            <a:fillRect/>
          </a:stretch>
        </p:blipFill>
        <p:spPr>
          <a:xfrm>
            <a:off x="450850" y="2559649"/>
            <a:ext cx="3066160" cy="3343038"/>
          </a:xfrm>
          <a:prstGeom prst="rect">
            <a:avLst/>
          </a:prstGeom>
        </p:spPr>
      </p:pic>
      <p:pic>
        <p:nvPicPr>
          <p:cNvPr id="4" name="그림 3"/>
          <p:cNvPicPr>
            <a:picLocks noChangeAspect="1"/>
          </p:cNvPicPr>
          <p:nvPr/>
        </p:nvPicPr>
        <p:blipFill>
          <a:blip r:embed="rId5"/>
          <a:stretch>
            <a:fillRect/>
          </a:stretch>
        </p:blipFill>
        <p:spPr>
          <a:xfrm>
            <a:off x="3654963" y="3273129"/>
            <a:ext cx="5239482" cy="1916078"/>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6826250" y="2802890"/>
            <a:ext cx="1974850" cy="1388110"/>
          </a:xfrm>
          <a:prstGeom prst="rect">
            <a:avLst/>
          </a:prstGeom>
          <a:noFill/>
        </p:spPr>
      </p:pic>
      <p:sp>
        <p:nvSpPr>
          <p:cNvPr id="19" name="TextBox 19"/>
          <p:cNvSpPr txBox="1">
            <a:spLocks noGrp="1" noChangeArrowheads="1"/>
          </p:cNvSpPr>
          <p:nvPr/>
        </p:nvSpPr>
        <p:spPr>
          <a:xfrm>
            <a:off x="1922145" y="156210"/>
            <a:ext cx="722566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Thoroughfare in Work Areas</a:t>
            </a:r>
            <a:endParaRPr lang="ko-KR" altLang="en-US" sz="2000" b="1" dirty="0">
              <a:solidFill>
                <a:srgbClr val="FFFFFF"/>
              </a:solidFill>
              <a:latin typeface="맑은 고딕" charset="0"/>
              <a:ea typeface="맑은 고딕" charset="0"/>
            </a:endParaRPr>
          </a:p>
        </p:txBody>
      </p:sp>
      <p:sp>
        <p:nvSpPr>
          <p:cNvPr id="20" name="텍스트 상자 20"/>
          <p:cNvSpPr txBox="1">
            <a:spLocks noGrp="1" noChangeArrowheads="1"/>
          </p:cNvSpPr>
          <p:nvPr/>
        </p:nvSpPr>
        <p:spPr>
          <a:xfrm>
            <a:off x="1937385" y="488315"/>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작업장 내에서의 통행</a:t>
            </a:r>
            <a:endParaRPr lang="ko-KR" altLang="en-US" sz="1200" b="1" dirty="0">
              <a:solidFill>
                <a:schemeClr val="bg1"/>
              </a:solidFill>
              <a:latin typeface="-윤고딕320" charset="0"/>
              <a:ea typeface="-윤고딕320" charset="0"/>
            </a:endParaRPr>
          </a:p>
        </p:txBody>
      </p:sp>
      <p:sp>
        <p:nvSpPr>
          <p:cNvPr id="21" name="TextBox 21"/>
          <p:cNvSpPr txBox="1">
            <a:spLocks noGrp="1" noChangeArrowheads="1"/>
          </p:cNvSpPr>
          <p:nvPr/>
        </p:nvSpPr>
        <p:spPr>
          <a:xfrm>
            <a:off x="568325" y="1276985"/>
            <a:ext cx="7653020" cy="690245"/>
          </a:xfrm>
          <a:prstGeom prst="rect">
            <a:avLst/>
          </a:prstGeom>
          <a:noFill/>
        </p:spPr>
        <p:txBody>
          <a:bodyPr vert="horz" wrap="square" lIns="0" tIns="0" rIns="0" bIns="0" anchor="t"/>
          <a:lstStyle/>
          <a:p>
            <a:pPr marL="0" indent="0" algn="l" defTabSz="457200" eaLnBrk="0" fontAlgn="auto" latinLnBrk="0">
              <a:lnSpc>
                <a:spcPct val="100000"/>
              </a:lnSpc>
              <a:spcBef>
                <a:spcPts val="0"/>
              </a:spcBef>
              <a:spcAft>
                <a:spcPts val="0"/>
              </a:spcAft>
              <a:buFontTx/>
              <a:buNone/>
            </a:pPr>
            <a:r>
              <a:rPr lang="en-US" altLang="ko-KR" sz="1500" dirty="0">
                <a:solidFill>
                  <a:schemeClr val="tx1"/>
                </a:solidFill>
                <a:latin typeface="Arial" charset="0"/>
                <a:ea typeface="Arial" charset="0"/>
              </a:rPr>
              <a:t>Traffic accidents are not restricted to roads - they can occur in plants and work areas as well. This is because of the heavy use of motorized freight vehicles in the industrial environment, such as forklifts, carts, and freighters.</a:t>
            </a:r>
            <a:endParaRPr lang="ko-KR" altLang="en-US" sz="1500" dirty="0">
              <a:solidFill>
                <a:schemeClr val="tx1"/>
              </a:solidFill>
              <a:latin typeface="Arial" charset="0"/>
              <a:ea typeface="Arial" charset="0"/>
            </a:endParaRPr>
          </a:p>
        </p:txBody>
      </p:sp>
      <p:sp>
        <p:nvSpPr>
          <p:cNvPr id="22" name="텍스트 상자 22"/>
          <p:cNvSpPr txBox="1">
            <a:spLocks noGrp="1" noChangeArrowheads="1"/>
          </p:cNvSpPr>
          <p:nvPr/>
        </p:nvSpPr>
        <p:spPr>
          <a:xfrm>
            <a:off x="483870" y="2059940"/>
            <a:ext cx="6765290" cy="41846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000" dirty="0">
                <a:solidFill>
                  <a:srgbClr val="427BC0"/>
                </a:solidFill>
                <a:latin typeface="-윤고딕330" charset="0"/>
                <a:ea typeface="-윤고딕330" charset="0"/>
              </a:rPr>
              <a:t>교통사고는 도로상에서만 일어나는 것이 아니고 공장이나 사업장 내에서도 일어나기 쉽다. 이것은 지게차, 구내운반차, 화물자동차 등 차량계 하역운반기계로 하는 작업이 많기 때문이다.</a:t>
            </a:r>
            <a:endParaRPr lang="ko-KR" altLang="en-US" sz="1000" dirty="0">
              <a:solidFill>
                <a:srgbClr val="427BC0"/>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000" dirty="0">
              <a:solidFill>
                <a:srgbClr val="427BC0"/>
              </a:solidFill>
              <a:latin typeface="-윤고딕330" charset="0"/>
              <a:ea typeface="-윤고딕330" charset="0"/>
            </a:endParaRPr>
          </a:p>
        </p:txBody>
      </p:sp>
      <p:sp>
        <p:nvSpPr>
          <p:cNvPr id="23" name="텍스트 상자 23"/>
          <p:cNvSpPr txBox="1">
            <a:spLocks noGrp="1" noChangeArrowheads="1"/>
          </p:cNvSpPr>
          <p:nvPr/>
        </p:nvSpPr>
        <p:spPr>
          <a:xfrm>
            <a:off x="499745" y="2673985"/>
            <a:ext cx="5763895" cy="398780"/>
          </a:xfrm>
          <a:prstGeom prst="rect">
            <a:avLst/>
          </a:prstGeom>
          <a:ln w="0">
            <a:noFill/>
            <a:prstDash/>
          </a:ln>
        </p:spPr>
        <p:txBody>
          <a:bodyPr vert="horz" wrap="square" lIns="89535" tIns="46355" rIns="89535" bIns="46355" anchor="t"/>
          <a:lstStyle/>
          <a:p>
            <a:pPr marL="0" indent="0" algn="just" defTabSz="508000" eaLnBrk="0" fontAlgn="auto" latinLnBrk="0">
              <a:lnSpc>
                <a:spcPct val="150000"/>
              </a:lnSpc>
              <a:spcBef>
                <a:spcPts val="0"/>
              </a:spcBef>
              <a:spcAft>
                <a:spcPts val="0"/>
              </a:spcAft>
              <a:buFontTx/>
              <a:buNone/>
            </a:pPr>
            <a:r>
              <a:rPr lang="en-US" altLang="ko-KR" sz="1800" b="1" spc="20" dirty="0">
                <a:solidFill>
                  <a:srgbClr val="D00068"/>
                </a:solidFill>
                <a:latin typeface="Arial" charset="0"/>
                <a:ea typeface="Arial" charset="0"/>
              </a:rPr>
              <a:t>Safe Thoroughfare in Work Areas</a:t>
            </a:r>
            <a:endParaRPr lang="ko-KR" altLang="en-US" sz="1800" b="1" dirty="0">
              <a:solidFill>
                <a:srgbClr val="D00068"/>
              </a:solidFill>
              <a:latin typeface="Arial" charset="0"/>
              <a:ea typeface="Arial" charset="0"/>
            </a:endParaRPr>
          </a:p>
          <a:p>
            <a:pPr marL="0" indent="0" algn="l" defTabSz="508000" eaLnBrk="0" fontAlgn="auto" latinLnBrk="0">
              <a:lnSpc>
                <a:spcPct val="100000"/>
              </a:lnSpc>
              <a:spcBef>
                <a:spcPts val="0"/>
              </a:spcBef>
              <a:spcAft>
                <a:spcPts val="0"/>
              </a:spcAft>
              <a:buFontTx/>
              <a:buNone/>
            </a:pPr>
            <a:endParaRPr lang="ko-KR" altLang="en-US" sz="1800" dirty="0">
              <a:solidFill>
                <a:srgbClr val="D00068"/>
              </a:solidFill>
              <a:latin typeface="Arial" charset="0"/>
              <a:ea typeface="Arial" charset="0"/>
            </a:endParaRPr>
          </a:p>
        </p:txBody>
      </p:sp>
      <p:sp>
        <p:nvSpPr>
          <p:cNvPr id="24" name="텍스트 상자 24"/>
          <p:cNvSpPr txBox="1">
            <a:spLocks noGrp="1" noChangeArrowheads="1"/>
          </p:cNvSpPr>
          <p:nvPr/>
        </p:nvSpPr>
        <p:spPr>
          <a:xfrm>
            <a:off x="499745" y="3275965"/>
            <a:ext cx="6169660" cy="2764155"/>
          </a:xfrm>
          <a:prstGeom prst="rect">
            <a:avLst/>
          </a:prstGeom>
          <a:ln w="0">
            <a:noFill/>
            <a:prstDash/>
          </a:ln>
        </p:spPr>
        <p:txBody>
          <a:bodyPr vert="horz" wrap="square" lIns="89535" tIns="46355" rIns="89535" bIns="46355" numCol="1" anchor="t">
            <a:noAutofit/>
          </a:bodyPr>
          <a:lstStyle/>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Walk on the right-hand side.</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Keep your hands out of your pockets, even in the wintertime.</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Always use designated passages.</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Be wary of unexpected objects in doorways and from around corners. </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dirty="0">
                <a:solidFill>
                  <a:srgbClr val="000000"/>
                </a:solidFill>
                <a:latin typeface="Tahoma" charset="0"/>
                <a:ea typeface="Tahoma" charset="0"/>
              </a:rPr>
              <a:t> </a:t>
            </a:r>
            <a:r>
              <a:rPr lang="en-US" altLang="ko-KR" sz="1400" dirty="0" smtClean="0">
                <a:solidFill>
                  <a:schemeClr val="bg1"/>
                </a:solidFill>
                <a:latin typeface="Tahoma" charset="0"/>
                <a:ea typeface="Tahoma" charset="0"/>
              </a:rPr>
              <a:t> ‘</a:t>
            </a:r>
            <a:r>
              <a:rPr lang="en-US" altLang="ko-KR" sz="1400" b="0" cap="none" dirty="0" smtClean="0">
                <a:solidFill>
                  <a:srgbClr val="000000"/>
                </a:solidFill>
                <a:latin typeface="Tahoma" charset="0"/>
                <a:ea typeface="Tahoma" charset="0"/>
              </a:rPr>
              <a:t>Be </a:t>
            </a:r>
            <a:r>
              <a:rPr lang="en-US" altLang="ko-KR" sz="1400" b="0" cap="none" dirty="0">
                <a:solidFill>
                  <a:srgbClr val="000000"/>
                </a:solidFill>
                <a:latin typeface="Tahoma" charset="0"/>
                <a:ea typeface="Tahoma" charset="0"/>
              </a:rPr>
              <a:t>particularly careful when in a </a:t>
            </a:r>
            <a:r>
              <a:rPr lang="en-US" altLang="ko-KR" sz="1400" b="0" cap="none" dirty="0" smtClean="0">
                <a:solidFill>
                  <a:srgbClr val="000000"/>
                </a:solidFill>
                <a:latin typeface="Tahoma" charset="0"/>
                <a:ea typeface="Tahoma" charset="0"/>
              </a:rPr>
              <a:t>rush.</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p:txBody>
      </p:sp>
      <p:sp>
        <p:nvSpPr>
          <p:cNvPr id="25" name="텍스트 상자 25"/>
          <p:cNvSpPr txBox="1">
            <a:spLocks/>
          </p:cNvSpPr>
          <p:nvPr/>
        </p:nvSpPr>
        <p:spPr>
          <a:xfrm>
            <a:off x="4243019" y="2780030"/>
            <a:ext cx="2244090" cy="599440"/>
          </a:xfrm>
          <a:prstGeom prst="rect">
            <a:avLst/>
          </a:prstGeom>
          <a:ln w="0">
            <a:noFill/>
            <a:prstDash/>
          </a:ln>
        </p:spPr>
        <p:txBody>
          <a:bodyPr vert="horz" wrap="square" lIns="89535" tIns="46355" rIns="89535" bIns="46355" numCol="1"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작업장 구내에서 통행 시 주의사항</a:t>
            </a:r>
            <a:endParaRPr lang="ko-KR" altLang="en-US" sz="10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맑은 고딕" charset="0"/>
              <a:ea typeface="맑은 고딕" charset="0"/>
            </a:endParaRPr>
          </a:p>
        </p:txBody>
      </p:sp>
      <p:sp>
        <p:nvSpPr>
          <p:cNvPr id="26" name="텍스트 상자 26"/>
          <p:cNvSpPr txBox="1">
            <a:spLocks/>
          </p:cNvSpPr>
          <p:nvPr/>
        </p:nvSpPr>
        <p:spPr>
          <a:xfrm>
            <a:off x="638379" y="3541395"/>
            <a:ext cx="6459855" cy="254635"/>
          </a:xfrm>
          <a:prstGeom prst="rect">
            <a:avLst/>
          </a:prstGeom>
          <a:ln w="0">
            <a:noFill/>
            <a:prstDash/>
          </a:ln>
        </p:spPr>
        <p:txBody>
          <a:bodyPr vert="horz" wrap="square" lIns="89535" tIns="46355" rIns="89535" bIns="46355" numCol="1" anchor="t">
            <a:noAutofit/>
          </a:bodyPr>
          <a:lstStyle/>
          <a:p>
            <a:pPr marL="0" indent="0" algn="l" defTabSz="508000" eaLnBrk="0" fontAlgn="auto" latinLnBrk="0">
              <a:lnSpc>
                <a:spcPct val="100000"/>
              </a:lnSpc>
              <a:spcBef>
                <a:spcPts val="0"/>
              </a:spcBef>
              <a:spcAft>
                <a:spcPts val="0"/>
              </a:spcAft>
              <a:buFontTx/>
              <a:buNone/>
            </a:pPr>
            <a:r>
              <a:rPr lang="en-US" altLang="ko-KR" sz="800" b="0" cap="none" dirty="0">
                <a:solidFill>
                  <a:srgbClr val="D00068"/>
                </a:solidFill>
                <a:latin typeface="-윤고딕330" charset="0"/>
                <a:ea typeface="-윤고딕330" charset="0"/>
              </a:rPr>
              <a:t>사람은 우측으로 통행한다.</a:t>
            </a:r>
            <a:endParaRPr lang="ko-KR" altLang="en-US" sz="8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800" b="0" cap="none" dirty="0">
              <a:solidFill>
                <a:srgbClr val="D00068"/>
              </a:solidFill>
              <a:latin typeface="-윤고딕330" charset="0"/>
              <a:ea typeface="-윤고딕330" charset="0"/>
            </a:endParaRPr>
          </a:p>
        </p:txBody>
      </p:sp>
      <p:sp>
        <p:nvSpPr>
          <p:cNvPr id="27" name="텍스트 상자 27"/>
          <p:cNvSpPr txBox="1">
            <a:spLocks/>
          </p:cNvSpPr>
          <p:nvPr/>
        </p:nvSpPr>
        <p:spPr>
          <a:xfrm>
            <a:off x="657962" y="4208780"/>
            <a:ext cx="6459855" cy="254635"/>
          </a:xfrm>
          <a:prstGeom prst="rect">
            <a:avLst/>
          </a:prstGeom>
          <a:ln w="0">
            <a:noFill/>
            <a:prstDash/>
          </a:ln>
        </p:spPr>
        <p:txBody>
          <a:bodyPr vert="horz" wrap="square" lIns="89535" tIns="46355" rIns="89535" bIns="46355" numCol="1" anchor="t">
            <a:noAutofit/>
          </a:bodyPr>
          <a:lstStyle/>
          <a:p>
            <a:pPr marL="0" indent="0" algn="l" defTabSz="508000" eaLnBrk="0" fontAlgn="auto" latinLnBrk="0">
              <a:lnSpc>
                <a:spcPct val="100000"/>
              </a:lnSpc>
              <a:spcBef>
                <a:spcPts val="0"/>
              </a:spcBef>
              <a:spcAft>
                <a:spcPts val="0"/>
              </a:spcAft>
              <a:buFontTx/>
              <a:buNone/>
            </a:pPr>
            <a:r>
              <a:rPr lang="en-US" altLang="ko-KR" sz="800" b="0" cap="none" dirty="0">
                <a:solidFill>
                  <a:srgbClr val="D00068"/>
                </a:solidFill>
                <a:latin typeface="-윤고딕330" charset="0"/>
                <a:ea typeface="-윤고딕330" charset="0"/>
              </a:rPr>
              <a:t>양손을 주머니에 넣고 걷는 것은 위험하다. 특히 겨울철에는 손을 넣기 쉬우므로 주의한다</a:t>
            </a:r>
            <a:endParaRPr lang="ko-KR" altLang="en-US" sz="8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800" b="0" cap="none" dirty="0">
              <a:solidFill>
                <a:srgbClr val="D00068"/>
              </a:solidFill>
              <a:latin typeface="-윤고딕330" charset="0"/>
              <a:ea typeface="-윤고딕330" charset="0"/>
            </a:endParaRPr>
          </a:p>
        </p:txBody>
      </p:sp>
      <p:sp>
        <p:nvSpPr>
          <p:cNvPr id="28" name="텍스트 상자 28"/>
          <p:cNvSpPr txBox="1">
            <a:spLocks/>
          </p:cNvSpPr>
          <p:nvPr/>
        </p:nvSpPr>
        <p:spPr>
          <a:xfrm>
            <a:off x="657962" y="4828540"/>
            <a:ext cx="6459855" cy="254635"/>
          </a:xfrm>
          <a:prstGeom prst="rect">
            <a:avLst/>
          </a:prstGeom>
          <a:ln w="0">
            <a:noFill/>
            <a:prstDash/>
          </a:ln>
        </p:spPr>
        <p:txBody>
          <a:bodyPr vert="horz" wrap="square" lIns="89535" tIns="46355" rIns="89535" bIns="46355" numCol="1" anchor="t">
            <a:noAutofit/>
          </a:bodyPr>
          <a:lstStyle/>
          <a:p>
            <a:pPr marL="0" indent="0" algn="l" defTabSz="508000" eaLnBrk="0" fontAlgn="auto" latinLnBrk="0">
              <a:lnSpc>
                <a:spcPct val="100000"/>
              </a:lnSpc>
              <a:spcBef>
                <a:spcPts val="0"/>
              </a:spcBef>
              <a:spcAft>
                <a:spcPts val="0"/>
              </a:spcAft>
              <a:buFontTx/>
              <a:buNone/>
            </a:pPr>
            <a:r>
              <a:rPr lang="en-US" altLang="ko-KR" sz="800" b="0" cap="none" dirty="0">
                <a:solidFill>
                  <a:srgbClr val="D00068"/>
                </a:solidFill>
                <a:latin typeface="-윤고딕330" charset="0"/>
                <a:ea typeface="-윤고딕330" charset="0"/>
              </a:rPr>
              <a:t>통행은 반드시 정해진 통로를 이용한다</a:t>
            </a:r>
            <a:endParaRPr lang="ko-KR" altLang="en-US" sz="8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800" b="0" cap="none" dirty="0">
              <a:solidFill>
                <a:srgbClr val="D00068"/>
              </a:solidFill>
              <a:latin typeface="-윤고딕330" charset="0"/>
              <a:ea typeface="-윤고딕330" charset="0"/>
            </a:endParaRPr>
          </a:p>
        </p:txBody>
      </p:sp>
      <p:sp>
        <p:nvSpPr>
          <p:cNvPr id="29" name="텍스트 상자 29"/>
          <p:cNvSpPr txBox="1">
            <a:spLocks/>
          </p:cNvSpPr>
          <p:nvPr/>
        </p:nvSpPr>
        <p:spPr>
          <a:xfrm>
            <a:off x="657962" y="5723890"/>
            <a:ext cx="6459855" cy="254635"/>
          </a:xfrm>
          <a:prstGeom prst="rect">
            <a:avLst/>
          </a:prstGeom>
          <a:ln w="0">
            <a:noFill/>
            <a:prstDash/>
          </a:ln>
        </p:spPr>
        <p:txBody>
          <a:bodyPr vert="horz" wrap="square" lIns="89535" tIns="46355" rIns="89535" bIns="46355" numCol="1" anchor="t">
            <a:noAutofit/>
          </a:bodyPr>
          <a:lstStyle/>
          <a:p>
            <a:pPr marL="0" indent="0" algn="l" defTabSz="508000" eaLnBrk="0" fontAlgn="auto" latinLnBrk="0">
              <a:lnSpc>
                <a:spcPct val="100000"/>
              </a:lnSpc>
              <a:spcBef>
                <a:spcPts val="0"/>
              </a:spcBef>
              <a:spcAft>
                <a:spcPts val="0"/>
              </a:spcAft>
              <a:buFontTx/>
              <a:buNone/>
            </a:pPr>
            <a:r>
              <a:rPr lang="en-US" altLang="ko-KR" sz="800" b="0" cap="none" dirty="0">
                <a:solidFill>
                  <a:srgbClr val="D00068"/>
                </a:solidFill>
                <a:latin typeface="-윤고딕330" charset="0"/>
                <a:ea typeface="-윤고딕330" charset="0"/>
              </a:rPr>
              <a:t>출입구나 모퉁이에서는 어디에서 무엇이 날아올지 모르기 때문에 매우 조심해야 한다. 특히 급할수록 더욱 조심한다.</a:t>
            </a:r>
            <a:endParaRPr lang="ko-KR" altLang="en-US" sz="800" b="0" cap="none" dirty="0">
              <a:solidFill>
                <a:srgbClr val="D00068"/>
              </a:solidFill>
              <a:latin typeface="-윤고딕330" charset="0"/>
              <a:ea typeface="-윤고딕330" charset="0"/>
            </a:endParaRPr>
          </a:p>
        </p:txBody>
      </p:sp>
      <p:sp>
        <p:nvSpPr>
          <p:cNvPr id="14"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15"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16"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17" name="Picture 7" descr="C:/Users/Administrator/AppData/Roaming/PolarisOffice/ETemp/3288_5820208/image9.emf"/>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35515692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19" name="TextBox 19"/>
          <p:cNvSpPr txBox="1">
            <a:spLocks noGrp="1" noChangeArrowheads="1"/>
          </p:cNvSpPr>
          <p:nvPr/>
        </p:nvSpPr>
        <p:spPr>
          <a:xfrm>
            <a:off x="1922145" y="156210"/>
            <a:ext cx="7226300" cy="398780"/>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Thoroughfare in Work Areas</a:t>
            </a:r>
            <a:endParaRPr lang="ko-KR" altLang="en-US" sz="2000" b="1" dirty="0">
              <a:solidFill>
                <a:srgbClr val="FFFFFF"/>
              </a:solidFill>
              <a:latin typeface="맑은 고딕" charset="0"/>
              <a:ea typeface="맑은 고딕" charset="0"/>
            </a:endParaRPr>
          </a:p>
        </p:txBody>
      </p:sp>
      <p:sp>
        <p:nvSpPr>
          <p:cNvPr id="20" name="텍스트 상자 20"/>
          <p:cNvSpPr txBox="1">
            <a:spLocks noGrp="1" noChangeArrowheads="1"/>
          </p:cNvSpPr>
          <p:nvPr/>
        </p:nvSpPr>
        <p:spPr>
          <a:xfrm>
            <a:off x="1937385" y="488315"/>
            <a:ext cx="4229100" cy="28003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작업장 내에서의 통행</a:t>
            </a:r>
            <a:endParaRPr lang="ko-KR" altLang="en-US" sz="1200" b="1" dirty="0">
              <a:solidFill>
                <a:schemeClr val="bg1"/>
              </a:solidFill>
              <a:latin typeface="-윤고딕320" charset="0"/>
              <a:ea typeface="-윤고딕320" charset="0"/>
            </a:endParaRPr>
          </a:p>
        </p:txBody>
      </p:sp>
      <p:sp>
        <p:nvSpPr>
          <p:cNvPr id="23" name="텍스트 상자 23"/>
          <p:cNvSpPr txBox="1">
            <a:spLocks noGrp="1" noChangeArrowheads="1"/>
          </p:cNvSpPr>
          <p:nvPr/>
        </p:nvSpPr>
        <p:spPr>
          <a:xfrm>
            <a:off x="499745" y="1983105"/>
            <a:ext cx="5763895" cy="398780"/>
          </a:xfrm>
          <a:prstGeom prst="rect">
            <a:avLst/>
          </a:prstGeom>
          <a:ln w="0">
            <a:noFill/>
            <a:prstDash/>
          </a:ln>
        </p:spPr>
        <p:txBody>
          <a:bodyPr vert="horz" wrap="square" lIns="89535" tIns="46355" rIns="89535" bIns="46355" anchor="t"/>
          <a:lstStyle/>
          <a:p>
            <a:pPr marL="0" indent="0" algn="just" defTabSz="508000" eaLnBrk="0" fontAlgn="auto" latinLnBrk="0">
              <a:lnSpc>
                <a:spcPct val="150000"/>
              </a:lnSpc>
              <a:spcBef>
                <a:spcPts val="0"/>
              </a:spcBef>
              <a:spcAft>
                <a:spcPts val="0"/>
              </a:spcAft>
              <a:buFontTx/>
              <a:buNone/>
            </a:pPr>
            <a:r>
              <a:rPr lang="en-US" altLang="ko-KR" sz="1800" b="1" spc="20" dirty="0">
                <a:solidFill>
                  <a:srgbClr val="D00068"/>
                </a:solidFill>
                <a:latin typeface="Arial" charset="0"/>
                <a:ea typeface="Arial" charset="0"/>
              </a:rPr>
              <a:t>Safe Thoroughfare in Work Areas</a:t>
            </a:r>
            <a:endParaRPr lang="ko-KR" altLang="en-US" sz="1800" b="1" dirty="0">
              <a:solidFill>
                <a:srgbClr val="D00068"/>
              </a:solidFill>
              <a:latin typeface="Arial" charset="0"/>
              <a:ea typeface="Arial" charset="0"/>
            </a:endParaRPr>
          </a:p>
          <a:p>
            <a:pPr marL="0" indent="0" algn="l" defTabSz="508000" eaLnBrk="0" fontAlgn="auto" latinLnBrk="0">
              <a:lnSpc>
                <a:spcPct val="100000"/>
              </a:lnSpc>
              <a:spcBef>
                <a:spcPts val="0"/>
              </a:spcBef>
              <a:spcAft>
                <a:spcPts val="0"/>
              </a:spcAft>
              <a:buFontTx/>
              <a:buNone/>
            </a:pPr>
            <a:endParaRPr lang="ko-KR" altLang="en-US" sz="1800" dirty="0">
              <a:solidFill>
                <a:srgbClr val="D00068"/>
              </a:solidFill>
              <a:latin typeface="Arial" charset="0"/>
              <a:ea typeface="Arial" charset="0"/>
            </a:endParaRPr>
          </a:p>
        </p:txBody>
      </p:sp>
      <p:sp>
        <p:nvSpPr>
          <p:cNvPr id="24" name="텍스트 상자 24"/>
          <p:cNvSpPr txBox="1">
            <a:spLocks noGrp="1" noChangeArrowheads="1"/>
          </p:cNvSpPr>
          <p:nvPr/>
        </p:nvSpPr>
        <p:spPr>
          <a:xfrm>
            <a:off x="499745" y="2585085"/>
            <a:ext cx="6169660" cy="2764155"/>
          </a:xfrm>
          <a:prstGeom prst="rect">
            <a:avLst/>
          </a:prstGeom>
          <a:ln w="0">
            <a:noFill/>
            <a:prstDash/>
          </a:ln>
        </p:spPr>
        <p:txBody>
          <a:bodyPr vert="horz" wrap="square" lIns="89535" tIns="46355" rIns="89535" bIns="46355" numCol="1" anchor="t">
            <a:noAutofit/>
          </a:bodyPr>
          <a:lstStyle/>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Stop and look in both directions before crossing a passage.</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Be careful when ascending or descending stairs.</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Yield to people or vehicles carrying freight.</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Do not ride a bicycle in areas other than designated bicycle </a:t>
            </a:r>
            <a:r>
              <a:rPr lang="en-US" altLang="ko-KR" sz="1400" b="0" cap="none" dirty="0" smtClean="0">
                <a:solidFill>
                  <a:srgbClr val="000000"/>
                </a:solidFill>
                <a:latin typeface="Tahoma" charset="0"/>
                <a:ea typeface="Tahoma" charset="0"/>
              </a:rPr>
              <a:t>lanes.</a:t>
            </a:r>
            <a:endParaRPr lang="ko-KR" altLang="en-US" sz="1400" b="0" cap="none" dirty="0">
              <a:solidFill>
                <a:srgbClr val="000000"/>
              </a:solidFill>
              <a:latin typeface="Tahoma" charset="0"/>
              <a:ea typeface="Tahoma" charset="0"/>
            </a:endParaRPr>
          </a:p>
        </p:txBody>
      </p:sp>
      <p:sp>
        <p:nvSpPr>
          <p:cNvPr id="25" name="텍스트 상자 25"/>
          <p:cNvSpPr txBox="1">
            <a:spLocks/>
          </p:cNvSpPr>
          <p:nvPr/>
        </p:nvSpPr>
        <p:spPr>
          <a:xfrm>
            <a:off x="4236720" y="2089785"/>
            <a:ext cx="2244090" cy="599440"/>
          </a:xfrm>
          <a:prstGeom prst="rect">
            <a:avLst/>
          </a:prstGeom>
          <a:ln w="0">
            <a:noFill/>
            <a:prstDash/>
          </a:ln>
        </p:spPr>
        <p:txBody>
          <a:bodyPr vert="horz" wrap="square" lIns="89535" tIns="46355" rIns="89535" bIns="46355" numCol="1"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작업장 구내에서 통행 시 주의사항</a:t>
            </a:r>
            <a:endParaRPr lang="ko-KR" altLang="en-US" sz="10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맑은 고딕" charset="0"/>
              <a:ea typeface="맑은 고딕" charset="0"/>
            </a:endParaRPr>
          </a:p>
        </p:txBody>
      </p:sp>
      <p:sp>
        <p:nvSpPr>
          <p:cNvPr id="26" name="텍스트 상자 26"/>
          <p:cNvSpPr txBox="1">
            <a:spLocks noGrp="1" noChangeArrowheads="1"/>
          </p:cNvSpPr>
          <p:nvPr/>
        </p:nvSpPr>
        <p:spPr>
          <a:xfrm>
            <a:off x="663093" y="2832100"/>
            <a:ext cx="6459220" cy="2540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800" dirty="0">
                <a:solidFill>
                  <a:srgbClr val="D00068"/>
                </a:solidFill>
                <a:latin typeface="-윤고딕330" charset="0"/>
                <a:ea typeface="-윤고딕330" charset="0"/>
              </a:rPr>
              <a:t>통로를 횡단할 때는 일단 걸음을 멈추고 좌우를 살핀다</a:t>
            </a:r>
            <a:endParaRPr lang="ko-KR" altLang="en-US" sz="800"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800" dirty="0">
              <a:solidFill>
                <a:srgbClr val="D00068"/>
              </a:solidFill>
              <a:latin typeface="-윤고딕330" charset="0"/>
              <a:ea typeface="-윤고딕330" charset="0"/>
            </a:endParaRPr>
          </a:p>
        </p:txBody>
      </p:sp>
      <p:sp>
        <p:nvSpPr>
          <p:cNvPr id="27" name="텍스트 상자 27"/>
          <p:cNvSpPr txBox="1">
            <a:spLocks/>
          </p:cNvSpPr>
          <p:nvPr/>
        </p:nvSpPr>
        <p:spPr>
          <a:xfrm>
            <a:off x="633248" y="3471545"/>
            <a:ext cx="6459855" cy="254635"/>
          </a:xfrm>
          <a:prstGeom prst="rect">
            <a:avLst/>
          </a:prstGeom>
          <a:ln w="0">
            <a:noFill/>
            <a:prstDash/>
          </a:ln>
        </p:spPr>
        <p:txBody>
          <a:bodyPr vert="horz" wrap="square" lIns="89535" tIns="46355" rIns="89535" bIns="46355" numCol="1" anchor="t">
            <a:noAutofit/>
          </a:bodyPr>
          <a:lstStyle/>
          <a:p>
            <a:pPr marL="0" indent="0" algn="l" defTabSz="508000" eaLnBrk="0" fontAlgn="auto" latinLnBrk="0">
              <a:lnSpc>
                <a:spcPct val="100000"/>
              </a:lnSpc>
              <a:spcBef>
                <a:spcPts val="0"/>
              </a:spcBef>
              <a:spcAft>
                <a:spcPts val="0"/>
              </a:spcAft>
              <a:buFontTx/>
              <a:buNone/>
            </a:pPr>
            <a:r>
              <a:rPr lang="en-US" altLang="ko-KR" sz="800" b="0" cap="none" dirty="0">
                <a:solidFill>
                  <a:srgbClr val="D00068"/>
                </a:solidFill>
                <a:latin typeface="-윤고딕330" charset="0"/>
                <a:ea typeface="-윤고딕330" charset="0"/>
              </a:rPr>
              <a:t>계단을 오르고 내릴 때에는 특히 주의한다.</a:t>
            </a:r>
            <a:endParaRPr lang="ko-KR" altLang="en-US" sz="800" b="0" cap="none" dirty="0">
              <a:solidFill>
                <a:srgbClr val="D00068"/>
              </a:solidFill>
              <a:latin typeface="-윤고딕330" charset="0"/>
              <a:ea typeface="-윤고딕330" charset="0"/>
            </a:endParaRPr>
          </a:p>
        </p:txBody>
      </p:sp>
      <p:sp>
        <p:nvSpPr>
          <p:cNvPr id="28" name="텍스트 상자 28"/>
          <p:cNvSpPr txBox="1">
            <a:spLocks/>
          </p:cNvSpPr>
          <p:nvPr/>
        </p:nvSpPr>
        <p:spPr>
          <a:xfrm>
            <a:off x="633248" y="4128770"/>
            <a:ext cx="6459855" cy="254635"/>
          </a:xfrm>
          <a:prstGeom prst="rect">
            <a:avLst/>
          </a:prstGeom>
          <a:ln w="0">
            <a:noFill/>
            <a:prstDash/>
          </a:ln>
        </p:spPr>
        <p:txBody>
          <a:bodyPr vert="horz" wrap="square" lIns="89535" tIns="46355" rIns="89535" bIns="46355" numCol="1" anchor="t">
            <a:noAutofit/>
          </a:bodyPr>
          <a:lstStyle/>
          <a:p>
            <a:pPr marL="0" indent="0" algn="l" defTabSz="508000" eaLnBrk="0" fontAlgn="auto" latinLnBrk="0">
              <a:lnSpc>
                <a:spcPct val="100000"/>
              </a:lnSpc>
              <a:spcBef>
                <a:spcPts val="0"/>
              </a:spcBef>
              <a:spcAft>
                <a:spcPts val="0"/>
              </a:spcAft>
              <a:buFontTx/>
              <a:buNone/>
            </a:pPr>
            <a:r>
              <a:rPr lang="en-US" altLang="ko-KR" sz="800" b="0" cap="none" dirty="0">
                <a:solidFill>
                  <a:srgbClr val="D00068"/>
                </a:solidFill>
                <a:latin typeface="-윤고딕330" charset="0"/>
                <a:ea typeface="-윤고딕330" charset="0"/>
              </a:rPr>
              <a:t>화물을 가진 사람 및 구내 운반차에는 길을 양보한다.</a:t>
            </a:r>
            <a:endParaRPr lang="ko-KR" altLang="en-US" sz="8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800" b="0" cap="none" dirty="0">
              <a:solidFill>
                <a:srgbClr val="D00068"/>
              </a:solidFill>
              <a:latin typeface="-윤고딕330" charset="0"/>
              <a:ea typeface="-윤고딕330" charset="0"/>
            </a:endParaRPr>
          </a:p>
        </p:txBody>
      </p:sp>
      <p:sp>
        <p:nvSpPr>
          <p:cNvPr id="29" name="텍스트 상자 29"/>
          <p:cNvSpPr txBox="1">
            <a:spLocks/>
          </p:cNvSpPr>
          <p:nvPr/>
        </p:nvSpPr>
        <p:spPr>
          <a:xfrm>
            <a:off x="633248" y="4796155"/>
            <a:ext cx="6459855" cy="254635"/>
          </a:xfrm>
          <a:prstGeom prst="rect">
            <a:avLst/>
          </a:prstGeom>
          <a:ln w="0">
            <a:noFill/>
            <a:prstDash/>
          </a:ln>
        </p:spPr>
        <p:txBody>
          <a:bodyPr vert="horz" wrap="square" lIns="89535" tIns="46355" rIns="89535" bIns="46355" numCol="1" anchor="t">
            <a:noAutofit/>
          </a:bodyPr>
          <a:lstStyle/>
          <a:p>
            <a:pPr marL="0" indent="0" algn="l" defTabSz="508000" eaLnBrk="0" fontAlgn="auto" latinLnBrk="0">
              <a:lnSpc>
                <a:spcPct val="100000"/>
              </a:lnSpc>
              <a:spcBef>
                <a:spcPts val="0"/>
              </a:spcBef>
              <a:spcAft>
                <a:spcPts val="0"/>
              </a:spcAft>
              <a:buFontTx/>
              <a:buNone/>
            </a:pPr>
            <a:r>
              <a:rPr lang="en-US" altLang="ko-KR" sz="800" b="0" cap="none" dirty="0">
                <a:solidFill>
                  <a:srgbClr val="D00068"/>
                </a:solidFill>
                <a:latin typeface="-윤고딕330" charset="0"/>
                <a:ea typeface="-윤고딕330" charset="0"/>
              </a:rPr>
              <a:t>구내에서는 허가된 통로 이외에는 자전거를 타고 통행하지 않는다.</a:t>
            </a:r>
            <a:endParaRPr lang="ko-KR" altLang="en-US" sz="800" b="0" cap="none" dirty="0">
              <a:solidFill>
                <a:srgbClr val="D00068"/>
              </a:solidFill>
              <a:latin typeface="-윤고딕330" charset="0"/>
              <a:ea typeface="-윤고딕330" charset="0"/>
            </a:endParaRPr>
          </a:p>
        </p:txBody>
      </p:sp>
      <p:pic>
        <p:nvPicPr>
          <p:cNvPr id="33" name="Picture 33"/>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6826250" y="2119630"/>
            <a:ext cx="1974850" cy="1388110"/>
          </a:xfrm>
          <a:prstGeom prst="rect">
            <a:avLst/>
          </a:prstGeom>
          <a:noFill/>
        </p:spPr>
      </p:pic>
      <p:sp>
        <p:nvSpPr>
          <p:cNvPr id="12"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13"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14"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15" name="Picture 7" descr="C:/Users/Administrator/AppData/Roaming/PolarisOffice/ETemp/3288_5820208/image9.emf"/>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19" name="TextBox 19"/>
          <p:cNvSpPr txBox="1">
            <a:spLocks noGrp="1" noChangeArrowheads="1"/>
          </p:cNvSpPr>
          <p:nvPr/>
        </p:nvSpPr>
        <p:spPr>
          <a:xfrm>
            <a:off x="1922145" y="156210"/>
            <a:ext cx="722566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Organization of Work Areas</a:t>
            </a:r>
            <a:endParaRPr lang="ko-KR" altLang="en-US" sz="2000" b="1" dirty="0">
              <a:solidFill>
                <a:srgbClr val="FFFFFF"/>
              </a:solidFill>
              <a:latin typeface="맑은 고딕" charset="0"/>
              <a:ea typeface="맑은 고딕" charset="0"/>
            </a:endParaRPr>
          </a:p>
        </p:txBody>
      </p:sp>
      <p:sp>
        <p:nvSpPr>
          <p:cNvPr id="20" name="텍스트 상자 20"/>
          <p:cNvSpPr txBox="1">
            <a:spLocks noGrp="1" noChangeArrowheads="1"/>
          </p:cNvSpPr>
          <p:nvPr/>
        </p:nvSpPr>
        <p:spPr>
          <a:xfrm>
            <a:off x="1937385" y="488315"/>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작업장 정리정돈</a:t>
            </a:r>
            <a:endParaRPr lang="ko-KR" altLang="en-US" sz="1200" b="1" dirty="0">
              <a:solidFill>
                <a:schemeClr val="bg1"/>
              </a:solidFill>
              <a:latin typeface="-윤고딕320" charset="0"/>
              <a:ea typeface="-윤고딕320" charset="0"/>
            </a:endParaRPr>
          </a:p>
        </p:txBody>
      </p:sp>
      <p:sp>
        <p:nvSpPr>
          <p:cNvPr id="21" name="TextBox 21"/>
          <p:cNvSpPr txBox="1">
            <a:spLocks noGrp="1" noChangeArrowheads="1"/>
          </p:cNvSpPr>
          <p:nvPr/>
        </p:nvSpPr>
        <p:spPr>
          <a:xfrm>
            <a:off x="568325" y="1276985"/>
            <a:ext cx="7653020" cy="920115"/>
          </a:xfrm>
          <a:prstGeom prst="rect">
            <a:avLst/>
          </a:prstGeom>
          <a:noFill/>
        </p:spPr>
        <p:txBody>
          <a:bodyPr vert="horz" wrap="square" lIns="0" tIns="0" rIns="0" bIns="0" anchor="t"/>
          <a:lstStyle/>
          <a:p>
            <a:pPr marL="0" indent="0" algn="l" defTabSz="457200" eaLnBrk="0" fontAlgn="auto" latinLnBrk="0">
              <a:lnSpc>
                <a:spcPct val="100000"/>
              </a:lnSpc>
              <a:spcBef>
                <a:spcPts val="0"/>
              </a:spcBef>
              <a:spcAft>
                <a:spcPts val="0"/>
              </a:spcAft>
              <a:buFontTx/>
              <a:buNone/>
            </a:pPr>
            <a:r>
              <a:rPr lang="en-US" altLang="ko-KR" sz="1500" dirty="0">
                <a:solidFill>
                  <a:schemeClr val="tx1"/>
                </a:solidFill>
                <a:latin typeface="Arial" charset="0"/>
                <a:ea typeface="Arial" charset="0"/>
              </a:rPr>
              <a:t>A large number of accidents occurring in the workplace are the result of no organization or tidying-up being performed. In 2013, falling accidents that were due to poor organization of work areas accounted for 22% (number of workers injured: 17,588) of all accidents. Organization and tidying-up are the first step to safety and health.</a:t>
            </a:r>
            <a:endParaRPr lang="ko-KR" altLang="en-US" sz="1500" dirty="0">
              <a:solidFill>
                <a:schemeClr val="tx1"/>
              </a:solidFill>
              <a:latin typeface="Arial" charset="0"/>
              <a:ea typeface="Arial" charset="0"/>
            </a:endParaRPr>
          </a:p>
        </p:txBody>
      </p:sp>
      <p:sp>
        <p:nvSpPr>
          <p:cNvPr id="22" name="텍스트 상자 22"/>
          <p:cNvSpPr txBox="1">
            <a:spLocks noGrp="1" noChangeArrowheads="1"/>
          </p:cNvSpPr>
          <p:nvPr/>
        </p:nvSpPr>
        <p:spPr>
          <a:xfrm>
            <a:off x="483870" y="2265680"/>
            <a:ext cx="6765290" cy="41846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000" dirty="0">
                <a:solidFill>
                  <a:srgbClr val="427BC0"/>
                </a:solidFill>
                <a:latin typeface="-윤고딕330" charset="0"/>
                <a:ea typeface="-윤고딕330" charset="0"/>
              </a:rPr>
              <a:t>직장에서 일어난 여러 사고를 조사해 보면 정리정돈이 안 돼서 넘어지는 사고가 발생되는 경우가 많이 있다. 2013년 업무상 사고의 재해발생 형태를 살펴보면 넘어져서 재해를 당한 경우가 17,588명으로 약22%를 차지하는 하고 있는 만큼 정리정돈이 안전의 첫걸음이라 할 수 있다.</a:t>
            </a:r>
            <a:endParaRPr lang="ko-KR" altLang="en-US" sz="1000" dirty="0">
              <a:solidFill>
                <a:srgbClr val="427BC0"/>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000" dirty="0">
              <a:solidFill>
                <a:srgbClr val="427BC0"/>
              </a:solidFill>
              <a:latin typeface="-윤고딕330" charset="0"/>
              <a:ea typeface="-윤고딕330" charset="0"/>
            </a:endParaRPr>
          </a:p>
        </p:txBody>
      </p:sp>
      <p:sp>
        <p:nvSpPr>
          <p:cNvPr id="23" name="텍스트 상자 23"/>
          <p:cNvSpPr txBox="1">
            <a:spLocks noGrp="1" noChangeArrowheads="1"/>
          </p:cNvSpPr>
          <p:nvPr/>
        </p:nvSpPr>
        <p:spPr>
          <a:xfrm>
            <a:off x="499745" y="3016885"/>
            <a:ext cx="5763895" cy="398780"/>
          </a:xfrm>
          <a:prstGeom prst="rect">
            <a:avLst/>
          </a:prstGeom>
          <a:ln w="0">
            <a:noFill/>
            <a:prstDash/>
          </a:ln>
        </p:spPr>
        <p:txBody>
          <a:bodyPr vert="horz" wrap="square" lIns="89535" tIns="46355" rIns="89535" bIns="46355" anchor="t"/>
          <a:lstStyle/>
          <a:p>
            <a:pPr marL="0" indent="0" algn="just" defTabSz="508000" eaLnBrk="0" fontAlgn="auto" latinLnBrk="0">
              <a:lnSpc>
                <a:spcPct val="150000"/>
              </a:lnSpc>
              <a:spcBef>
                <a:spcPts val="0"/>
              </a:spcBef>
              <a:spcAft>
                <a:spcPts val="0"/>
              </a:spcAft>
              <a:buFontTx/>
              <a:buNone/>
            </a:pPr>
            <a:r>
              <a:rPr lang="en-US" altLang="ko-KR" sz="1800" b="1" spc="20" dirty="0">
                <a:solidFill>
                  <a:srgbClr val="D00068"/>
                </a:solidFill>
                <a:latin typeface="Arial" charset="0"/>
                <a:ea typeface="Arial" charset="0"/>
              </a:rPr>
              <a:t>Compliance by Business Owners and Workers</a:t>
            </a:r>
            <a:endParaRPr lang="ko-KR" altLang="en-US" sz="1800" b="1" dirty="0">
              <a:solidFill>
                <a:srgbClr val="D00068"/>
              </a:solidFill>
              <a:latin typeface="Arial" charset="0"/>
              <a:ea typeface="Arial" charset="0"/>
            </a:endParaRPr>
          </a:p>
          <a:p>
            <a:pPr marL="0" indent="0" algn="l" defTabSz="508000" eaLnBrk="0" fontAlgn="auto" latinLnBrk="0">
              <a:lnSpc>
                <a:spcPct val="100000"/>
              </a:lnSpc>
              <a:spcBef>
                <a:spcPts val="0"/>
              </a:spcBef>
              <a:spcAft>
                <a:spcPts val="0"/>
              </a:spcAft>
              <a:buFontTx/>
              <a:buNone/>
            </a:pPr>
            <a:endParaRPr lang="ko-KR" altLang="en-US" sz="1800" dirty="0">
              <a:solidFill>
                <a:srgbClr val="D00068"/>
              </a:solidFill>
              <a:latin typeface="Arial" charset="0"/>
              <a:ea typeface="Arial" charset="0"/>
            </a:endParaRPr>
          </a:p>
        </p:txBody>
      </p:sp>
      <p:sp>
        <p:nvSpPr>
          <p:cNvPr id="24" name="텍스트 상자 24"/>
          <p:cNvSpPr txBox="1">
            <a:spLocks noGrp="1" noChangeArrowheads="1"/>
          </p:cNvSpPr>
          <p:nvPr/>
        </p:nvSpPr>
        <p:spPr>
          <a:xfrm>
            <a:off x="499745" y="3618865"/>
            <a:ext cx="7814945" cy="2764790"/>
          </a:xfrm>
          <a:prstGeom prst="rect">
            <a:avLst/>
          </a:prstGeom>
          <a:ln w="0">
            <a:noFill/>
            <a:prstDash/>
          </a:ln>
        </p:spPr>
        <p:txBody>
          <a:bodyPr vert="horz" wrap="square" lIns="89535" tIns="46355" rIns="89535" bIns="46355" numCol="1" anchor="t">
            <a:noAutofit/>
          </a:bodyPr>
          <a:lstStyle/>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Keep the floors of work areas safe and clean to prevent falling or slipping accidents.</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Make products and materials secure to keep them from falling.</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Keep work areas clean at all times. Disposal of wastes in the designated locations only.</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p:txBody>
      </p:sp>
      <p:sp>
        <p:nvSpPr>
          <p:cNvPr id="25" name="텍스트 상자 25"/>
          <p:cNvSpPr txBox="1">
            <a:spLocks/>
          </p:cNvSpPr>
          <p:nvPr/>
        </p:nvSpPr>
        <p:spPr>
          <a:xfrm>
            <a:off x="5694194" y="3122930"/>
            <a:ext cx="2244090" cy="599440"/>
          </a:xfrm>
          <a:prstGeom prst="rect">
            <a:avLst/>
          </a:prstGeom>
          <a:ln w="0">
            <a:noFill/>
            <a:prstDash/>
          </a:ln>
        </p:spPr>
        <p:txBody>
          <a:bodyPr vert="horz" wrap="square" lIns="89535" tIns="46355" rIns="89535" bIns="46355" numCol="1"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작업장 구내에서 통행 시 주의사항</a:t>
            </a:r>
            <a:endParaRPr lang="ko-KR" altLang="en-US" sz="10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맑은 고딕" charset="0"/>
              <a:ea typeface="맑은 고딕" charset="0"/>
            </a:endParaRPr>
          </a:p>
        </p:txBody>
      </p:sp>
      <p:sp>
        <p:nvSpPr>
          <p:cNvPr id="26" name="텍스트 상자 26"/>
          <p:cNvSpPr txBox="1">
            <a:spLocks noGrp="1" noChangeArrowheads="1"/>
          </p:cNvSpPr>
          <p:nvPr/>
        </p:nvSpPr>
        <p:spPr>
          <a:xfrm>
            <a:off x="638379" y="3865880"/>
            <a:ext cx="6459220" cy="2540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800" dirty="0">
                <a:solidFill>
                  <a:srgbClr val="D00068"/>
                </a:solidFill>
                <a:latin typeface="-윤고딕330" charset="0"/>
                <a:ea typeface="-윤고딕330" charset="0"/>
              </a:rPr>
              <a:t>근로자가 작업장에서 넘어지거나 미끄러지는 등의 위험이 없도록 작업장 바닥을 안전하고 청결한 상태로 유지한다.</a:t>
            </a:r>
            <a:endParaRPr lang="ko-KR" altLang="en-US" sz="800"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800" dirty="0">
              <a:solidFill>
                <a:srgbClr val="D00068"/>
              </a:solidFill>
              <a:latin typeface="-윤고딕330" charset="0"/>
              <a:ea typeface="-윤고딕330" charset="0"/>
            </a:endParaRPr>
          </a:p>
        </p:txBody>
      </p:sp>
      <p:sp>
        <p:nvSpPr>
          <p:cNvPr id="27" name="텍스트 상자 27"/>
          <p:cNvSpPr txBox="1">
            <a:spLocks/>
          </p:cNvSpPr>
          <p:nvPr/>
        </p:nvSpPr>
        <p:spPr>
          <a:xfrm>
            <a:off x="608534" y="4514850"/>
            <a:ext cx="6459855" cy="254635"/>
          </a:xfrm>
          <a:prstGeom prst="rect">
            <a:avLst/>
          </a:prstGeom>
          <a:ln w="0">
            <a:noFill/>
            <a:prstDash/>
          </a:ln>
        </p:spPr>
        <p:txBody>
          <a:bodyPr vert="horz" wrap="square" lIns="89535" tIns="46355" rIns="89535" bIns="46355" numCol="1" anchor="t">
            <a:noAutofit/>
          </a:bodyPr>
          <a:lstStyle/>
          <a:p>
            <a:pPr marL="0" indent="0" algn="l" defTabSz="508000" eaLnBrk="0" fontAlgn="auto" latinLnBrk="0">
              <a:lnSpc>
                <a:spcPct val="100000"/>
              </a:lnSpc>
              <a:spcBef>
                <a:spcPts val="0"/>
              </a:spcBef>
              <a:spcAft>
                <a:spcPts val="0"/>
              </a:spcAft>
              <a:buFontTx/>
              <a:buNone/>
            </a:pPr>
            <a:r>
              <a:rPr lang="en-US" altLang="ko-KR" sz="800" b="0" cap="none" dirty="0">
                <a:solidFill>
                  <a:srgbClr val="D00068"/>
                </a:solidFill>
                <a:latin typeface="-윤고딕330" charset="0"/>
                <a:ea typeface="-윤고딕330" charset="0"/>
              </a:rPr>
              <a:t>제품, 자재, 부재 등이 넘어지지 않도록 붙들어 두는 등 안전조치를 하여야 한다.</a:t>
            </a:r>
            <a:endParaRPr lang="ko-KR" altLang="en-US" sz="800" b="0" cap="none" dirty="0">
              <a:solidFill>
                <a:srgbClr val="D00068"/>
              </a:solidFill>
              <a:latin typeface="-윤고딕330" charset="0"/>
              <a:ea typeface="-윤고딕330" charset="0"/>
            </a:endParaRPr>
          </a:p>
        </p:txBody>
      </p:sp>
      <p:sp>
        <p:nvSpPr>
          <p:cNvPr id="28" name="텍스트 상자 28"/>
          <p:cNvSpPr txBox="1">
            <a:spLocks/>
          </p:cNvSpPr>
          <p:nvPr/>
        </p:nvSpPr>
        <p:spPr>
          <a:xfrm>
            <a:off x="608534" y="5162550"/>
            <a:ext cx="6459855" cy="254635"/>
          </a:xfrm>
          <a:prstGeom prst="rect">
            <a:avLst/>
          </a:prstGeom>
          <a:ln w="0">
            <a:noFill/>
            <a:prstDash/>
          </a:ln>
        </p:spPr>
        <p:txBody>
          <a:bodyPr vert="horz" wrap="square" lIns="89535" tIns="46355" rIns="89535" bIns="46355" numCol="1" anchor="t">
            <a:noAutofit/>
          </a:bodyPr>
          <a:lstStyle/>
          <a:p>
            <a:pPr marL="0" indent="0" algn="l" defTabSz="508000" eaLnBrk="0" fontAlgn="auto" latinLnBrk="0">
              <a:lnSpc>
                <a:spcPct val="100000"/>
              </a:lnSpc>
              <a:spcBef>
                <a:spcPts val="0"/>
              </a:spcBef>
              <a:spcAft>
                <a:spcPts val="0"/>
              </a:spcAft>
              <a:buFontTx/>
              <a:buNone/>
            </a:pPr>
            <a:r>
              <a:rPr lang="en-US" altLang="ko-KR" sz="800" b="0" cap="none" dirty="0">
                <a:solidFill>
                  <a:srgbClr val="D00068"/>
                </a:solidFill>
                <a:latin typeface="-윤고딕330" charset="0"/>
                <a:ea typeface="-윤고딕330" charset="0"/>
              </a:rPr>
              <a:t>근로자가 작업하는 장소를 항상 청결하게 유지관리하며, 폐기물은 정해진 장소에만 버린다.</a:t>
            </a:r>
            <a:endParaRPr lang="ko-KR" altLang="en-US" sz="8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800" b="0" cap="none" dirty="0">
              <a:solidFill>
                <a:srgbClr val="D00068"/>
              </a:solidFill>
              <a:latin typeface="-윤고딕330" charset="0"/>
              <a:ea typeface="-윤고딕330" charset="0"/>
            </a:endParaRPr>
          </a:p>
        </p:txBody>
      </p:sp>
      <p:sp>
        <p:nvSpPr>
          <p:cNvPr id="16"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17"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18"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30" name="Picture 7" descr="C:/Users/Administrator/AppData/Roaming/PolarisOffice/ETemp/3288_5820208/image9.emf"/>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21338549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3" name="도형 23"/>
          <p:cNvSpPr>
            <a:spLocks noGrp="1" noChangeArrowheads="1"/>
          </p:cNvSpPr>
          <p:nvPr/>
        </p:nvSpPr>
        <p:spPr>
          <a:xfrm>
            <a:off x="476250" y="3046730"/>
            <a:ext cx="4464050" cy="1737995"/>
          </a:xfrm>
          <a:prstGeom prst="rect">
            <a:avLst/>
          </a:prstGeom>
          <a:solidFill>
            <a:schemeClr val="bg1">
              <a:lumMod val="95000"/>
              <a:lumOff val="0"/>
            </a:schemeClr>
          </a:solidFill>
          <a:ln w="0">
            <a:noFill/>
            <a:prstDash/>
          </a:ln>
        </p:spPr>
        <p:style>
          <a:lnRef idx="2">
            <a:schemeClr val="accent1">
              <a:shade val="50000"/>
            </a:schemeClr>
          </a:lnRef>
          <a:fillRef idx="1">
            <a:schemeClr val="accent1"/>
          </a:fillRef>
          <a:effectRef idx="0">
            <a:schemeClr val="accent1"/>
          </a:effectRef>
          <a:fontRef idx="major">
            <a:schemeClr val="lt1"/>
          </a:fontRef>
        </p:style>
        <p:txBody>
          <a:bodyPr vert="horz" wrap="square" lIns="91440" tIns="45720" rIns="91440" bIns="45720" anchor="ctr"/>
          <a:lstStyle/>
          <a:p>
            <a:pPr marL="0" indent="0" algn="ctr" defTabSz="508000" fontAlgn="auto">
              <a:lnSpc>
                <a:spcPct val="100000"/>
              </a:lnSpc>
              <a:spcBef>
                <a:spcPts val="0"/>
              </a:spcBef>
              <a:spcAft>
                <a:spcPts val="0"/>
              </a:spcAft>
              <a:buFontTx/>
              <a:buNone/>
            </a:pPr>
            <a:endParaRPr lang="ko-KR" altLang="en-US" sz="1800" dirty="0">
              <a:latin typeface="맑은 고딕" charset="0"/>
              <a:ea typeface="맑은 고딕" charset="0"/>
            </a:endParaRPr>
          </a:p>
        </p:txBody>
      </p:sp>
      <p:pic>
        <p:nvPicPr>
          <p:cNvPr id="2" name="Picture 1" descr="C:/Users/Administrator/AppData/Roaming/PolarisOffice/ETemp/628_6855200/image24.png"/>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5030470" y="2612390"/>
            <a:ext cx="3770630" cy="2736215"/>
          </a:xfrm>
          <a:prstGeom prst="rect">
            <a:avLst/>
          </a:prstGeom>
          <a:noFill/>
        </p:spPr>
      </p:pic>
      <p:sp>
        <p:nvSpPr>
          <p:cNvPr id="16" name="TextBox 16"/>
          <p:cNvSpPr txBox="1">
            <a:spLocks noGrp="1" noChangeArrowheads="1"/>
          </p:cNvSpPr>
          <p:nvPr/>
        </p:nvSpPr>
        <p:spPr>
          <a:xfrm>
            <a:off x="1922145" y="156210"/>
            <a:ext cx="722566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Safety Measures for Hazardous Machinery and Equipment</a:t>
            </a:r>
            <a:endParaRPr lang="ko-KR" altLang="en-US" sz="2000" b="1" dirty="0">
              <a:solidFill>
                <a:srgbClr val="FFFFFF"/>
              </a:solidFill>
              <a:latin typeface="맑은 고딕" charset="0"/>
              <a:ea typeface="맑은 고딕" charset="0"/>
            </a:endParaRPr>
          </a:p>
        </p:txBody>
      </p:sp>
      <p:sp>
        <p:nvSpPr>
          <p:cNvPr id="17" name="텍스트 상자 17"/>
          <p:cNvSpPr txBox="1">
            <a:spLocks noGrp="1" noChangeArrowheads="1"/>
          </p:cNvSpPr>
          <p:nvPr/>
        </p:nvSpPr>
        <p:spPr>
          <a:xfrm>
            <a:off x="1937385" y="669290"/>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유해하고 위험한 기계와 기구에 대한 방호조치</a:t>
            </a:r>
            <a:endParaRPr lang="ko-KR" altLang="en-US" sz="1200" b="1" dirty="0">
              <a:solidFill>
                <a:schemeClr val="bg1"/>
              </a:solidFill>
              <a:latin typeface="-윤고딕320" charset="0"/>
              <a:ea typeface="-윤고딕320" charset="0"/>
            </a:endParaRPr>
          </a:p>
        </p:txBody>
      </p:sp>
      <p:sp>
        <p:nvSpPr>
          <p:cNvPr id="18" name="TextBox 18"/>
          <p:cNvSpPr txBox="1">
            <a:spLocks noGrp="1" noChangeArrowheads="1"/>
          </p:cNvSpPr>
          <p:nvPr/>
        </p:nvSpPr>
        <p:spPr>
          <a:xfrm>
            <a:off x="568325" y="1276985"/>
            <a:ext cx="8206740" cy="460375"/>
          </a:xfrm>
          <a:prstGeom prst="rect">
            <a:avLst/>
          </a:prstGeom>
          <a:noFill/>
        </p:spPr>
        <p:txBody>
          <a:bodyPr vert="horz" wrap="square" lIns="0" tIns="0" rIns="0" bIns="0" anchor="t"/>
          <a:lstStyle/>
          <a:p>
            <a:pPr marL="0" indent="0" algn="l" defTabSz="457200" eaLnBrk="0" fontAlgn="auto" latinLnBrk="0">
              <a:lnSpc>
                <a:spcPct val="100000"/>
              </a:lnSpc>
              <a:spcBef>
                <a:spcPts val="0"/>
              </a:spcBef>
              <a:spcAft>
                <a:spcPts val="0"/>
              </a:spcAft>
              <a:buFontTx/>
              <a:buNone/>
            </a:pPr>
            <a:r>
              <a:rPr lang="en-US" altLang="ko-KR" sz="1500" dirty="0">
                <a:solidFill>
                  <a:schemeClr val="tx1"/>
                </a:solidFill>
                <a:latin typeface="Arial" charset="0"/>
                <a:ea typeface="Arial" charset="0"/>
              </a:rPr>
              <a:t>Disabling safety features is like opening a lion’s cage. To prevent accidents in the course of </a:t>
            </a:r>
            <a:endParaRPr lang="ko-KR" altLang="en-US" sz="1500"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FontTx/>
              <a:buNone/>
            </a:pPr>
            <a:r>
              <a:rPr lang="en-US" altLang="ko-KR" sz="1500" dirty="0">
                <a:solidFill>
                  <a:schemeClr val="tx1"/>
                </a:solidFill>
                <a:latin typeface="Arial" charset="0"/>
                <a:ea typeface="Arial" charset="0"/>
              </a:rPr>
              <a:t>work, you must be aware of the various safety features of the machinery or equipment you use.</a:t>
            </a:r>
            <a:endParaRPr lang="ko-KR" altLang="en-US" sz="1500" dirty="0">
              <a:solidFill>
                <a:schemeClr val="tx1"/>
              </a:solidFill>
              <a:latin typeface="Arial" charset="0"/>
              <a:ea typeface="Arial" charset="0"/>
            </a:endParaRPr>
          </a:p>
        </p:txBody>
      </p:sp>
      <p:sp>
        <p:nvSpPr>
          <p:cNvPr id="19" name="텍스트 상자 19"/>
          <p:cNvSpPr txBox="1">
            <a:spLocks noGrp="1" noChangeArrowheads="1"/>
          </p:cNvSpPr>
          <p:nvPr/>
        </p:nvSpPr>
        <p:spPr>
          <a:xfrm>
            <a:off x="483870" y="1795780"/>
            <a:ext cx="6765290" cy="41846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000" dirty="0">
                <a:solidFill>
                  <a:srgbClr val="427BC0"/>
                </a:solidFill>
                <a:latin typeface="-윤고딕330" charset="0"/>
                <a:ea typeface="-윤고딕330" charset="0"/>
              </a:rPr>
              <a:t>방호조치를 제거하는 것은 맹수가 들어가 있는 우리의 문을 여는 것과 같다. 일을 하는 과정에서 재해가 발생되지 않도록 하기 위해서 각종 방호조치 중 기계에 붙어 있는 방호장치가 어떤 기능을 하고 있는지를 파악할 필요가 있다.</a:t>
            </a:r>
            <a:endParaRPr lang="ko-KR" altLang="en-US" sz="1000" dirty="0">
              <a:solidFill>
                <a:srgbClr val="427BC0"/>
              </a:solidFill>
              <a:latin typeface="-윤고딕330" charset="0"/>
              <a:ea typeface="-윤고딕330" charset="0"/>
            </a:endParaRPr>
          </a:p>
        </p:txBody>
      </p:sp>
      <p:sp>
        <p:nvSpPr>
          <p:cNvPr id="20" name="텍스트 상자 20"/>
          <p:cNvSpPr txBox="1">
            <a:spLocks noGrp="1" noChangeArrowheads="1"/>
          </p:cNvSpPr>
          <p:nvPr/>
        </p:nvSpPr>
        <p:spPr>
          <a:xfrm>
            <a:off x="532765" y="3161030"/>
            <a:ext cx="4592320" cy="33909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600" b="1" spc="10" dirty="0">
                <a:solidFill>
                  <a:srgbClr val="E80074"/>
                </a:solidFill>
                <a:latin typeface="Tahoma" charset="0"/>
                <a:ea typeface="Tahoma" charset="0"/>
              </a:rPr>
              <a:t>What is a safety feature?</a:t>
            </a:r>
            <a:endParaRPr lang="ko-KR" altLang="en-US" sz="1600" b="1" dirty="0">
              <a:solidFill>
                <a:srgbClr val="E80074"/>
              </a:solidFill>
              <a:latin typeface="Tahoma" charset="0"/>
              <a:ea typeface="Tahoma" charset="0"/>
            </a:endParaRPr>
          </a:p>
        </p:txBody>
      </p:sp>
      <p:sp>
        <p:nvSpPr>
          <p:cNvPr id="21" name="텍스트 상자 21"/>
          <p:cNvSpPr txBox="1">
            <a:spLocks noGrp="1" noChangeArrowheads="1"/>
          </p:cNvSpPr>
          <p:nvPr/>
        </p:nvSpPr>
        <p:spPr>
          <a:xfrm>
            <a:off x="3150995" y="3175000"/>
            <a:ext cx="1416685" cy="598805"/>
          </a:xfrm>
          <a:prstGeom prst="rect">
            <a:avLst/>
          </a:prstGeom>
          <a:ln w="0">
            <a:noFill/>
            <a:prstDash/>
          </a:ln>
        </p:spPr>
        <p:txBody>
          <a:bodyPr vert="horz" wrap="square" lIns="89535" tIns="46355" rIns="89535" bIns="46355" anchor="t"/>
          <a:lstStyle/>
          <a:p>
            <a:pPr marL="0" indent="0" algn="just" defTabSz="508000" fontAlgn="auto">
              <a:lnSpc>
                <a:spcPct val="150000"/>
              </a:lnSpc>
              <a:spcBef>
                <a:spcPts val="0"/>
              </a:spcBef>
              <a:spcAft>
                <a:spcPts val="0"/>
              </a:spcAft>
              <a:buFontTx/>
              <a:buNone/>
            </a:pPr>
            <a:r>
              <a:rPr lang="en-US" altLang="ko-KR" sz="1000" spc="10" dirty="0">
                <a:solidFill>
                  <a:srgbClr val="E90074"/>
                </a:solidFill>
                <a:latin typeface="-윤고딕330" charset="0"/>
                <a:ea typeface="-윤고딕330" charset="0"/>
              </a:rPr>
              <a:t>방호조치란?</a:t>
            </a:r>
            <a:endParaRPr lang="ko-KR" altLang="en-US" sz="1200" dirty="0">
              <a:solidFill>
                <a:srgbClr val="E90074"/>
              </a:solidFill>
              <a:latin typeface="-윤고딕330" charset="0"/>
              <a:ea typeface="-윤고딕330" charset="0"/>
            </a:endParaRPr>
          </a:p>
          <a:p>
            <a:pPr marL="0" indent="0" algn="l" defTabSz="508000" fontAlgn="auto">
              <a:lnSpc>
                <a:spcPct val="100000"/>
              </a:lnSpc>
              <a:spcBef>
                <a:spcPts val="0"/>
              </a:spcBef>
              <a:spcAft>
                <a:spcPts val="0"/>
              </a:spcAft>
              <a:buFontTx/>
              <a:buNone/>
            </a:pPr>
            <a:endParaRPr lang="ko-KR" altLang="en-US" sz="1800" dirty="0">
              <a:solidFill>
                <a:schemeClr val="tx1"/>
              </a:solidFill>
              <a:latin typeface="맑은 고딕" charset="0"/>
              <a:ea typeface="맑은 고딕" charset="0"/>
            </a:endParaRPr>
          </a:p>
        </p:txBody>
      </p:sp>
      <p:sp>
        <p:nvSpPr>
          <p:cNvPr id="22" name="TextBox 22"/>
          <p:cNvSpPr txBox="1">
            <a:spLocks noGrp="1" noChangeArrowheads="1"/>
          </p:cNvSpPr>
          <p:nvPr/>
        </p:nvSpPr>
        <p:spPr>
          <a:xfrm>
            <a:off x="586740" y="3679825"/>
            <a:ext cx="3900169" cy="1372235"/>
          </a:xfrm>
          <a:prstGeom prst="rect">
            <a:avLst/>
          </a:prstGeom>
          <a:noFill/>
        </p:spPr>
        <p:txBody>
          <a:bodyPr vert="horz" wrap="square" lIns="0" tIns="0" rIns="0" bIns="0" anchor="t"/>
          <a:lstStyle/>
          <a:p>
            <a:pPr marL="144145" indent="-144145" algn="l" defTabSz="457200" eaLnBrk="0" fontAlgn="auto" latinLnBrk="0">
              <a:lnSpc>
                <a:spcPct val="100000"/>
              </a:lnSpc>
              <a:spcBef>
                <a:spcPts val="0"/>
              </a:spcBef>
              <a:spcAft>
                <a:spcPts val="600"/>
              </a:spcAft>
              <a:buFontTx/>
              <a:buNone/>
            </a:pPr>
            <a:r>
              <a:rPr lang="en-US" altLang="ko-KR" sz="1200" dirty="0">
                <a:solidFill>
                  <a:schemeClr val="tx1"/>
                </a:solidFill>
                <a:latin typeface="Tahoma" charset="0"/>
                <a:ea typeface="Tahoma" charset="0"/>
              </a:rPr>
              <a:t>•  Measure taken to prevent free access to areas in which hazardous machinery or equipment is present, e.g. protective net, railing, cover.</a:t>
            </a:r>
            <a:endParaRPr lang="ko-KR" altLang="en-US" sz="1200"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pPr>
            <a:endParaRPr lang="ko-KR" altLang="en-US" sz="1200" dirty="0">
              <a:solidFill>
                <a:schemeClr val="tx1"/>
              </a:solidFill>
              <a:latin typeface="Tahoma" charset="0"/>
              <a:ea typeface="Tahoma" charset="0"/>
            </a:endParaRPr>
          </a:p>
        </p:txBody>
      </p:sp>
      <p:sp>
        <p:nvSpPr>
          <p:cNvPr id="24" name="텍스트 상자 24"/>
          <p:cNvSpPr txBox="1">
            <a:spLocks noGrp="1" noChangeArrowheads="1"/>
          </p:cNvSpPr>
          <p:nvPr/>
        </p:nvSpPr>
        <p:spPr>
          <a:xfrm>
            <a:off x="655320" y="4320540"/>
            <a:ext cx="4189095" cy="32194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800" dirty="0">
                <a:solidFill>
                  <a:schemeClr val="tx1"/>
                </a:solidFill>
                <a:latin typeface="-윤고딕330" charset="0"/>
                <a:ea typeface="-윤고딕330" charset="0"/>
              </a:rPr>
              <a:t>위험한 기계나 기구가 놓여 있는 장소 근처에 근로자가 통상적인 방법으로 접근하지 못하도록 하는 제한조치를 말하며, 방호망, 방책, 덮개 또는 각종 방호장치 등을 설치하는 것을 포함한다</a:t>
            </a:r>
            <a:endParaRPr lang="ko-KR" altLang="en-US" sz="800" dirty="0">
              <a:solidFill>
                <a:schemeClr val="tx1"/>
              </a:solidFill>
              <a:latin typeface="-윤고딕330" charset="0"/>
              <a:ea typeface="-윤고딕330" charset="0"/>
            </a:endParaRPr>
          </a:p>
        </p:txBody>
      </p:sp>
      <p:sp>
        <p:nvSpPr>
          <p:cNvPr id="15"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25"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26"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27" name="Picture 7" descr="C:/Users/Administrator/AppData/Roaming/PolarisOffice/ETemp/3288_5820208/image9.emf"/>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14665073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43" name="텍스트 상자 43"/>
          <p:cNvSpPr txBox="1">
            <a:spLocks noGrp="1" noChangeArrowheads="1"/>
          </p:cNvSpPr>
          <p:nvPr/>
        </p:nvSpPr>
        <p:spPr>
          <a:xfrm>
            <a:off x="2924175" y="4872990"/>
            <a:ext cx="4768215" cy="460375"/>
          </a:xfrm>
          <a:prstGeom prst="rect">
            <a:avLst/>
          </a:prstGeom>
          <a:ln w="0">
            <a:noFill/>
            <a:prstDash/>
          </a:ln>
        </p:spPr>
        <p:txBody>
          <a:bodyPr vert="horz" wrap="square" lIns="89535" tIns="46355" rIns="89535" bIns="46355" anchor="t"/>
          <a:lstStyle/>
          <a:p>
            <a:pPr marL="0" indent="0" algn="l" defTabSz="508000" fontAlgn="auto">
              <a:lnSpc>
                <a:spcPct val="100000"/>
              </a:lnSpc>
              <a:spcBef>
                <a:spcPts val="0"/>
              </a:spcBef>
              <a:spcAft>
                <a:spcPts val="0"/>
              </a:spcAft>
              <a:buFontTx/>
              <a:buNone/>
            </a:pPr>
            <a:r>
              <a:rPr lang="en-US" altLang="ko-KR" sz="1200" dirty="0">
                <a:solidFill>
                  <a:srgbClr val="000000"/>
                </a:solidFill>
                <a:latin typeface="Tahoma" charset="0"/>
                <a:ea typeface="Tahoma" charset="0"/>
              </a:rPr>
              <a:t>(A cover inside the casing or housing of centrifuge to prevent contact with body parts)</a:t>
            </a:r>
            <a:endParaRPr lang="ko-KR" altLang="en-US" sz="1200" dirty="0">
              <a:solidFill>
                <a:srgbClr val="000000"/>
              </a:solidFill>
              <a:latin typeface="Tahoma" charset="0"/>
              <a:ea typeface="Tahoma" charset="0"/>
            </a:endParaRPr>
          </a:p>
        </p:txBody>
      </p:sp>
      <p:pic>
        <p:nvPicPr>
          <p:cNvPr id="4" name="Picture 3" descr="015.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8808" y="2021077"/>
            <a:ext cx="1727556" cy="1462164"/>
          </a:xfrm>
          <a:prstGeom prst="rect">
            <a:avLst/>
          </a:prstGeom>
        </p:spPr>
      </p:pic>
      <p:pic>
        <p:nvPicPr>
          <p:cNvPr id="16" name="Picture 15" descr="016.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8012" y="3940288"/>
            <a:ext cx="1631920" cy="1447826"/>
          </a:xfrm>
          <a:prstGeom prst="rect">
            <a:avLst/>
          </a:prstGeom>
        </p:spPr>
      </p:pic>
      <p:sp>
        <p:nvSpPr>
          <p:cNvPr id="31" name="TextBox 31"/>
          <p:cNvSpPr txBox="1">
            <a:spLocks noGrp="1" noChangeArrowheads="1"/>
          </p:cNvSpPr>
          <p:nvPr/>
        </p:nvSpPr>
        <p:spPr>
          <a:xfrm>
            <a:off x="1922145" y="156210"/>
            <a:ext cx="722566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Safety Measures for Hazardous Machinery and Equipment</a:t>
            </a:r>
            <a:endParaRPr lang="ko-KR" altLang="en-US" sz="2000" b="1" dirty="0">
              <a:solidFill>
                <a:srgbClr val="FFFFFF"/>
              </a:solidFill>
              <a:latin typeface="맑은 고딕" charset="0"/>
              <a:ea typeface="맑은 고딕" charset="0"/>
            </a:endParaRPr>
          </a:p>
        </p:txBody>
      </p:sp>
      <p:sp>
        <p:nvSpPr>
          <p:cNvPr id="33" name="텍스트 상자 33"/>
          <p:cNvSpPr txBox="1">
            <a:spLocks noGrp="1" noChangeArrowheads="1"/>
          </p:cNvSpPr>
          <p:nvPr/>
        </p:nvSpPr>
        <p:spPr>
          <a:xfrm>
            <a:off x="450850" y="1263015"/>
            <a:ext cx="7190105" cy="399415"/>
          </a:xfrm>
          <a:prstGeom prst="rect">
            <a:avLst/>
          </a:prstGeom>
          <a:ln w="0">
            <a:noFill/>
            <a:prstDash/>
          </a:ln>
        </p:spPr>
        <p:txBody>
          <a:bodyPr vert="horz" wrap="square" lIns="89535" tIns="46355" rIns="89535" bIns="46355" anchor="t"/>
          <a:lstStyle/>
          <a:p>
            <a:pPr marL="0" indent="0" algn="just" defTabSz="508000" eaLnBrk="0" fontAlgn="auto" latinLnBrk="0">
              <a:lnSpc>
                <a:spcPct val="150000"/>
              </a:lnSpc>
              <a:spcBef>
                <a:spcPts val="0"/>
              </a:spcBef>
              <a:spcAft>
                <a:spcPts val="0"/>
              </a:spcAft>
              <a:buFontTx/>
              <a:buNone/>
            </a:pPr>
            <a:r>
              <a:rPr lang="en-US" altLang="ko-KR" sz="2000" b="1" spc="20" dirty="0">
                <a:solidFill>
                  <a:srgbClr val="D00068"/>
                </a:solidFill>
                <a:latin typeface="Arial" charset="0"/>
                <a:ea typeface="Arial" charset="0"/>
              </a:rPr>
              <a:t>Machinery and Equipment that Require Safety Features</a:t>
            </a:r>
            <a:endParaRPr lang="ko-KR" altLang="en-US" sz="2000" b="1" dirty="0">
              <a:solidFill>
                <a:srgbClr val="D00068"/>
              </a:solidFill>
              <a:latin typeface="Arial" charset="0"/>
              <a:ea typeface="Arial" charset="0"/>
            </a:endParaRPr>
          </a:p>
          <a:p>
            <a:pPr marL="0" indent="0" algn="l" defTabSz="508000" eaLnBrk="0" fontAlgn="auto" latinLnBrk="0">
              <a:lnSpc>
                <a:spcPct val="100000"/>
              </a:lnSpc>
              <a:spcBef>
                <a:spcPts val="0"/>
              </a:spcBef>
              <a:spcAft>
                <a:spcPts val="0"/>
              </a:spcAft>
              <a:buFontTx/>
              <a:buNone/>
            </a:pPr>
            <a:endParaRPr lang="ko-KR" altLang="en-US" sz="2000" dirty="0">
              <a:solidFill>
                <a:srgbClr val="D00068"/>
              </a:solidFill>
              <a:latin typeface="Tahoma" charset="0"/>
              <a:ea typeface="Tahoma" charset="0"/>
            </a:endParaRPr>
          </a:p>
        </p:txBody>
      </p:sp>
      <p:sp>
        <p:nvSpPr>
          <p:cNvPr id="34" name="텍스트 상자 34"/>
          <p:cNvSpPr txBox="1">
            <a:spLocks noGrp="1" noChangeArrowheads="1"/>
          </p:cNvSpPr>
          <p:nvPr/>
        </p:nvSpPr>
        <p:spPr>
          <a:xfrm>
            <a:off x="463550" y="1645920"/>
            <a:ext cx="2804160" cy="323215"/>
          </a:xfrm>
          <a:prstGeom prst="rect">
            <a:avLst/>
          </a:prstGeom>
          <a:ln w="0">
            <a:noFill/>
            <a:prstDash/>
          </a:ln>
        </p:spPr>
        <p:txBody>
          <a:bodyPr vert="horz" wrap="square" lIns="89535" tIns="46355" rIns="89535" bIns="46355" anchor="t"/>
          <a:lstStyle/>
          <a:p>
            <a:pPr marL="0" indent="0" algn="just" defTabSz="508000" fontAlgn="auto">
              <a:lnSpc>
                <a:spcPct val="150000"/>
              </a:lnSpc>
              <a:spcBef>
                <a:spcPts val="0"/>
              </a:spcBef>
              <a:spcAft>
                <a:spcPts val="0"/>
              </a:spcAft>
              <a:buFontTx/>
              <a:buNone/>
            </a:pPr>
            <a:r>
              <a:rPr lang="en-US" altLang="ko-KR" sz="1000" spc="10" dirty="0">
                <a:solidFill>
                  <a:srgbClr val="D00068"/>
                </a:solidFill>
                <a:latin typeface="-윤고딕330" charset="0"/>
                <a:ea typeface="-윤고딕330" charset="0"/>
              </a:rPr>
              <a:t>유해하고 위험하여 방호조치가 필요한 기계기구</a:t>
            </a:r>
            <a:endParaRPr lang="ko-KR" altLang="en-US" sz="1200" dirty="0">
              <a:solidFill>
                <a:srgbClr val="D00068"/>
              </a:solidFill>
              <a:latin typeface="-윤고딕330" charset="0"/>
              <a:ea typeface="-윤고딕330" charset="0"/>
            </a:endParaRPr>
          </a:p>
        </p:txBody>
      </p:sp>
      <p:sp>
        <p:nvSpPr>
          <p:cNvPr id="35" name="텍스트 상자 35"/>
          <p:cNvSpPr txBox="1">
            <a:spLocks noGrp="1" noChangeArrowheads="1"/>
          </p:cNvSpPr>
          <p:nvPr/>
        </p:nvSpPr>
        <p:spPr>
          <a:xfrm>
            <a:off x="2563495" y="2182495"/>
            <a:ext cx="3623310" cy="323850"/>
          </a:xfrm>
          <a:prstGeom prst="rect">
            <a:avLst/>
          </a:prstGeom>
          <a:ln w="0">
            <a:noFill/>
            <a:prstDash/>
          </a:ln>
        </p:spPr>
        <p:txBody>
          <a:bodyPr vert="horz" wrap="square" lIns="89535" tIns="46355" rIns="89535" bIns="46355" anchor="t"/>
          <a:lstStyle/>
          <a:p>
            <a:pPr marL="0" indent="0" algn="just" defTabSz="508000" eaLnBrk="0" fontAlgn="auto" latinLnBrk="0">
              <a:lnSpc>
                <a:spcPct val="100000"/>
              </a:lnSpc>
              <a:spcBef>
                <a:spcPts val="0"/>
              </a:spcBef>
              <a:spcAft>
                <a:spcPts val="0"/>
              </a:spcAft>
              <a:buFontTx/>
              <a:buNone/>
            </a:pPr>
            <a:r>
              <a:rPr lang="en-US" altLang="ko-KR" sz="1500" b="1" dirty="0">
                <a:solidFill>
                  <a:schemeClr val="bg1"/>
                </a:solidFill>
                <a:latin typeface="Tahoma" charset="0"/>
                <a:ea typeface="Tahoma" charset="0"/>
              </a:rPr>
              <a:t>■ </a:t>
            </a:r>
            <a:r>
              <a:rPr lang="en-US" altLang="ko-KR" sz="1500" b="1" dirty="0">
                <a:solidFill>
                  <a:srgbClr val="E80E7B"/>
                </a:solidFill>
                <a:latin typeface="Tahoma" charset="0"/>
                <a:ea typeface="Tahoma" charset="0"/>
              </a:rPr>
              <a:t>Mowing machine</a:t>
            </a:r>
            <a:r>
              <a:rPr lang="en-US" altLang="ko-KR" sz="1500" b="1" dirty="0">
                <a:solidFill>
                  <a:srgbClr val="E80074"/>
                </a:solidFill>
                <a:latin typeface="Tahoma" charset="0"/>
                <a:ea typeface="Tahoma" charset="0"/>
              </a:rPr>
              <a:t> </a:t>
            </a:r>
            <a:r>
              <a:rPr lang="en-US" altLang="ko-KR" sz="1100" b="1" dirty="0">
                <a:solidFill>
                  <a:srgbClr val="E80074"/>
                </a:solidFill>
                <a:latin typeface="-윤고딕320" charset="0"/>
                <a:ea typeface="-윤고딕320" charset="0"/>
              </a:rPr>
              <a:t>예초기</a:t>
            </a:r>
            <a:endParaRPr lang="ko-KR" altLang="en-US" sz="1100" b="1" dirty="0">
              <a:solidFill>
                <a:srgbClr val="E80074"/>
              </a:solidFill>
              <a:latin typeface="-윤고딕320" charset="0"/>
              <a:ea typeface="-윤고딕320" charset="0"/>
            </a:endParaRPr>
          </a:p>
        </p:txBody>
      </p:sp>
      <p:sp>
        <p:nvSpPr>
          <p:cNvPr id="36" name="TextBox 36"/>
          <p:cNvSpPr txBox="1">
            <a:spLocks noGrp="1" noChangeArrowheads="1"/>
          </p:cNvSpPr>
          <p:nvPr/>
        </p:nvSpPr>
        <p:spPr>
          <a:xfrm>
            <a:off x="2856230" y="2566035"/>
            <a:ext cx="1280160" cy="281940"/>
          </a:xfrm>
          <a:prstGeom prst="rect">
            <a:avLst/>
          </a:prstGeom>
          <a:noFill/>
        </p:spPr>
        <p:txBody>
          <a:bodyPr vert="horz" wrap="square" lIns="0" tIns="0" rIns="0" bIns="0" anchor="t"/>
          <a:lstStyle/>
          <a:p>
            <a:pPr marL="0" indent="0" algn="l" defTabSz="457200" eaLnBrk="0" fontAlgn="auto" latinLnBrk="0">
              <a:lnSpc>
                <a:spcPts val="2200"/>
              </a:lnSpc>
              <a:spcBef>
                <a:spcPts val="0"/>
              </a:spcBef>
              <a:spcAft>
                <a:spcPts val="0"/>
              </a:spcAft>
              <a:buFontTx/>
              <a:buNone/>
            </a:pPr>
            <a:r>
              <a:rPr lang="en-US" altLang="ko-KR" sz="1400" dirty="0">
                <a:solidFill>
                  <a:schemeClr val="tx1"/>
                </a:solidFill>
                <a:latin typeface="Tahoma" charset="0"/>
                <a:ea typeface="Tahoma" charset="0"/>
              </a:rPr>
              <a:t>• </a:t>
            </a:r>
            <a:r>
              <a:rPr lang="en-US" altLang="ko-KR" sz="1400" b="1" dirty="0">
                <a:solidFill>
                  <a:schemeClr val="tx1"/>
                </a:solidFill>
                <a:latin typeface="Tahoma" charset="0"/>
                <a:ea typeface="Tahoma" charset="0"/>
              </a:rPr>
              <a:t>Blade guard </a:t>
            </a:r>
            <a:endParaRPr lang="ko-KR" altLang="en-US" sz="1400" b="1" dirty="0">
              <a:solidFill>
                <a:schemeClr val="tx1"/>
              </a:solidFill>
              <a:latin typeface="Tahoma" charset="0"/>
              <a:ea typeface="Tahoma" charset="0"/>
            </a:endParaRPr>
          </a:p>
        </p:txBody>
      </p:sp>
      <p:sp>
        <p:nvSpPr>
          <p:cNvPr id="37" name="텍스트 상자 37"/>
          <p:cNvSpPr txBox="1">
            <a:spLocks noGrp="1" noChangeArrowheads="1"/>
          </p:cNvSpPr>
          <p:nvPr/>
        </p:nvSpPr>
        <p:spPr>
          <a:xfrm>
            <a:off x="2964815" y="3077210"/>
            <a:ext cx="4420235" cy="4191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dirty="0">
                <a:solidFill>
                  <a:srgbClr val="D00068"/>
                </a:solidFill>
                <a:latin typeface="-윤고딕330" charset="0"/>
                <a:ea typeface="-윤고딕330" charset="0"/>
              </a:rPr>
              <a:t>절단 날 또는 비산물로부터 작업자를 보호하기 위해 설치된 보호 덮개 등의 장치</a:t>
            </a:r>
            <a:endParaRPr lang="ko-KR" altLang="en-US" sz="900" dirty="0">
              <a:solidFill>
                <a:srgbClr val="D00068"/>
              </a:solidFill>
              <a:latin typeface="-윤고딕330" charset="0"/>
              <a:ea typeface="-윤고딕330" charset="0"/>
            </a:endParaRPr>
          </a:p>
        </p:txBody>
      </p:sp>
      <p:sp>
        <p:nvSpPr>
          <p:cNvPr id="38" name="텍스트 상자 1"/>
          <p:cNvSpPr txBox="1">
            <a:spLocks noGrp="1" noChangeArrowheads="1"/>
          </p:cNvSpPr>
          <p:nvPr/>
        </p:nvSpPr>
        <p:spPr>
          <a:xfrm>
            <a:off x="2924175" y="2840355"/>
            <a:ext cx="5441315" cy="276860"/>
          </a:xfrm>
          <a:prstGeom prst="rect">
            <a:avLst/>
          </a:prstGeom>
          <a:ln w="0">
            <a:noFill/>
            <a:prstDash/>
          </a:ln>
        </p:spPr>
        <p:txBody>
          <a:bodyPr vert="horz" wrap="square" lIns="89535" tIns="46355" rIns="89535" bIns="46355" anchor="t"/>
          <a:lstStyle/>
          <a:p>
            <a:pPr marL="0" indent="0" algn="l" defTabSz="508000" fontAlgn="auto">
              <a:lnSpc>
                <a:spcPct val="100000"/>
              </a:lnSpc>
              <a:spcBef>
                <a:spcPts val="0"/>
              </a:spcBef>
              <a:spcAft>
                <a:spcPts val="0"/>
              </a:spcAft>
              <a:buFontTx/>
              <a:buNone/>
            </a:pPr>
            <a:r>
              <a:rPr lang="en-US" altLang="ko-KR" sz="1200" dirty="0">
                <a:solidFill>
                  <a:srgbClr val="000000"/>
                </a:solidFill>
                <a:latin typeface="Tahoma" charset="0"/>
                <a:ea typeface="Tahoma" charset="0"/>
              </a:rPr>
              <a:t>(A cover to protect the user from the blade and flying particles.)</a:t>
            </a:r>
            <a:endParaRPr lang="ko-KR" altLang="en-US" sz="1200" dirty="0">
              <a:solidFill>
                <a:schemeClr val="tx1"/>
              </a:solidFill>
              <a:latin typeface="Tahoma" charset="0"/>
              <a:ea typeface="Tahoma" charset="0"/>
            </a:endParaRPr>
          </a:p>
        </p:txBody>
      </p:sp>
      <p:sp>
        <p:nvSpPr>
          <p:cNvPr id="39" name="텍스트 상자 1"/>
          <p:cNvSpPr txBox="1">
            <a:spLocks noGrp="1" noChangeArrowheads="1"/>
          </p:cNvSpPr>
          <p:nvPr/>
        </p:nvSpPr>
        <p:spPr>
          <a:xfrm>
            <a:off x="4033961" y="2607472"/>
            <a:ext cx="1322705" cy="231140"/>
          </a:xfrm>
          <a:prstGeom prst="rect">
            <a:avLst/>
          </a:prstGeom>
          <a:ln w="0">
            <a:noFill/>
            <a:prstDash/>
          </a:ln>
        </p:spPr>
        <p:txBody>
          <a:bodyPr vert="horz" wrap="square" lIns="89535" tIns="46355" rIns="89535" bIns="46355" anchor="t"/>
          <a:lstStyle/>
          <a:p>
            <a:pPr marL="0" indent="0" algn="l" defTabSz="508000" fontAlgn="auto">
              <a:lnSpc>
                <a:spcPct val="100000"/>
              </a:lnSpc>
              <a:spcBef>
                <a:spcPts val="0"/>
              </a:spcBef>
              <a:spcAft>
                <a:spcPts val="0"/>
              </a:spcAft>
              <a:buFontTx/>
              <a:buNone/>
            </a:pPr>
            <a:r>
              <a:rPr lang="en-US" altLang="ko-KR" sz="900" dirty="0">
                <a:solidFill>
                  <a:srgbClr val="000000"/>
                </a:solidFill>
                <a:latin typeface="-윤고딕330" charset="0"/>
                <a:ea typeface="-윤고딕330" charset="0"/>
              </a:rPr>
              <a:t>날접촉예방장치</a:t>
            </a:r>
            <a:endParaRPr lang="ko-KR" altLang="en-US" sz="900" dirty="0">
              <a:solidFill>
                <a:schemeClr val="tx1"/>
              </a:solidFill>
              <a:latin typeface="-윤고딕330" charset="0"/>
              <a:ea typeface="-윤고딕330" charset="0"/>
            </a:endParaRPr>
          </a:p>
        </p:txBody>
      </p:sp>
      <p:sp>
        <p:nvSpPr>
          <p:cNvPr id="40" name="텍스트 상자 40"/>
          <p:cNvSpPr txBox="1">
            <a:spLocks noGrp="1" noChangeArrowheads="1"/>
          </p:cNvSpPr>
          <p:nvPr/>
        </p:nvSpPr>
        <p:spPr>
          <a:xfrm>
            <a:off x="2771775" y="4216400"/>
            <a:ext cx="3623310" cy="323850"/>
          </a:xfrm>
          <a:prstGeom prst="rect">
            <a:avLst/>
          </a:prstGeom>
          <a:ln w="0">
            <a:noFill/>
            <a:prstDash/>
          </a:ln>
        </p:spPr>
        <p:txBody>
          <a:bodyPr vert="horz" wrap="square" lIns="89535" tIns="46355" rIns="89535" bIns="46355" anchor="t"/>
          <a:lstStyle/>
          <a:p>
            <a:pPr marL="0" indent="0" algn="just" defTabSz="508000" eaLnBrk="0" fontAlgn="auto" latinLnBrk="0">
              <a:lnSpc>
                <a:spcPct val="100000"/>
              </a:lnSpc>
              <a:spcBef>
                <a:spcPts val="0"/>
              </a:spcBef>
              <a:spcAft>
                <a:spcPts val="0"/>
              </a:spcAft>
              <a:buFontTx/>
              <a:buNone/>
            </a:pPr>
            <a:r>
              <a:rPr lang="en-US" altLang="ko-KR" sz="1500" b="1" dirty="0">
                <a:solidFill>
                  <a:srgbClr val="D00068"/>
                </a:solidFill>
                <a:latin typeface="Tahoma" charset="0"/>
                <a:ea typeface="Tahoma" charset="0"/>
              </a:rPr>
              <a:t>Centrifuge</a:t>
            </a:r>
            <a:r>
              <a:rPr lang="en-US" altLang="ko-KR" sz="1500" b="1" dirty="0">
                <a:solidFill>
                  <a:srgbClr val="E80074"/>
                </a:solidFill>
                <a:latin typeface="Tahoma" charset="0"/>
                <a:ea typeface="Tahoma" charset="0"/>
              </a:rPr>
              <a:t> </a:t>
            </a:r>
            <a:r>
              <a:rPr lang="en-US" altLang="ko-KR" sz="1100" b="1" dirty="0">
                <a:solidFill>
                  <a:srgbClr val="E80074"/>
                </a:solidFill>
                <a:latin typeface="-윤고딕320" charset="0"/>
                <a:ea typeface="-윤고딕320" charset="0"/>
              </a:rPr>
              <a:t>원심기</a:t>
            </a:r>
            <a:endParaRPr lang="ko-KR" altLang="en-US" sz="1100" b="1" dirty="0">
              <a:solidFill>
                <a:srgbClr val="E80074"/>
              </a:solidFill>
              <a:latin typeface="-윤고딕320" charset="0"/>
              <a:ea typeface="-윤고딕320" charset="0"/>
            </a:endParaRPr>
          </a:p>
        </p:txBody>
      </p:sp>
      <p:sp>
        <p:nvSpPr>
          <p:cNvPr id="41" name="TextBox 41"/>
          <p:cNvSpPr txBox="1">
            <a:spLocks noGrp="1" noChangeArrowheads="1"/>
          </p:cNvSpPr>
          <p:nvPr/>
        </p:nvSpPr>
        <p:spPr>
          <a:xfrm>
            <a:off x="2856230" y="4589678"/>
            <a:ext cx="2197684" cy="342265"/>
          </a:xfrm>
          <a:prstGeom prst="rect">
            <a:avLst/>
          </a:prstGeom>
          <a:noFill/>
        </p:spPr>
        <p:txBody>
          <a:bodyPr vert="horz" wrap="square" lIns="0" tIns="0" rIns="0" bIns="0" anchor="t"/>
          <a:lstStyle/>
          <a:p>
            <a:pPr marL="0" indent="0" algn="l" defTabSz="457200" eaLnBrk="0" fontAlgn="auto" latinLnBrk="0">
              <a:lnSpc>
                <a:spcPts val="2200"/>
              </a:lnSpc>
              <a:spcBef>
                <a:spcPts val="0"/>
              </a:spcBef>
              <a:spcAft>
                <a:spcPts val="0"/>
              </a:spcAft>
              <a:buFontTx/>
              <a:buNone/>
            </a:pPr>
            <a:r>
              <a:rPr lang="en-US" altLang="ko-KR" sz="1400" dirty="0">
                <a:solidFill>
                  <a:schemeClr val="tx1"/>
                </a:solidFill>
                <a:latin typeface="Tahoma" charset="0"/>
                <a:ea typeface="Tahoma" charset="0"/>
              </a:rPr>
              <a:t>• </a:t>
            </a:r>
            <a:r>
              <a:rPr lang="en-US" altLang="ko-KR" sz="1400" b="1" dirty="0">
                <a:solidFill>
                  <a:schemeClr val="tx1"/>
                </a:solidFill>
                <a:latin typeface="Tahoma" charset="0"/>
                <a:ea typeface="Tahoma" charset="0"/>
              </a:rPr>
              <a:t>Rotary guard</a:t>
            </a:r>
            <a:endParaRPr lang="ko-KR" altLang="en-US" sz="1400" b="1" dirty="0">
              <a:solidFill>
                <a:schemeClr val="tx1"/>
              </a:solidFill>
              <a:latin typeface="Tahoma" charset="0"/>
              <a:ea typeface="Tahoma" charset="0"/>
            </a:endParaRPr>
          </a:p>
        </p:txBody>
      </p:sp>
      <p:sp>
        <p:nvSpPr>
          <p:cNvPr id="42" name="텍스트 상자 42"/>
          <p:cNvSpPr txBox="1">
            <a:spLocks noGrp="1" noChangeArrowheads="1"/>
          </p:cNvSpPr>
          <p:nvPr/>
        </p:nvSpPr>
        <p:spPr>
          <a:xfrm>
            <a:off x="2949575" y="5290820"/>
            <a:ext cx="4420235" cy="4191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dirty="0">
                <a:solidFill>
                  <a:srgbClr val="D00068"/>
                </a:solidFill>
                <a:latin typeface="-윤고딕330" charset="0"/>
                <a:ea typeface="-윤고딕330" charset="0"/>
              </a:rPr>
              <a:t>원심기의 케이싱 또는 하우징 내부의 회전통 등에 신체 일부가 접촉되는 것을 방지하기 위해 설치하는 덮개 등의 장치</a:t>
            </a:r>
            <a:endParaRPr lang="ko-KR" altLang="en-US" sz="900" dirty="0">
              <a:solidFill>
                <a:srgbClr val="D00068"/>
              </a:solidFill>
              <a:latin typeface="-윤고딕330" charset="0"/>
              <a:ea typeface="-윤고딕330" charset="0"/>
            </a:endParaRPr>
          </a:p>
        </p:txBody>
      </p:sp>
      <p:sp>
        <p:nvSpPr>
          <p:cNvPr id="44" name="텍스트 상자 44"/>
          <p:cNvSpPr txBox="1">
            <a:spLocks noGrp="1" noChangeArrowheads="1"/>
          </p:cNvSpPr>
          <p:nvPr/>
        </p:nvSpPr>
        <p:spPr>
          <a:xfrm>
            <a:off x="4130954" y="4640742"/>
            <a:ext cx="1322705" cy="231140"/>
          </a:xfrm>
          <a:prstGeom prst="rect">
            <a:avLst/>
          </a:prstGeom>
          <a:ln w="0">
            <a:noFill/>
            <a:prstDash/>
          </a:ln>
        </p:spPr>
        <p:txBody>
          <a:bodyPr vert="horz" wrap="square" lIns="89535" tIns="46355" rIns="89535" bIns="46355" anchor="t"/>
          <a:lstStyle/>
          <a:p>
            <a:pPr marL="0" indent="0" algn="l" defTabSz="508000" fontAlgn="auto">
              <a:lnSpc>
                <a:spcPct val="100000"/>
              </a:lnSpc>
              <a:spcBef>
                <a:spcPts val="0"/>
              </a:spcBef>
              <a:spcAft>
                <a:spcPts val="0"/>
              </a:spcAft>
              <a:buFontTx/>
              <a:buNone/>
            </a:pPr>
            <a:r>
              <a:rPr lang="en-US" altLang="ko-KR" sz="900" dirty="0">
                <a:solidFill>
                  <a:srgbClr val="000000"/>
                </a:solidFill>
                <a:latin typeface="-윤고딕330" charset="0"/>
                <a:ea typeface="-윤고딕330" charset="0"/>
              </a:rPr>
              <a:t>회전체접촉예방장치</a:t>
            </a:r>
            <a:endParaRPr lang="ko-KR" altLang="en-US" sz="900" dirty="0">
              <a:solidFill>
                <a:schemeClr val="tx1"/>
              </a:solidFill>
              <a:latin typeface="-윤고딕330" charset="0"/>
              <a:ea typeface="-윤고딕330" charset="0"/>
            </a:endParaRPr>
          </a:p>
        </p:txBody>
      </p:sp>
      <p:sp>
        <p:nvSpPr>
          <p:cNvPr id="22"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23"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24"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sp>
        <p:nvSpPr>
          <p:cNvPr id="25" name="텍스트 상자 17"/>
          <p:cNvSpPr txBox="1">
            <a:spLocks noGrp="1" noChangeArrowheads="1"/>
          </p:cNvSpPr>
          <p:nvPr/>
        </p:nvSpPr>
        <p:spPr>
          <a:xfrm>
            <a:off x="1937385" y="669290"/>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유해하고 위험한 기계와 기구에 대한 방호조치</a:t>
            </a:r>
            <a:endParaRPr lang="ko-KR" altLang="en-US" sz="1200" b="1" dirty="0">
              <a:solidFill>
                <a:schemeClr val="bg1"/>
              </a:solidFill>
              <a:latin typeface="-윤고딕320" charset="0"/>
              <a:ea typeface="-윤고딕320" charset="0"/>
            </a:endParaRPr>
          </a:p>
        </p:txBody>
      </p:sp>
      <p:pic>
        <p:nvPicPr>
          <p:cNvPr id="26" name="Picture 7" descr="C:/Users/Administrator/AppData/Roaming/PolarisOffice/ETemp/3288_5820208/image9.emf"/>
          <p:cNvPicPr>
            <a:picLocks noChangeAspect="1"/>
          </p:cNvPicPr>
          <p:nvPr/>
        </p:nvPicPr>
        <p:blipFill rotWithShape="1">
          <a:blip r:embed="rId5">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17961609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44" name="텍스트 상자 44"/>
          <p:cNvSpPr txBox="1">
            <a:spLocks noGrp="1" noChangeArrowheads="1"/>
          </p:cNvSpPr>
          <p:nvPr/>
        </p:nvSpPr>
        <p:spPr>
          <a:xfrm>
            <a:off x="2924175" y="2840355"/>
            <a:ext cx="5441315" cy="460375"/>
          </a:xfrm>
          <a:prstGeom prst="rect">
            <a:avLst/>
          </a:prstGeom>
          <a:ln w="0">
            <a:noFill/>
            <a:prstDash/>
          </a:ln>
        </p:spPr>
        <p:txBody>
          <a:bodyPr vert="horz" wrap="square" lIns="89535" tIns="46355" rIns="89535" bIns="46355" anchor="t"/>
          <a:lstStyle/>
          <a:p>
            <a:pPr marL="0" indent="0" algn="l" defTabSz="508000" fontAlgn="auto">
              <a:lnSpc>
                <a:spcPct val="100000"/>
              </a:lnSpc>
              <a:spcBef>
                <a:spcPts val="0"/>
              </a:spcBef>
              <a:spcAft>
                <a:spcPts val="0"/>
              </a:spcAft>
              <a:buFontTx/>
              <a:buNone/>
            </a:pPr>
            <a:r>
              <a:rPr lang="en-US" altLang="ko-KR" sz="1200" dirty="0">
                <a:solidFill>
                  <a:srgbClr val="000000"/>
                </a:solidFill>
                <a:latin typeface="Tahoma" charset="0"/>
                <a:ea typeface="Tahoma" charset="0"/>
              </a:rPr>
              <a:t>(A safety or unloading valve that prevents abnormal pressure rises in </a:t>
            </a:r>
            <a:endParaRPr lang="ko-KR" altLang="en-US" sz="1200" dirty="0">
              <a:solidFill>
                <a:srgbClr val="000000"/>
              </a:solidFill>
              <a:latin typeface="Tahoma" charset="0"/>
              <a:ea typeface="Tahoma" charset="0"/>
            </a:endParaRPr>
          </a:p>
          <a:p>
            <a:pPr marL="0" indent="0" algn="l" defTabSz="508000" fontAlgn="auto">
              <a:lnSpc>
                <a:spcPct val="100000"/>
              </a:lnSpc>
              <a:spcBef>
                <a:spcPts val="0"/>
              </a:spcBef>
              <a:spcAft>
                <a:spcPts val="0"/>
              </a:spcAft>
              <a:buFontTx/>
              <a:buNone/>
            </a:pPr>
            <a:r>
              <a:rPr lang="en-US" altLang="ko-KR" sz="1200" dirty="0">
                <a:solidFill>
                  <a:srgbClr val="000000"/>
                </a:solidFill>
                <a:latin typeface="Tahoma" charset="0"/>
                <a:ea typeface="Tahoma" charset="0"/>
              </a:rPr>
              <a:t>  the pressurized tank.)</a:t>
            </a:r>
            <a:endParaRPr lang="ko-KR" altLang="en-US" sz="1200" dirty="0">
              <a:solidFill>
                <a:schemeClr val="tx1"/>
              </a:solidFill>
              <a:latin typeface="Tahoma" charset="0"/>
              <a:ea typeface="Tahoma" charset="0"/>
            </a:endParaRPr>
          </a:p>
        </p:txBody>
      </p:sp>
      <p:sp>
        <p:nvSpPr>
          <p:cNvPr id="31" name="TextBox 31"/>
          <p:cNvSpPr txBox="1">
            <a:spLocks noGrp="1" noChangeArrowheads="1"/>
          </p:cNvSpPr>
          <p:nvPr/>
        </p:nvSpPr>
        <p:spPr>
          <a:xfrm>
            <a:off x="1922145" y="156210"/>
            <a:ext cx="7226300" cy="398780"/>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Safety Measures for Hazardous Machinery and Equipment</a:t>
            </a:r>
            <a:endParaRPr lang="ko-KR" altLang="en-US" sz="2000" b="1" dirty="0">
              <a:solidFill>
                <a:srgbClr val="FFFFFF"/>
              </a:solidFill>
              <a:latin typeface="맑은 고딕" charset="0"/>
              <a:ea typeface="맑은 고딕" charset="0"/>
            </a:endParaRPr>
          </a:p>
        </p:txBody>
      </p:sp>
      <p:pic>
        <p:nvPicPr>
          <p:cNvPr id="36" name="Picture 36" descr="C:/Users/Administrator/AppData/Roaming/PolarisOffice/ETemp/628_6855200/image27.png"/>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653415" y="2276475"/>
            <a:ext cx="1270000" cy="1205865"/>
          </a:xfrm>
          <a:prstGeom prst="rect">
            <a:avLst/>
          </a:prstGeom>
          <a:noFill/>
        </p:spPr>
      </p:pic>
      <p:pic>
        <p:nvPicPr>
          <p:cNvPr id="37" name="Picture 37" descr="C:/Users/Administrator/AppData/Roaming/PolarisOffice/ETemp/628_6855200/image28.png"/>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382905" y="4187190"/>
            <a:ext cx="2127250" cy="1530350"/>
          </a:xfrm>
          <a:prstGeom prst="rect">
            <a:avLst/>
          </a:prstGeom>
          <a:noFill/>
        </p:spPr>
      </p:pic>
      <p:sp>
        <p:nvSpPr>
          <p:cNvPr id="38" name="텍스트 상자 38"/>
          <p:cNvSpPr txBox="1">
            <a:spLocks noGrp="1" noChangeArrowheads="1"/>
          </p:cNvSpPr>
          <p:nvPr/>
        </p:nvSpPr>
        <p:spPr>
          <a:xfrm>
            <a:off x="2924175" y="4872990"/>
            <a:ext cx="5211445" cy="276860"/>
          </a:xfrm>
          <a:prstGeom prst="rect">
            <a:avLst/>
          </a:prstGeom>
          <a:ln w="0">
            <a:noFill/>
            <a:prstDash/>
          </a:ln>
        </p:spPr>
        <p:txBody>
          <a:bodyPr vert="horz" wrap="square" lIns="89535" tIns="46355" rIns="89535" bIns="46355" anchor="t"/>
          <a:lstStyle/>
          <a:p>
            <a:pPr marL="0" indent="0" algn="l" defTabSz="508000" fontAlgn="auto">
              <a:lnSpc>
                <a:spcPct val="100000"/>
              </a:lnSpc>
              <a:spcBef>
                <a:spcPts val="0"/>
              </a:spcBef>
              <a:spcAft>
                <a:spcPts val="0"/>
              </a:spcAft>
              <a:buFontTx/>
              <a:buNone/>
            </a:pPr>
            <a:r>
              <a:rPr lang="en-US" altLang="ko-KR" sz="1200" dirty="0">
                <a:solidFill>
                  <a:srgbClr val="000000"/>
                </a:solidFill>
                <a:latin typeface="Tahoma" charset="0"/>
                <a:ea typeface="Tahoma" charset="0"/>
              </a:rPr>
              <a:t>(Safety feature to protect the user from the blade and flying particles.)</a:t>
            </a:r>
            <a:endParaRPr lang="ko-KR" altLang="en-US" sz="1200" dirty="0">
              <a:solidFill>
                <a:srgbClr val="000000"/>
              </a:solidFill>
              <a:latin typeface="Tahoma" charset="0"/>
              <a:ea typeface="Tahoma" charset="0"/>
            </a:endParaRPr>
          </a:p>
        </p:txBody>
      </p:sp>
      <p:sp>
        <p:nvSpPr>
          <p:cNvPr id="39" name="텍스트 상자 39"/>
          <p:cNvSpPr txBox="1">
            <a:spLocks noGrp="1" noChangeArrowheads="1"/>
          </p:cNvSpPr>
          <p:nvPr/>
        </p:nvSpPr>
        <p:spPr>
          <a:xfrm>
            <a:off x="450850" y="1263015"/>
            <a:ext cx="7190105" cy="399415"/>
          </a:xfrm>
          <a:prstGeom prst="rect">
            <a:avLst/>
          </a:prstGeom>
          <a:ln w="0">
            <a:noFill/>
            <a:prstDash/>
          </a:ln>
        </p:spPr>
        <p:txBody>
          <a:bodyPr vert="horz" wrap="square" lIns="89535" tIns="46355" rIns="89535" bIns="46355" anchor="t"/>
          <a:lstStyle/>
          <a:p>
            <a:pPr marL="0" indent="0" algn="just" defTabSz="508000" eaLnBrk="0" fontAlgn="auto" latinLnBrk="0">
              <a:lnSpc>
                <a:spcPct val="150000"/>
              </a:lnSpc>
              <a:spcBef>
                <a:spcPts val="0"/>
              </a:spcBef>
              <a:spcAft>
                <a:spcPts val="0"/>
              </a:spcAft>
              <a:buFontTx/>
              <a:buNone/>
            </a:pPr>
            <a:r>
              <a:rPr lang="en-US" altLang="ko-KR" sz="2000" b="1" spc="20" dirty="0">
                <a:solidFill>
                  <a:srgbClr val="D00068"/>
                </a:solidFill>
                <a:latin typeface="Arial" charset="0"/>
                <a:ea typeface="Arial" charset="0"/>
              </a:rPr>
              <a:t>Machinery and Equipment that Require Safety Features</a:t>
            </a:r>
            <a:endParaRPr lang="ko-KR" altLang="en-US" sz="2000" b="1" dirty="0">
              <a:solidFill>
                <a:srgbClr val="D00068"/>
              </a:solidFill>
              <a:latin typeface="Arial" charset="0"/>
              <a:ea typeface="Arial" charset="0"/>
            </a:endParaRPr>
          </a:p>
          <a:p>
            <a:pPr marL="0" indent="0" algn="l" defTabSz="508000" eaLnBrk="0" fontAlgn="auto" latinLnBrk="0">
              <a:lnSpc>
                <a:spcPct val="100000"/>
              </a:lnSpc>
              <a:spcBef>
                <a:spcPts val="0"/>
              </a:spcBef>
              <a:spcAft>
                <a:spcPts val="0"/>
              </a:spcAft>
              <a:buFontTx/>
              <a:buNone/>
            </a:pPr>
            <a:endParaRPr lang="ko-KR" altLang="en-US" sz="2000" dirty="0">
              <a:solidFill>
                <a:srgbClr val="D00068"/>
              </a:solidFill>
              <a:latin typeface="Tahoma" charset="0"/>
              <a:ea typeface="Tahoma" charset="0"/>
            </a:endParaRPr>
          </a:p>
        </p:txBody>
      </p:sp>
      <p:sp>
        <p:nvSpPr>
          <p:cNvPr id="40" name="텍스트 상자 40"/>
          <p:cNvSpPr txBox="1">
            <a:spLocks noGrp="1" noChangeArrowheads="1"/>
          </p:cNvSpPr>
          <p:nvPr/>
        </p:nvSpPr>
        <p:spPr>
          <a:xfrm>
            <a:off x="463550" y="1645920"/>
            <a:ext cx="2804160" cy="323215"/>
          </a:xfrm>
          <a:prstGeom prst="rect">
            <a:avLst/>
          </a:prstGeom>
          <a:ln w="0">
            <a:noFill/>
            <a:prstDash/>
          </a:ln>
        </p:spPr>
        <p:txBody>
          <a:bodyPr vert="horz" wrap="square" lIns="89535" tIns="46355" rIns="89535" bIns="46355" anchor="t"/>
          <a:lstStyle/>
          <a:p>
            <a:pPr marL="0" indent="0" algn="just" defTabSz="508000" fontAlgn="auto">
              <a:lnSpc>
                <a:spcPct val="150000"/>
              </a:lnSpc>
              <a:spcBef>
                <a:spcPts val="0"/>
              </a:spcBef>
              <a:spcAft>
                <a:spcPts val="0"/>
              </a:spcAft>
              <a:buFontTx/>
              <a:buNone/>
            </a:pPr>
            <a:r>
              <a:rPr lang="en-US" altLang="ko-KR" sz="1000" spc="10" dirty="0">
                <a:solidFill>
                  <a:srgbClr val="D00068"/>
                </a:solidFill>
                <a:latin typeface="-윤고딕330" charset="0"/>
                <a:ea typeface="-윤고딕330" charset="0"/>
              </a:rPr>
              <a:t>유해하고 위험하여 방호조치가 필요한 기계기구</a:t>
            </a:r>
            <a:endParaRPr lang="ko-KR" altLang="en-US" sz="1200" dirty="0">
              <a:solidFill>
                <a:srgbClr val="D00068"/>
              </a:solidFill>
              <a:latin typeface="-윤고딕330" charset="0"/>
              <a:ea typeface="-윤고딕330" charset="0"/>
            </a:endParaRPr>
          </a:p>
        </p:txBody>
      </p:sp>
      <p:sp>
        <p:nvSpPr>
          <p:cNvPr id="41" name="텍스트 상자 41"/>
          <p:cNvSpPr txBox="1">
            <a:spLocks noGrp="1" noChangeArrowheads="1"/>
          </p:cNvSpPr>
          <p:nvPr/>
        </p:nvSpPr>
        <p:spPr>
          <a:xfrm>
            <a:off x="2563495" y="2182495"/>
            <a:ext cx="3623310" cy="323850"/>
          </a:xfrm>
          <a:prstGeom prst="rect">
            <a:avLst/>
          </a:prstGeom>
          <a:ln w="0">
            <a:noFill/>
            <a:prstDash/>
          </a:ln>
        </p:spPr>
        <p:txBody>
          <a:bodyPr vert="horz" wrap="square" lIns="89535" tIns="46355" rIns="89535" bIns="46355" anchor="t"/>
          <a:lstStyle/>
          <a:p>
            <a:pPr marL="0" indent="0" algn="just" defTabSz="508000" eaLnBrk="0" fontAlgn="auto" latinLnBrk="0">
              <a:lnSpc>
                <a:spcPct val="100000"/>
              </a:lnSpc>
              <a:spcBef>
                <a:spcPts val="0"/>
              </a:spcBef>
              <a:spcAft>
                <a:spcPts val="0"/>
              </a:spcAft>
              <a:buFontTx/>
              <a:buNone/>
            </a:pPr>
            <a:r>
              <a:rPr lang="en-US" altLang="ko-KR" sz="1500" b="1" dirty="0">
                <a:solidFill>
                  <a:srgbClr val="D00068"/>
                </a:solidFill>
                <a:latin typeface="Tahoma" charset="0"/>
                <a:ea typeface="Tahoma" charset="0"/>
              </a:rPr>
              <a:t>     Air compressor </a:t>
            </a:r>
            <a:r>
              <a:rPr lang="en-US" altLang="ko-KR" sz="1100" b="1" dirty="0">
                <a:solidFill>
                  <a:srgbClr val="E80074"/>
                </a:solidFill>
                <a:latin typeface="-윤고딕320" charset="0"/>
                <a:ea typeface="-윤고딕320" charset="0"/>
              </a:rPr>
              <a:t>공기압축기</a:t>
            </a:r>
            <a:endParaRPr lang="ko-KR" altLang="en-US" sz="1100" b="1" dirty="0">
              <a:solidFill>
                <a:srgbClr val="E80074"/>
              </a:solidFill>
              <a:latin typeface="-윤고딕320" charset="0"/>
              <a:ea typeface="-윤고딕320" charset="0"/>
            </a:endParaRPr>
          </a:p>
        </p:txBody>
      </p:sp>
      <p:sp>
        <p:nvSpPr>
          <p:cNvPr id="42" name="TextBox 42"/>
          <p:cNvSpPr txBox="1">
            <a:spLocks noGrp="1" noChangeArrowheads="1"/>
          </p:cNvSpPr>
          <p:nvPr/>
        </p:nvSpPr>
        <p:spPr>
          <a:xfrm>
            <a:off x="2856230" y="2565400"/>
            <a:ext cx="2491105" cy="283210"/>
          </a:xfrm>
          <a:prstGeom prst="rect">
            <a:avLst/>
          </a:prstGeom>
          <a:noFill/>
        </p:spPr>
        <p:txBody>
          <a:bodyPr vert="horz" wrap="square" lIns="0" tIns="0" rIns="0" bIns="0" anchor="t"/>
          <a:lstStyle/>
          <a:p>
            <a:pPr marL="0" indent="0" algn="l" defTabSz="457200" eaLnBrk="0" fontAlgn="auto" latinLnBrk="0">
              <a:lnSpc>
                <a:spcPts val="2200"/>
              </a:lnSpc>
              <a:spcBef>
                <a:spcPts val="0"/>
              </a:spcBef>
              <a:spcAft>
                <a:spcPts val="0"/>
              </a:spcAft>
              <a:buFontTx/>
              <a:buNone/>
            </a:pPr>
            <a:r>
              <a:rPr lang="en-US" altLang="ko-KR" sz="1400" dirty="0">
                <a:solidFill>
                  <a:schemeClr val="tx1"/>
                </a:solidFill>
                <a:latin typeface="Tahoma" charset="0"/>
                <a:ea typeface="Tahoma" charset="0"/>
              </a:rPr>
              <a:t>• </a:t>
            </a:r>
            <a:r>
              <a:rPr lang="en-US" altLang="ko-KR" sz="1400" b="1" dirty="0">
                <a:solidFill>
                  <a:schemeClr val="tx1"/>
                </a:solidFill>
                <a:latin typeface="Tahoma" charset="0"/>
                <a:ea typeface="Tahoma" charset="0"/>
              </a:rPr>
              <a:t>Pressure release device </a:t>
            </a:r>
            <a:endParaRPr lang="ko-KR" altLang="en-US" sz="1400" b="1" dirty="0">
              <a:solidFill>
                <a:schemeClr val="tx1"/>
              </a:solidFill>
              <a:latin typeface="Tahoma" charset="0"/>
              <a:ea typeface="Tahoma" charset="0"/>
            </a:endParaRPr>
          </a:p>
        </p:txBody>
      </p:sp>
      <p:sp>
        <p:nvSpPr>
          <p:cNvPr id="43" name="텍스트 상자 43"/>
          <p:cNvSpPr txBox="1">
            <a:spLocks noGrp="1" noChangeArrowheads="1"/>
          </p:cNvSpPr>
          <p:nvPr/>
        </p:nvSpPr>
        <p:spPr>
          <a:xfrm>
            <a:off x="2999105" y="3265805"/>
            <a:ext cx="4420235" cy="4191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dirty="0">
                <a:solidFill>
                  <a:srgbClr val="D00068"/>
                </a:solidFill>
                <a:latin typeface="-윤고딕330" charset="0"/>
                <a:ea typeface="-윤고딕330" charset="0"/>
              </a:rPr>
              <a:t>공기압축기에 부속된 압력용기의 과도한 압력상승을 방지하기 위하여 설치하는 안전밸브, 언로드 밸브 등의 장치</a:t>
            </a:r>
            <a:endParaRPr lang="ko-KR" altLang="en-US" sz="900" dirty="0">
              <a:solidFill>
                <a:srgbClr val="D00068"/>
              </a:solidFill>
              <a:latin typeface="-윤고딕330" charset="0"/>
              <a:ea typeface="-윤고딕330" charset="0"/>
            </a:endParaRPr>
          </a:p>
        </p:txBody>
      </p:sp>
      <p:sp>
        <p:nvSpPr>
          <p:cNvPr id="45" name="텍스트 상자 45"/>
          <p:cNvSpPr txBox="1">
            <a:spLocks noGrp="1" noChangeArrowheads="1"/>
          </p:cNvSpPr>
          <p:nvPr/>
        </p:nvSpPr>
        <p:spPr>
          <a:xfrm>
            <a:off x="5074848" y="2607472"/>
            <a:ext cx="1395095" cy="231140"/>
          </a:xfrm>
          <a:prstGeom prst="rect">
            <a:avLst/>
          </a:prstGeom>
          <a:ln w="0">
            <a:noFill/>
            <a:prstDash/>
          </a:ln>
        </p:spPr>
        <p:txBody>
          <a:bodyPr vert="horz" wrap="square" lIns="89535" tIns="46355" rIns="89535" bIns="46355" anchor="t"/>
          <a:lstStyle/>
          <a:p>
            <a:pPr marL="0" indent="0" algn="l" defTabSz="508000" fontAlgn="auto">
              <a:lnSpc>
                <a:spcPct val="100000"/>
              </a:lnSpc>
              <a:spcBef>
                <a:spcPts val="0"/>
              </a:spcBef>
              <a:spcAft>
                <a:spcPts val="0"/>
              </a:spcAft>
              <a:buFontTx/>
              <a:buNone/>
            </a:pPr>
            <a:r>
              <a:rPr lang="en-US" altLang="ko-KR" sz="900" dirty="0">
                <a:solidFill>
                  <a:srgbClr val="000000"/>
                </a:solidFill>
                <a:latin typeface="-윤고딕330" charset="0"/>
                <a:ea typeface="-윤고딕330" charset="0"/>
              </a:rPr>
              <a:t>압력방출장치</a:t>
            </a:r>
            <a:endParaRPr lang="ko-KR" altLang="en-US" sz="900" dirty="0">
              <a:solidFill>
                <a:schemeClr val="tx1"/>
              </a:solidFill>
              <a:latin typeface="-윤고딕330" charset="0"/>
              <a:ea typeface="-윤고딕330" charset="0"/>
            </a:endParaRPr>
          </a:p>
        </p:txBody>
      </p:sp>
      <p:sp>
        <p:nvSpPr>
          <p:cNvPr id="46" name="텍스트 상자 46"/>
          <p:cNvSpPr txBox="1">
            <a:spLocks noGrp="1" noChangeArrowheads="1"/>
          </p:cNvSpPr>
          <p:nvPr/>
        </p:nvSpPr>
        <p:spPr>
          <a:xfrm>
            <a:off x="2771775" y="4216400"/>
            <a:ext cx="3623310" cy="323850"/>
          </a:xfrm>
          <a:prstGeom prst="rect">
            <a:avLst/>
          </a:prstGeom>
          <a:ln w="0">
            <a:noFill/>
            <a:prstDash/>
          </a:ln>
        </p:spPr>
        <p:txBody>
          <a:bodyPr vert="horz" wrap="square" lIns="89535" tIns="46355" rIns="89535" bIns="46355" anchor="t"/>
          <a:lstStyle/>
          <a:p>
            <a:pPr marL="0" indent="0" algn="just" defTabSz="508000" eaLnBrk="0" fontAlgn="auto" latinLnBrk="0">
              <a:lnSpc>
                <a:spcPct val="100000"/>
              </a:lnSpc>
              <a:spcBef>
                <a:spcPts val="0"/>
              </a:spcBef>
              <a:spcAft>
                <a:spcPts val="0"/>
              </a:spcAft>
              <a:buFontTx/>
              <a:buNone/>
            </a:pPr>
            <a:r>
              <a:rPr lang="en-US" altLang="ko-KR" sz="1500" b="1" dirty="0">
                <a:solidFill>
                  <a:srgbClr val="D00068"/>
                </a:solidFill>
                <a:latin typeface="Tahoma" charset="0"/>
                <a:ea typeface="Tahoma" charset="0"/>
              </a:rPr>
              <a:t>Metal cutter</a:t>
            </a:r>
            <a:r>
              <a:rPr lang="en-US" altLang="ko-KR" sz="1500" b="1" dirty="0">
                <a:solidFill>
                  <a:srgbClr val="E80074"/>
                </a:solidFill>
                <a:latin typeface="Tahoma" charset="0"/>
                <a:ea typeface="Tahoma" charset="0"/>
              </a:rPr>
              <a:t> </a:t>
            </a:r>
            <a:r>
              <a:rPr lang="en-US" altLang="ko-KR" sz="1100" b="1" dirty="0">
                <a:solidFill>
                  <a:srgbClr val="E80074"/>
                </a:solidFill>
                <a:latin typeface="-윤고딕320" charset="0"/>
                <a:ea typeface="-윤고딕320" charset="0"/>
              </a:rPr>
              <a:t>금속절단기</a:t>
            </a:r>
            <a:endParaRPr lang="ko-KR" altLang="en-US" sz="1100" b="1" dirty="0">
              <a:solidFill>
                <a:srgbClr val="E80074"/>
              </a:solidFill>
              <a:latin typeface="-윤고딕320" charset="0"/>
              <a:ea typeface="-윤고딕320" charset="0"/>
            </a:endParaRPr>
          </a:p>
        </p:txBody>
      </p:sp>
      <p:sp>
        <p:nvSpPr>
          <p:cNvPr id="47" name="TextBox 47"/>
          <p:cNvSpPr txBox="1">
            <a:spLocks noGrp="1" noChangeArrowheads="1"/>
          </p:cNvSpPr>
          <p:nvPr/>
        </p:nvSpPr>
        <p:spPr>
          <a:xfrm>
            <a:off x="2856230" y="4600575"/>
            <a:ext cx="1280160" cy="281940"/>
          </a:xfrm>
          <a:prstGeom prst="rect">
            <a:avLst/>
          </a:prstGeom>
          <a:noFill/>
        </p:spPr>
        <p:txBody>
          <a:bodyPr vert="horz" wrap="square" lIns="0" tIns="0" rIns="0" bIns="0" anchor="t"/>
          <a:lstStyle/>
          <a:p>
            <a:pPr marL="0" indent="0" algn="l" defTabSz="457200" eaLnBrk="0" fontAlgn="auto" latinLnBrk="0">
              <a:lnSpc>
                <a:spcPct val="100000"/>
              </a:lnSpc>
              <a:spcBef>
                <a:spcPts val="0"/>
              </a:spcBef>
              <a:spcAft>
                <a:spcPts val="0"/>
              </a:spcAft>
              <a:buFontTx/>
              <a:buNone/>
            </a:pPr>
            <a:r>
              <a:rPr lang="en-US" altLang="ko-KR" sz="1400" dirty="0">
                <a:solidFill>
                  <a:schemeClr val="tx1"/>
                </a:solidFill>
                <a:latin typeface="Tahoma" charset="0"/>
                <a:ea typeface="Tahoma" charset="0"/>
              </a:rPr>
              <a:t>• </a:t>
            </a:r>
            <a:r>
              <a:rPr lang="en-US" altLang="ko-KR" sz="1400" b="1" dirty="0">
                <a:solidFill>
                  <a:schemeClr val="tx1"/>
                </a:solidFill>
                <a:latin typeface="Tahoma" charset="0"/>
                <a:ea typeface="Tahoma" charset="0"/>
              </a:rPr>
              <a:t>Blade guard</a:t>
            </a:r>
            <a:endParaRPr lang="ko-KR" altLang="en-US" sz="1400" b="1" dirty="0">
              <a:solidFill>
                <a:schemeClr val="tx1"/>
              </a:solidFill>
              <a:latin typeface="Tahoma" charset="0"/>
              <a:ea typeface="Tahoma" charset="0"/>
            </a:endParaRPr>
          </a:p>
        </p:txBody>
      </p:sp>
      <p:sp>
        <p:nvSpPr>
          <p:cNvPr id="48" name="텍스트 상자 48"/>
          <p:cNvSpPr txBox="1">
            <a:spLocks noGrp="1" noChangeArrowheads="1"/>
          </p:cNvSpPr>
          <p:nvPr/>
        </p:nvSpPr>
        <p:spPr>
          <a:xfrm>
            <a:off x="2983865" y="5119370"/>
            <a:ext cx="4420235" cy="419100"/>
          </a:xfrm>
          <a:prstGeom prst="rect">
            <a:avLst/>
          </a:prstGeom>
          <a:ln w="0">
            <a:noFill/>
            <a:prstDash/>
          </a:ln>
        </p:spPr>
        <p:txBody>
          <a:bodyPr vert="horz" wrap="square" lIns="89535" tIns="46355" rIns="89535" bIns="46355" anchor="t"/>
          <a:lstStyle/>
          <a:p>
            <a:pPr defTabSz="508000" eaLnBrk="0"/>
            <a:r>
              <a:rPr lang="en-US" altLang="ko-KR" sz="900" dirty="0">
                <a:solidFill>
                  <a:srgbClr val="D00068"/>
                </a:solidFill>
                <a:latin typeface="-윤고딕330" charset="0"/>
                <a:ea typeface="-윤고딕330" charset="0"/>
              </a:rPr>
              <a:t>절단 날 또는 </a:t>
            </a:r>
            <a:r>
              <a:rPr lang="en-US" altLang="ko-KR" sz="900" dirty="0" err="1">
                <a:solidFill>
                  <a:srgbClr val="D00068"/>
                </a:solidFill>
                <a:latin typeface="-윤고딕330" charset="0"/>
                <a:ea typeface="-윤고딕330" charset="0"/>
              </a:rPr>
              <a:t>비산물로부터</a:t>
            </a:r>
            <a:r>
              <a:rPr lang="en-US" altLang="ko-KR" sz="900" dirty="0">
                <a:solidFill>
                  <a:srgbClr val="D00068"/>
                </a:solidFill>
                <a:latin typeface="-윤고딕330" charset="0"/>
                <a:ea typeface="-윤고딕330" charset="0"/>
              </a:rPr>
              <a:t> </a:t>
            </a:r>
            <a:r>
              <a:rPr lang="ko-KR" altLang="en-US" sz="900" dirty="0" smtClean="0">
                <a:solidFill>
                  <a:srgbClr val="D00068"/>
                </a:solidFill>
                <a:latin typeface="-윤고딕330" charset="0"/>
                <a:ea typeface="-윤고딕330" charset="0"/>
              </a:rPr>
              <a:t>작업자를 보호하기 위해 설치된 보호 덮개 등의 장치</a:t>
            </a:r>
            <a:endParaRPr lang="ko-KR" altLang="en-US" sz="900" dirty="0">
              <a:solidFill>
                <a:srgbClr val="D00068"/>
              </a:solidFill>
              <a:latin typeface="-윤고딕330" charset="0"/>
              <a:ea typeface="-윤고딕330" charset="0"/>
            </a:endParaRPr>
          </a:p>
        </p:txBody>
      </p:sp>
      <p:sp>
        <p:nvSpPr>
          <p:cNvPr id="49" name="텍스트 상자 49"/>
          <p:cNvSpPr txBox="1">
            <a:spLocks noGrp="1" noChangeArrowheads="1"/>
          </p:cNvSpPr>
          <p:nvPr/>
        </p:nvSpPr>
        <p:spPr>
          <a:xfrm>
            <a:off x="4032872" y="4617085"/>
            <a:ext cx="1322705" cy="231140"/>
          </a:xfrm>
          <a:prstGeom prst="rect">
            <a:avLst/>
          </a:prstGeom>
          <a:ln w="0">
            <a:noFill/>
            <a:prstDash/>
          </a:ln>
        </p:spPr>
        <p:txBody>
          <a:bodyPr vert="horz" wrap="square" lIns="89535" tIns="46355" rIns="89535" bIns="46355" anchor="t"/>
          <a:lstStyle/>
          <a:p>
            <a:pPr marL="0" indent="0" algn="l" defTabSz="508000" fontAlgn="auto">
              <a:lnSpc>
                <a:spcPct val="100000"/>
              </a:lnSpc>
              <a:spcBef>
                <a:spcPts val="0"/>
              </a:spcBef>
              <a:spcAft>
                <a:spcPts val="0"/>
              </a:spcAft>
              <a:buFontTx/>
              <a:buNone/>
            </a:pPr>
            <a:r>
              <a:rPr lang="en-US" altLang="ko-KR" sz="900" dirty="0">
                <a:solidFill>
                  <a:srgbClr val="000000"/>
                </a:solidFill>
                <a:latin typeface="-윤고딕330" charset="0"/>
                <a:ea typeface="-윤고딕330" charset="0"/>
              </a:rPr>
              <a:t>날접촉예방장치</a:t>
            </a:r>
            <a:endParaRPr lang="ko-KR" altLang="en-US" sz="900" dirty="0">
              <a:solidFill>
                <a:schemeClr val="tx1"/>
              </a:solidFill>
              <a:latin typeface="-윤고딕330" charset="0"/>
              <a:ea typeface="-윤고딕330" charset="0"/>
            </a:endParaRPr>
          </a:p>
        </p:txBody>
      </p:sp>
      <p:sp>
        <p:nvSpPr>
          <p:cNvPr id="21"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22"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23"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sp>
        <p:nvSpPr>
          <p:cNvPr id="24" name="텍스트 상자 17"/>
          <p:cNvSpPr txBox="1">
            <a:spLocks noGrp="1" noChangeArrowheads="1"/>
          </p:cNvSpPr>
          <p:nvPr/>
        </p:nvSpPr>
        <p:spPr>
          <a:xfrm>
            <a:off x="1937385" y="669290"/>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유해하고 위험한 기계와 기구에 대한 방호조치</a:t>
            </a:r>
            <a:endParaRPr lang="ko-KR" altLang="en-US" sz="1200" b="1" dirty="0">
              <a:solidFill>
                <a:schemeClr val="bg1"/>
              </a:solidFill>
              <a:latin typeface="-윤고딕320" charset="0"/>
              <a:ea typeface="-윤고딕320" charset="0"/>
            </a:endParaRPr>
          </a:p>
        </p:txBody>
      </p:sp>
      <p:pic>
        <p:nvPicPr>
          <p:cNvPr id="25" name="Picture 7" descr="C:/Users/Administrator/AppData/Roaming/PolarisOffice/ETemp/3288_5820208/image9.emf"/>
          <p:cNvPicPr>
            <a:picLocks noChangeAspect="1"/>
          </p:cNvPicPr>
          <p:nvPr/>
        </p:nvPicPr>
        <p:blipFill rotWithShape="1">
          <a:blip r:embed="rId5">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pic>
        <p:nvPicPr>
          <p:cNvPr id="14" name="Picture 13" descr="C:/Users/Administrator/AppData/Roaming/PolarisOffice/ETemp/3856_4804664/image30.png"/>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849630" y="2425700"/>
            <a:ext cx="1593215" cy="1232535"/>
          </a:xfrm>
          <a:prstGeom prst="rect">
            <a:avLst/>
          </a:prstGeom>
          <a:noFill/>
        </p:spPr>
      </p:pic>
      <p:pic>
        <p:nvPicPr>
          <p:cNvPr id="15" name="Picture 14" descr="C:/Users/Administrator/AppData/Roaming/PolarisOffice/ETemp/3856_4804664/image31.png"/>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872490" y="4160520"/>
            <a:ext cx="1372870" cy="1247140"/>
          </a:xfrm>
          <a:prstGeom prst="rect">
            <a:avLst/>
          </a:prstGeom>
          <a:noFill/>
        </p:spPr>
      </p:pic>
      <p:sp>
        <p:nvSpPr>
          <p:cNvPr id="31" name="TextBox 31"/>
          <p:cNvSpPr txBox="1">
            <a:spLocks noGrp="1" noChangeArrowheads="1"/>
          </p:cNvSpPr>
          <p:nvPr/>
        </p:nvSpPr>
        <p:spPr>
          <a:xfrm>
            <a:off x="1922145" y="156210"/>
            <a:ext cx="722566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Safety Measures for Hazardous Machinery and Equipment</a:t>
            </a:r>
            <a:endParaRPr lang="ko-KR" altLang="en-US" sz="2000" b="1" dirty="0">
              <a:solidFill>
                <a:srgbClr val="FFFFFF"/>
              </a:solidFill>
              <a:latin typeface="맑은 고딕" charset="0"/>
              <a:ea typeface="맑은 고딕" charset="0"/>
            </a:endParaRPr>
          </a:p>
        </p:txBody>
      </p:sp>
      <p:sp>
        <p:nvSpPr>
          <p:cNvPr id="33" name="텍스트 상자 33"/>
          <p:cNvSpPr txBox="1">
            <a:spLocks/>
          </p:cNvSpPr>
          <p:nvPr/>
        </p:nvSpPr>
        <p:spPr>
          <a:xfrm>
            <a:off x="2958465" y="3907790"/>
            <a:ext cx="5441950" cy="461010"/>
          </a:xfrm>
          <a:prstGeom prst="rect">
            <a:avLst/>
          </a:prstGeom>
          <a:ln w="0">
            <a:noFill/>
            <a:prstDash/>
          </a:ln>
        </p:spPr>
        <p:txBody>
          <a:bodyPr vert="horz" wrap="square" lIns="89535" tIns="46355" rIns="89535" bIns="46355" numCol="1" anchor="t">
            <a:noAutofit/>
          </a:bodyPr>
          <a:lstStyle/>
          <a:p>
            <a:pPr marL="0" indent="0" algn="l" defTabSz="508000" eaLnBrk="0" fontAlgn="auto" latinLnBrk="0">
              <a:lnSpc>
                <a:spcPct val="100000"/>
              </a:lnSpc>
              <a:spcBef>
                <a:spcPts val="0"/>
              </a:spcBef>
              <a:spcAft>
                <a:spcPts val="0"/>
              </a:spcAft>
              <a:buFontTx/>
              <a:buNone/>
            </a:pPr>
            <a:r>
              <a:rPr lang="en-US" altLang="ko-KR" sz="1200" b="0" cap="none" dirty="0">
                <a:solidFill>
                  <a:srgbClr val="000000"/>
                </a:solidFill>
                <a:latin typeface="Tahoma" charset="0"/>
                <a:ea typeface="Tahoma" charset="0"/>
              </a:rPr>
              <a:t>Interlocking safety device, stationary protective guard </a:t>
            </a:r>
            <a:endParaRPr lang="ko-KR" altLang="en-US" sz="1200" b="0" cap="none" dirty="0">
              <a:solidFill>
                <a:srgbClr val="000000"/>
              </a:solidFill>
              <a:latin typeface="Tahoma" charset="0"/>
              <a:ea typeface="Tahoma" charset="0"/>
            </a:endParaRPr>
          </a:p>
          <a:p>
            <a:pPr marL="0" indent="0" algn="l" defTabSz="508000" eaLnBrk="0" fontAlgn="auto" latinLnBrk="0">
              <a:lnSpc>
                <a:spcPct val="100000"/>
              </a:lnSpc>
              <a:spcBef>
                <a:spcPts val="0"/>
              </a:spcBef>
              <a:spcAft>
                <a:spcPts val="0"/>
              </a:spcAft>
              <a:buFontTx/>
              <a:buNone/>
            </a:pPr>
            <a:r>
              <a:rPr lang="en-US" altLang="ko-KR" sz="1200" b="0" cap="none" dirty="0">
                <a:solidFill>
                  <a:srgbClr val="000000"/>
                </a:solidFill>
                <a:latin typeface="Tahoma" charset="0"/>
                <a:ea typeface="Tahoma" charset="0"/>
              </a:rPr>
              <a:t>(where interlocking circuits cannot be installed).</a:t>
            </a:r>
            <a:endParaRPr lang="ko-KR" altLang="en-US" sz="1200" b="0" cap="none" dirty="0">
              <a:solidFill>
                <a:srgbClr val="000000"/>
              </a:solidFill>
              <a:latin typeface="Tahoma" charset="0"/>
              <a:ea typeface="Tahoma" charset="0"/>
            </a:endParaRPr>
          </a:p>
        </p:txBody>
      </p:sp>
      <p:sp>
        <p:nvSpPr>
          <p:cNvPr id="34" name="텍스트 상자 34"/>
          <p:cNvSpPr txBox="1">
            <a:spLocks noGrp="1" noChangeArrowheads="1"/>
          </p:cNvSpPr>
          <p:nvPr/>
        </p:nvSpPr>
        <p:spPr>
          <a:xfrm>
            <a:off x="450850" y="1263015"/>
            <a:ext cx="7190105" cy="399415"/>
          </a:xfrm>
          <a:prstGeom prst="rect">
            <a:avLst/>
          </a:prstGeom>
          <a:ln w="0">
            <a:noFill/>
            <a:prstDash/>
          </a:ln>
        </p:spPr>
        <p:txBody>
          <a:bodyPr vert="horz" wrap="square" lIns="89535" tIns="46355" rIns="89535" bIns="46355" anchor="t"/>
          <a:lstStyle/>
          <a:p>
            <a:pPr marL="0" indent="0" algn="just" defTabSz="508000" eaLnBrk="0" fontAlgn="auto" latinLnBrk="0">
              <a:lnSpc>
                <a:spcPct val="150000"/>
              </a:lnSpc>
              <a:spcBef>
                <a:spcPts val="0"/>
              </a:spcBef>
              <a:spcAft>
                <a:spcPts val="0"/>
              </a:spcAft>
              <a:buFontTx/>
              <a:buNone/>
            </a:pPr>
            <a:r>
              <a:rPr lang="en-US" altLang="ko-KR" sz="2000" b="1" spc="20" dirty="0">
                <a:solidFill>
                  <a:srgbClr val="D00068"/>
                </a:solidFill>
                <a:latin typeface="Arial" charset="0"/>
                <a:ea typeface="Arial" charset="0"/>
              </a:rPr>
              <a:t>Machinery and Equipment that Require Safety Features</a:t>
            </a:r>
            <a:endParaRPr lang="ko-KR" altLang="en-US" sz="2000" b="1" dirty="0">
              <a:solidFill>
                <a:srgbClr val="D00068"/>
              </a:solidFill>
              <a:latin typeface="Arial" charset="0"/>
              <a:ea typeface="Arial" charset="0"/>
            </a:endParaRPr>
          </a:p>
          <a:p>
            <a:pPr marL="0" indent="0" algn="l" defTabSz="508000" eaLnBrk="0" fontAlgn="auto" latinLnBrk="0">
              <a:lnSpc>
                <a:spcPct val="100000"/>
              </a:lnSpc>
              <a:spcBef>
                <a:spcPts val="0"/>
              </a:spcBef>
              <a:spcAft>
                <a:spcPts val="0"/>
              </a:spcAft>
              <a:buFontTx/>
              <a:buNone/>
            </a:pPr>
            <a:endParaRPr lang="ko-KR" altLang="en-US" sz="2000" dirty="0">
              <a:solidFill>
                <a:srgbClr val="D00068"/>
              </a:solidFill>
              <a:latin typeface="Tahoma" charset="0"/>
              <a:ea typeface="Tahoma" charset="0"/>
            </a:endParaRPr>
          </a:p>
        </p:txBody>
      </p:sp>
      <p:sp>
        <p:nvSpPr>
          <p:cNvPr id="35" name="텍스트 상자 35"/>
          <p:cNvSpPr txBox="1">
            <a:spLocks noGrp="1" noChangeArrowheads="1"/>
          </p:cNvSpPr>
          <p:nvPr/>
        </p:nvSpPr>
        <p:spPr>
          <a:xfrm>
            <a:off x="463550" y="1645920"/>
            <a:ext cx="2804160" cy="323215"/>
          </a:xfrm>
          <a:prstGeom prst="rect">
            <a:avLst/>
          </a:prstGeom>
          <a:ln w="0">
            <a:noFill/>
            <a:prstDash/>
          </a:ln>
        </p:spPr>
        <p:txBody>
          <a:bodyPr vert="horz" wrap="square" lIns="89535" tIns="46355" rIns="89535" bIns="46355" anchor="t"/>
          <a:lstStyle/>
          <a:p>
            <a:pPr marL="0" indent="0" algn="just" defTabSz="508000" fontAlgn="auto">
              <a:lnSpc>
                <a:spcPct val="150000"/>
              </a:lnSpc>
              <a:spcBef>
                <a:spcPts val="0"/>
              </a:spcBef>
              <a:spcAft>
                <a:spcPts val="0"/>
              </a:spcAft>
              <a:buFontTx/>
              <a:buNone/>
            </a:pPr>
            <a:r>
              <a:rPr lang="en-US" altLang="ko-KR" sz="1000" spc="10" dirty="0">
                <a:solidFill>
                  <a:srgbClr val="D00068"/>
                </a:solidFill>
                <a:latin typeface="-윤고딕330" charset="0"/>
                <a:ea typeface="-윤고딕330" charset="0"/>
              </a:rPr>
              <a:t>유해하고 위험하여 방호조치가 필요한 기계기구</a:t>
            </a:r>
            <a:endParaRPr lang="ko-KR" altLang="en-US" sz="1200" dirty="0">
              <a:solidFill>
                <a:srgbClr val="D00068"/>
              </a:solidFill>
              <a:latin typeface="-윤고딕330" charset="0"/>
              <a:ea typeface="-윤고딕330" charset="0"/>
            </a:endParaRPr>
          </a:p>
        </p:txBody>
      </p:sp>
      <p:sp>
        <p:nvSpPr>
          <p:cNvPr id="36" name="텍스트 상자 36"/>
          <p:cNvSpPr txBox="1">
            <a:spLocks noGrp="1" noChangeArrowheads="1"/>
          </p:cNvSpPr>
          <p:nvPr/>
        </p:nvSpPr>
        <p:spPr>
          <a:xfrm>
            <a:off x="2563495" y="2182495"/>
            <a:ext cx="3623310" cy="323850"/>
          </a:xfrm>
          <a:prstGeom prst="rect">
            <a:avLst/>
          </a:prstGeom>
          <a:ln w="0">
            <a:noFill/>
            <a:prstDash/>
          </a:ln>
        </p:spPr>
        <p:txBody>
          <a:bodyPr vert="horz" wrap="square" lIns="89535" tIns="46355" rIns="89535" bIns="46355" anchor="t"/>
          <a:lstStyle/>
          <a:p>
            <a:pPr marL="0" indent="0" algn="just" defTabSz="508000" eaLnBrk="0" fontAlgn="auto" latinLnBrk="0">
              <a:lnSpc>
                <a:spcPct val="100000"/>
              </a:lnSpc>
              <a:spcBef>
                <a:spcPts val="0"/>
              </a:spcBef>
              <a:spcAft>
                <a:spcPts val="0"/>
              </a:spcAft>
              <a:buFontTx/>
              <a:buNone/>
            </a:pPr>
            <a:r>
              <a:rPr lang="en-US" altLang="ko-KR" sz="1500" b="1" dirty="0">
                <a:solidFill>
                  <a:srgbClr val="D00068"/>
                </a:solidFill>
                <a:latin typeface="Tahoma" charset="0"/>
                <a:ea typeface="Tahoma" charset="0"/>
              </a:rPr>
              <a:t>       Packaging machine </a:t>
            </a:r>
            <a:r>
              <a:rPr lang="en-US" altLang="ko-KR" sz="1100" b="1" dirty="0">
                <a:solidFill>
                  <a:srgbClr val="E80074"/>
                </a:solidFill>
                <a:latin typeface="-윤고딕320" charset="0"/>
                <a:ea typeface="-윤고딕320" charset="0"/>
              </a:rPr>
              <a:t>포장기계</a:t>
            </a:r>
            <a:endParaRPr lang="ko-KR" altLang="en-US" sz="1100" b="1" dirty="0">
              <a:solidFill>
                <a:srgbClr val="E80074"/>
              </a:solidFill>
              <a:latin typeface="-윤고딕320" charset="0"/>
              <a:ea typeface="-윤고딕320" charset="0"/>
            </a:endParaRPr>
          </a:p>
        </p:txBody>
      </p:sp>
      <p:sp>
        <p:nvSpPr>
          <p:cNvPr id="38" name="텍스트 상자 38"/>
          <p:cNvSpPr txBox="1">
            <a:spLocks/>
          </p:cNvSpPr>
          <p:nvPr/>
        </p:nvSpPr>
        <p:spPr>
          <a:xfrm>
            <a:off x="2999105" y="4333240"/>
            <a:ext cx="4420870" cy="419735"/>
          </a:xfrm>
          <a:prstGeom prst="rect">
            <a:avLst/>
          </a:prstGeom>
          <a:ln w="0">
            <a:noFill/>
            <a:prstDash/>
          </a:ln>
        </p:spPr>
        <p:txBody>
          <a:bodyPr vert="horz" wrap="square" lIns="89535" tIns="46355" rIns="89535" bIns="46355" numCol="1"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구동부 방호 연동장치, 고정식 방호가드 (연동회로의 구성이 곤란한 부위)</a:t>
            </a:r>
            <a:endParaRPr lang="ko-KR" altLang="en-US" sz="900" b="0" cap="none" dirty="0">
              <a:solidFill>
                <a:srgbClr val="D00068"/>
              </a:solidFill>
              <a:latin typeface="-윤고딕330" charset="0"/>
              <a:ea typeface="-윤고딕330" charset="0"/>
            </a:endParaRPr>
          </a:p>
        </p:txBody>
      </p:sp>
      <p:sp>
        <p:nvSpPr>
          <p:cNvPr id="39" name="텍스트 상자 39"/>
          <p:cNvSpPr txBox="1">
            <a:spLocks/>
          </p:cNvSpPr>
          <p:nvPr/>
        </p:nvSpPr>
        <p:spPr>
          <a:xfrm>
            <a:off x="3001010" y="4682490"/>
            <a:ext cx="5441950" cy="461010"/>
          </a:xfrm>
          <a:prstGeom prst="rect">
            <a:avLst/>
          </a:prstGeom>
          <a:ln w="0">
            <a:noFill/>
            <a:prstDash/>
          </a:ln>
        </p:spPr>
        <p:txBody>
          <a:bodyPr vert="horz" wrap="square" lIns="89535" tIns="46355" rIns="89535" bIns="46355" numCol="1" anchor="t">
            <a:noAutofit/>
          </a:bodyPr>
          <a:lstStyle/>
          <a:p>
            <a:pPr marL="0" indent="0" algn="l" defTabSz="508000" eaLnBrk="0" fontAlgn="auto" latinLnBrk="0">
              <a:lnSpc>
                <a:spcPct val="100000"/>
              </a:lnSpc>
              <a:spcBef>
                <a:spcPts val="0"/>
              </a:spcBef>
              <a:spcAft>
                <a:spcPts val="0"/>
              </a:spcAft>
              <a:buFontTx/>
              <a:buNone/>
            </a:pPr>
            <a:r>
              <a:rPr lang="en-US" altLang="ko-KR" sz="1200" b="0" cap="none" dirty="0">
                <a:solidFill>
                  <a:srgbClr val="000000"/>
                </a:solidFill>
                <a:latin typeface="Tahoma" charset="0"/>
                <a:ea typeface="Tahoma" charset="0"/>
              </a:rPr>
              <a:t>Interlocking safety device </a:t>
            </a:r>
            <a:endParaRPr lang="ko-KR" altLang="en-US" sz="1200" b="0" cap="none" dirty="0">
              <a:solidFill>
                <a:srgbClr val="000000"/>
              </a:solidFill>
              <a:latin typeface="Tahoma" charset="0"/>
              <a:ea typeface="Tahoma" charset="0"/>
            </a:endParaRPr>
          </a:p>
          <a:p>
            <a:pPr marL="0" indent="0" algn="l" defTabSz="508000" eaLnBrk="0" fontAlgn="auto" latinLnBrk="0">
              <a:lnSpc>
                <a:spcPct val="100000"/>
              </a:lnSpc>
              <a:spcBef>
                <a:spcPts val="0"/>
              </a:spcBef>
              <a:spcAft>
                <a:spcPts val="0"/>
              </a:spcAft>
              <a:buFontTx/>
              <a:buNone/>
            </a:pPr>
            <a:r>
              <a:rPr lang="en-US" altLang="ko-KR" sz="1200" b="0" cap="none" dirty="0">
                <a:solidFill>
                  <a:srgbClr val="000000"/>
                </a:solidFill>
                <a:latin typeface="Tahoma" charset="0"/>
                <a:ea typeface="Tahoma" charset="0"/>
              </a:rPr>
              <a:t>(Ensures machine only operates when this device is engaged.)</a:t>
            </a:r>
            <a:endParaRPr lang="ko-KR" altLang="en-US" sz="1200" b="0" cap="none" dirty="0">
              <a:solidFill>
                <a:srgbClr val="000000"/>
              </a:solidFill>
              <a:latin typeface="Tahoma" charset="0"/>
              <a:ea typeface="Tahoma" charset="0"/>
            </a:endParaRPr>
          </a:p>
        </p:txBody>
      </p:sp>
      <p:sp>
        <p:nvSpPr>
          <p:cNvPr id="37" name="TextBox 37"/>
          <p:cNvSpPr txBox="1">
            <a:spLocks/>
          </p:cNvSpPr>
          <p:nvPr/>
        </p:nvSpPr>
        <p:spPr>
          <a:xfrm>
            <a:off x="3003550" y="2773680"/>
            <a:ext cx="2926715" cy="283845"/>
          </a:xfrm>
          <a:prstGeom prst="rect">
            <a:avLst/>
          </a:prstGeom>
          <a:noFill/>
        </p:spPr>
        <p:txBody>
          <a:bodyPr vert="horz" wrap="square" lIns="0" tIns="0" rIns="0" bIns="0" numCol="1" anchor="t">
            <a:noAutofit/>
          </a:bodyPr>
          <a:lstStyle/>
          <a:p>
            <a:pPr marL="0" indent="0" algn="l" defTabSz="457200" eaLnBrk="0" fontAlgn="auto" latinLnBrk="0">
              <a:lnSpc>
                <a:spcPts val="2200"/>
              </a:lnSpc>
              <a:spcBef>
                <a:spcPts val="0"/>
              </a:spcBef>
              <a:spcAft>
                <a:spcPts val="0"/>
              </a:spcAft>
              <a:buFontTx/>
              <a:buNone/>
            </a:pPr>
            <a:r>
              <a:rPr lang="en-US" altLang="ko-KR" sz="1400" b="1" cap="none" dirty="0">
                <a:solidFill>
                  <a:schemeClr val="tx1"/>
                </a:solidFill>
                <a:latin typeface="Tahoma" charset="0"/>
                <a:ea typeface="Tahoma" charset="0"/>
              </a:rPr>
              <a:t>① Vacuum Packaging machine</a:t>
            </a:r>
            <a:endParaRPr lang="ko-KR" altLang="en-US" sz="1400" b="1" cap="none" dirty="0">
              <a:solidFill>
                <a:schemeClr val="tx1"/>
              </a:solidFill>
              <a:latin typeface="Tahoma" charset="0"/>
              <a:ea typeface="Tahoma" charset="0"/>
            </a:endParaRPr>
          </a:p>
        </p:txBody>
      </p:sp>
      <p:sp>
        <p:nvSpPr>
          <p:cNvPr id="43" name="텍스트 상자 43"/>
          <p:cNvSpPr txBox="1">
            <a:spLocks/>
          </p:cNvSpPr>
          <p:nvPr/>
        </p:nvSpPr>
        <p:spPr>
          <a:xfrm>
            <a:off x="5731115" y="2820670"/>
            <a:ext cx="1395730" cy="2292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000000"/>
                </a:solidFill>
                <a:latin typeface="-윤고딕330" charset="0"/>
                <a:ea typeface="-윤고딕330" charset="0"/>
              </a:rPr>
              <a:t>진공포장기</a:t>
            </a:r>
            <a:endParaRPr lang="ko-KR" altLang="en-US" sz="900" b="0" cap="none" dirty="0">
              <a:solidFill>
                <a:srgbClr val="000000"/>
              </a:solidFill>
              <a:latin typeface="-윤고딕330" charset="0"/>
              <a:ea typeface="-윤고딕330" charset="0"/>
            </a:endParaRPr>
          </a:p>
        </p:txBody>
      </p:sp>
      <p:sp>
        <p:nvSpPr>
          <p:cNvPr id="41" name="TextBox 41"/>
          <p:cNvSpPr txBox="1">
            <a:spLocks/>
          </p:cNvSpPr>
          <p:nvPr/>
        </p:nvSpPr>
        <p:spPr>
          <a:xfrm>
            <a:off x="2993390" y="3109595"/>
            <a:ext cx="2492375" cy="297180"/>
          </a:xfrm>
          <a:prstGeom prst="rect">
            <a:avLst/>
          </a:prstGeom>
          <a:noFill/>
        </p:spPr>
        <p:txBody>
          <a:bodyPr vert="horz" wrap="square" lIns="0" tIns="0" rIns="0" bIns="0" numCol="1" anchor="t">
            <a:noAutofit/>
          </a:bodyPr>
          <a:lstStyle/>
          <a:p>
            <a:pPr marL="0" indent="0" algn="l" defTabSz="457200" eaLnBrk="0" fontAlgn="auto" latinLnBrk="0">
              <a:lnSpc>
                <a:spcPts val="2200"/>
              </a:lnSpc>
              <a:spcBef>
                <a:spcPts val="0"/>
              </a:spcBef>
              <a:spcAft>
                <a:spcPts val="0"/>
              </a:spcAft>
              <a:buFontTx/>
              <a:buNone/>
            </a:pPr>
            <a:r>
              <a:rPr lang="en-US" altLang="ko-KR" sz="1400" b="1" cap="none" dirty="0">
                <a:solidFill>
                  <a:schemeClr val="tx1"/>
                </a:solidFill>
                <a:latin typeface="Tahoma" charset="0"/>
                <a:ea typeface="Tahoma" charset="0"/>
              </a:rPr>
              <a:t>② Wrapping machine</a:t>
            </a:r>
            <a:endParaRPr lang="ko-KR" altLang="en-US" sz="1400" b="1" cap="none" dirty="0">
              <a:solidFill>
                <a:schemeClr val="tx1"/>
              </a:solidFill>
              <a:latin typeface="Tahoma" charset="0"/>
              <a:ea typeface="Tahoma" charset="0"/>
            </a:endParaRPr>
          </a:p>
        </p:txBody>
      </p:sp>
      <p:sp>
        <p:nvSpPr>
          <p:cNvPr id="44" name="텍스트 상자 44"/>
          <p:cNvSpPr txBox="1">
            <a:spLocks/>
          </p:cNvSpPr>
          <p:nvPr/>
        </p:nvSpPr>
        <p:spPr>
          <a:xfrm>
            <a:off x="4890726" y="3155153"/>
            <a:ext cx="1323340" cy="23177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000000"/>
                </a:solidFill>
                <a:latin typeface="-윤고딕330" charset="0"/>
                <a:ea typeface="-윤고딕330" charset="0"/>
              </a:rPr>
              <a:t>랩핑기</a:t>
            </a:r>
            <a:endParaRPr lang="ko-KR" altLang="en-US" sz="900" b="0" cap="none" dirty="0">
              <a:solidFill>
                <a:srgbClr val="000000"/>
              </a:solidFill>
              <a:latin typeface="-윤고딕330" charset="0"/>
              <a:ea typeface="-윤고딕330" charset="0"/>
            </a:endParaRPr>
          </a:p>
        </p:txBody>
      </p:sp>
      <p:sp>
        <p:nvSpPr>
          <p:cNvPr id="45" name="텍스트 상자 45"/>
          <p:cNvSpPr txBox="1">
            <a:spLocks/>
          </p:cNvSpPr>
          <p:nvPr/>
        </p:nvSpPr>
        <p:spPr>
          <a:xfrm>
            <a:off x="3040380" y="5081905"/>
            <a:ext cx="4420870" cy="27495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 구동부 방호 연동장치: 기계 구동부에 설치되는 방호장치 등이 개방 시 작동정지, </a:t>
            </a:r>
            <a:endParaRPr lang="ko-KR" altLang="en-US" sz="9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    닫힌 상태에서 작동되도록 상호 연결하는 것</a:t>
            </a:r>
            <a:endParaRPr lang="ko-KR" altLang="en-US" sz="900" b="0" cap="none" dirty="0">
              <a:solidFill>
                <a:srgbClr val="D00068"/>
              </a:solidFill>
              <a:latin typeface="-윤고딕330" charset="0"/>
              <a:ea typeface="-윤고딕330" charset="0"/>
            </a:endParaRPr>
          </a:p>
        </p:txBody>
      </p:sp>
      <p:sp>
        <p:nvSpPr>
          <p:cNvPr id="22"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23"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24"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sp>
        <p:nvSpPr>
          <p:cNvPr id="25" name="텍스트 상자 17"/>
          <p:cNvSpPr txBox="1">
            <a:spLocks noGrp="1" noChangeArrowheads="1"/>
          </p:cNvSpPr>
          <p:nvPr/>
        </p:nvSpPr>
        <p:spPr>
          <a:xfrm>
            <a:off x="1937385" y="669290"/>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유해하고 위험한 기계와 기구에 대한 방호조치</a:t>
            </a:r>
            <a:endParaRPr lang="ko-KR" altLang="en-US" sz="1200" b="1" dirty="0">
              <a:solidFill>
                <a:schemeClr val="bg1"/>
              </a:solidFill>
              <a:latin typeface="-윤고딕320" charset="0"/>
              <a:ea typeface="-윤고딕320" charset="0"/>
            </a:endParaRPr>
          </a:p>
        </p:txBody>
      </p:sp>
      <p:pic>
        <p:nvPicPr>
          <p:cNvPr id="26" name="Picture 7" descr="C:/Users/Administrator/AppData/Roaming/PolarisOffice/ETemp/3288_5820208/image9.emf"/>
          <p:cNvPicPr>
            <a:picLocks noChangeAspect="1"/>
          </p:cNvPicPr>
          <p:nvPr/>
        </p:nvPicPr>
        <p:blipFill rotWithShape="1">
          <a:blip r:embed="rId5">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3080129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31" name="도형 31"/>
          <p:cNvSpPr>
            <a:spLocks/>
          </p:cNvSpPr>
          <p:nvPr/>
        </p:nvSpPr>
        <p:spPr>
          <a:xfrm>
            <a:off x="615315" y="4796790"/>
            <a:ext cx="7665720" cy="1322070"/>
          </a:xfrm>
          <a:prstGeom prst="rect">
            <a:avLst/>
          </a:prstGeom>
          <a:solidFill>
            <a:schemeClr val="bg1">
              <a:lumMod val="95000"/>
              <a:lumOff val="0"/>
            </a:schemeClr>
          </a:solidFill>
          <a:ln w="0">
            <a:noFill/>
            <a:prstDash/>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anchor="ctr">
            <a:noAutofit/>
          </a:bodyPr>
          <a:lstStyle/>
          <a:p>
            <a:pPr marL="0" indent="0" algn="ctr" defTabSz="508000" fontAlgn="auto">
              <a:lnSpc>
                <a:spcPct val="100000"/>
              </a:lnSpc>
              <a:spcBef>
                <a:spcPts val="0"/>
              </a:spcBef>
              <a:spcAft>
                <a:spcPts val="0"/>
              </a:spcAft>
              <a:buFontTx/>
              <a:buNone/>
            </a:pPr>
            <a:endParaRPr lang="ko-KR" altLang="en-US" sz="1800" b="0" cap="none" dirty="0">
              <a:latin typeface="맑은 고딕" charset="0"/>
              <a:ea typeface="맑은 고딕" charset="0"/>
            </a:endParaRPr>
          </a:p>
        </p:txBody>
      </p:sp>
      <p:sp>
        <p:nvSpPr>
          <p:cNvPr id="18" name="TextBox 18"/>
          <p:cNvSpPr txBox="1">
            <a:spLocks noGrp="1" noChangeArrowheads="1"/>
          </p:cNvSpPr>
          <p:nvPr/>
        </p:nvSpPr>
        <p:spPr>
          <a:xfrm>
            <a:off x="1922145" y="156210"/>
            <a:ext cx="722566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Safety Measures for Hazardous Machinery and Equipment</a:t>
            </a:r>
            <a:endParaRPr lang="ko-KR" altLang="en-US" sz="2000" b="1" dirty="0">
              <a:solidFill>
                <a:srgbClr val="FFFFFF"/>
              </a:solidFill>
              <a:latin typeface="맑은 고딕" charset="0"/>
              <a:ea typeface="맑은 고딕" charset="0"/>
            </a:endParaRPr>
          </a:p>
        </p:txBody>
      </p:sp>
      <p:sp>
        <p:nvSpPr>
          <p:cNvPr id="20" name="텍스트 상자 20"/>
          <p:cNvSpPr txBox="1">
            <a:spLocks/>
          </p:cNvSpPr>
          <p:nvPr/>
        </p:nvSpPr>
        <p:spPr>
          <a:xfrm>
            <a:off x="450850" y="1263015"/>
            <a:ext cx="7190740" cy="40005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2000" b="1" cap="none" spc="20" dirty="0">
                <a:solidFill>
                  <a:srgbClr val="D00068"/>
                </a:solidFill>
                <a:latin typeface="Arial" charset="0"/>
                <a:ea typeface="Arial" charset="0"/>
              </a:rPr>
              <a:t>Cautions in the Use of Safety Devices </a:t>
            </a:r>
            <a:endParaRPr lang="ko-KR" altLang="en-US" sz="2000" b="1" cap="none" dirty="0">
              <a:solidFill>
                <a:srgbClr val="D00068"/>
              </a:solidFill>
              <a:latin typeface="Arial" charset="0"/>
              <a:ea typeface="Arial" charset="0"/>
            </a:endParaRPr>
          </a:p>
          <a:p>
            <a:pPr marL="0" indent="0" algn="l" defTabSz="508000" eaLnBrk="0" fontAlgn="auto" latinLnBrk="0">
              <a:lnSpc>
                <a:spcPct val="100000"/>
              </a:lnSpc>
              <a:spcBef>
                <a:spcPts val="0"/>
              </a:spcBef>
              <a:spcAft>
                <a:spcPts val="0"/>
              </a:spcAft>
              <a:buFontTx/>
              <a:buNone/>
            </a:pPr>
            <a:endParaRPr lang="ko-KR" altLang="en-US" sz="2000" b="0" cap="none" dirty="0">
              <a:solidFill>
                <a:srgbClr val="D00068"/>
              </a:solidFill>
              <a:latin typeface="Tahoma" charset="0"/>
              <a:ea typeface="Tahoma" charset="0"/>
            </a:endParaRPr>
          </a:p>
        </p:txBody>
      </p:sp>
      <p:sp>
        <p:nvSpPr>
          <p:cNvPr id="21" name="텍스트 상자 21"/>
          <p:cNvSpPr txBox="1">
            <a:spLocks/>
          </p:cNvSpPr>
          <p:nvPr/>
        </p:nvSpPr>
        <p:spPr>
          <a:xfrm>
            <a:off x="5147945" y="1399540"/>
            <a:ext cx="2244090" cy="59944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방호장치 사용상의 주의사항</a:t>
            </a:r>
            <a:endParaRPr lang="ko-KR" altLang="en-US" sz="1800" b="0" cap="none" dirty="0">
              <a:solidFill>
                <a:srgbClr val="D00068"/>
              </a:solidFill>
              <a:latin typeface="맑은 고딕" charset="0"/>
              <a:ea typeface="맑은 고딕" charset="0"/>
            </a:endParaRPr>
          </a:p>
        </p:txBody>
      </p:sp>
      <p:sp>
        <p:nvSpPr>
          <p:cNvPr id="22" name="텍스트 상자 22"/>
          <p:cNvSpPr txBox="1">
            <a:spLocks/>
          </p:cNvSpPr>
          <p:nvPr/>
        </p:nvSpPr>
        <p:spPr>
          <a:xfrm>
            <a:off x="499745" y="2005330"/>
            <a:ext cx="7328535" cy="2764790"/>
          </a:xfrm>
          <a:prstGeom prst="rect">
            <a:avLst/>
          </a:prstGeom>
          <a:ln w="0">
            <a:noFill/>
            <a:prstDash/>
          </a:ln>
        </p:spPr>
        <p:txBody>
          <a:bodyPr vert="horz" wrap="square" lIns="89535" tIns="46355" rIns="89535" bIns="46355" numCol="1" anchor="t">
            <a:noAutofit/>
          </a:bodyPr>
          <a:lstStyle/>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Do not remove, relocate, or modify safety devices.</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Seek assistance from a supervisor if the use of a safety device is inconvenient. </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Never remove a safety device without permission.</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Immediately notify a supervisor of any safety device that is not functioning properly.</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Make the supervisor aware of any safety devices that are needed.</a:t>
            </a:r>
            <a:endParaRPr lang="ko-KR" altLang="en-US" sz="1400" b="0" cap="none" dirty="0">
              <a:solidFill>
                <a:srgbClr val="000000"/>
              </a:solidFill>
              <a:latin typeface="Tahoma" charset="0"/>
              <a:ea typeface="Tahoma" charset="0"/>
            </a:endParaRPr>
          </a:p>
        </p:txBody>
      </p:sp>
      <p:sp>
        <p:nvSpPr>
          <p:cNvPr id="23" name="텍스트 상자 23"/>
          <p:cNvSpPr txBox="1">
            <a:spLocks/>
          </p:cNvSpPr>
          <p:nvPr/>
        </p:nvSpPr>
        <p:spPr>
          <a:xfrm>
            <a:off x="646628" y="2270760"/>
            <a:ext cx="6459855" cy="2546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800" b="0" cap="none" dirty="0">
                <a:solidFill>
                  <a:srgbClr val="D00068"/>
                </a:solidFill>
                <a:latin typeface="-윤고딕330" charset="0"/>
                <a:ea typeface="-윤고딕330" charset="0"/>
              </a:rPr>
              <a:t>방호장치를 제거하거나 마음대로 위치를 변경하거나 개조를 해서는 안 된다.</a:t>
            </a:r>
            <a:endParaRPr lang="ko-KR" altLang="en-US" sz="8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800" b="0" cap="none" dirty="0">
              <a:solidFill>
                <a:srgbClr val="D00068"/>
              </a:solidFill>
              <a:latin typeface="-윤고딕330" charset="0"/>
              <a:ea typeface="-윤고딕330" charset="0"/>
            </a:endParaRPr>
          </a:p>
        </p:txBody>
      </p:sp>
      <p:sp>
        <p:nvSpPr>
          <p:cNvPr id="24" name="텍스트 상자 24"/>
          <p:cNvSpPr txBox="1">
            <a:spLocks/>
          </p:cNvSpPr>
          <p:nvPr/>
        </p:nvSpPr>
        <p:spPr>
          <a:xfrm>
            <a:off x="665612" y="3126105"/>
            <a:ext cx="6459855" cy="2546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800" b="0" cap="none" dirty="0">
                <a:solidFill>
                  <a:srgbClr val="D00068"/>
                </a:solidFill>
                <a:latin typeface="-윤고딕330" charset="0"/>
                <a:ea typeface="-윤고딕330" charset="0"/>
              </a:rPr>
              <a:t>방호장치를 사용하는 것이 불편한 경우에는 감독자에게 보고해서 그의 지도를 받는다. 마음대로 제거해서는 절대 안 된다.</a:t>
            </a:r>
            <a:endParaRPr lang="ko-KR" altLang="en-US" sz="8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800" b="0" cap="none" dirty="0">
              <a:solidFill>
                <a:srgbClr val="D00068"/>
              </a:solidFill>
              <a:latin typeface="-윤고딕330" charset="0"/>
              <a:ea typeface="-윤고딕330" charset="0"/>
            </a:endParaRPr>
          </a:p>
        </p:txBody>
      </p:sp>
      <p:sp>
        <p:nvSpPr>
          <p:cNvPr id="25" name="텍스트 상자 25"/>
          <p:cNvSpPr txBox="1">
            <a:spLocks/>
          </p:cNvSpPr>
          <p:nvPr/>
        </p:nvSpPr>
        <p:spPr>
          <a:xfrm>
            <a:off x="665612" y="3765550"/>
            <a:ext cx="6459855" cy="2546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800" b="0" cap="none" dirty="0">
                <a:solidFill>
                  <a:srgbClr val="D00068"/>
                </a:solidFill>
                <a:latin typeface="-윤고딕330" charset="0"/>
                <a:ea typeface="-윤고딕330" charset="0"/>
              </a:rPr>
              <a:t>방호장치가 망가지거나 고장난 경우에는 즉시 감독자에게 보고하고 지시를 받는다.</a:t>
            </a:r>
            <a:endParaRPr lang="ko-KR" altLang="en-US" sz="8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800" b="0" cap="none" dirty="0">
              <a:solidFill>
                <a:srgbClr val="D00068"/>
              </a:solidFill>
              <a:latin typeface="-윤고딕330" charset="0"/>
              <a:ea typeface="-윤고딕330" charset="0"/>
            </a:endParaRPr>
          </a:p>
        </p:txBody>
      </p:sp>
      <p:sp>
        <p:nvSpPr>
          <p:cNvPr id="26" name="텍스트 상자 26"/>
          <p:cNvSpPr txBox="1">
            <a:spLocks/>
          </p:cNvSpPr>
          <p:nvPr/>
        </p:nvSpPr>
        <p:spPr>
          <a:xfrm>
            <a:off x="665612" y="4416425"/>
            <a:ext cx="6459855" cy="2546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800" b="0" cap="none" dirty="0">
                <a:solidFill>
                  <a:srgbClr val="D00068"/>
                </a:solidFill>
                <a:latin typeface="-윤고딕330" charset="0"/>
                <a:ea typeface="-윤고딕330" charset="0"/>
              </a:rPr>
              <a:t>필요한 방호장치가 있으면 감독자에게 보고한다.</a:t>
            </a:r>
            <a:endParaRPr lang="ko-KR" altLang="en-US" sz="8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800" b="0" cap="none" dirty="0">
              <a:solidFill>
                <a:srgbClr val="D00068"/>
              </a:solidFill>
              <a:latin typeface="-윤고딕330" charset="0"/>
              <a:ea typeface="-윤고딕330" charset="0"/>
            </a:endParaRPr>
          </a:p>
        </p:txBody>
      </p:sp>
      <p:sp>
        <p:nvSpPr>
          <p:cNvPr id="27" name="텍스트 상자 27"/>
          <p:cNvSpPr txBox="1">
            <a:spLocks/>
          </p:cNvSpPr>
          <p:nvPr/>
        </p:nvSpPr>
        <p:spPr>
          <a:xfrm>
            <a:off x="767080" y="5288915"/>
            <a:ext cx="7658100" cy="462915"/>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200" b="0" cap="none" dirty="0">
                <a:solidFill>
                  <a:schemeClr val="tx1"/>
                </a:solidFill>
                <a:latin typeface="맑은 고딕" charset="0"/>
                <a:ea typeface="맑은 고딕" charset="0"/>
              </a:rPr>
              <a:t>Inspect safety devices before starting work each morning to make sure that they are all in sound and working condition.</a:t>
            </a:r>
            <a:endParaRPr lang="ko-KR" altLang="en-US" sz="1200" b="0" cap="none" dirty="0">
              <a:solidFill>
                <a:schemeClr val="tx1"/>
              </a:solidFill>
              <a:latin typeface="맑은 고딕" charset="0"/>
              <a:ea typeface="맑은 고딕" charset="0"/>
            </a:endParaRPr>
          </a:p>
        </p:txBody>
      </p:sp>
      <p:sp>
        <p:nvSpPr>
          <p:cNvPr id="28" name="텍스트 상자 28"/>
          <p:cNvSpPr txBox="1">
            <a:spLocks/>
          </p:cNvSpPr>
          <p:nvPr/>
        </p:nvSpPr>
        <p:spPr>
          <a:xfrm>
            <a:off x="749300" y="4913630"/>
            <a:ext cx="2525395" cy="308610"/>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400" b="0" cap="none" dirty="0">
                <a:solidFill>
                  <a:schemeClr val="tx1"/>
                </a:solidFill>
                <a:latin typeface="Arial" charset="0"/>
                <a:ea typeface="Arial" charset="0"/>
              </a:rPr>
              <a:t>Safety Tip</a:t>
            </a:r>
            <a:endParaRPr lang="ko-KR" altLang="en-US" sz="1400" b="0" cap="none" dirty="0">
              <a:solidFill>
                <a:schemeClr val="tx1"/>
              </a:solidFill>
              <a:latin typeface="Arial" charset="0"/>
              <a:ea typeface="Arial" charset="0"/>
            </a:endParaRPr>
          </a:p>
        </p:txBody>
      </p:sp>
      <p:sp>
        <p:nvSpPr>
          <p:cNvPr id="29" name="텍스트 상자 29"/>
          <p:cNvSpPr txBox="1">
            <a:spLocks/>
          </p:cNvSpPr>
          <p:nvPr/>
        </p:nvSpPr>
        <p:spPr>
          <a:xfrm>
            <a:off x="774700" y="5728970"/>
            <a:ext cx="6212205" cy="32258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800" b="0" cap="none" dirty="0">
                <a:solidFill>
                  <a:schemeClr val="tx1"/>
                </a:solidFill>
                <a:latin typeface="-윤고딕330" charset="0"/>
                <a:ea typeface="-윤고딕330" charset="0"/>
              </a:rPr>
              <a:t>매일 아침 작업시작 전에 방호장치를 점검하고 상태가 나쁜 경우가 없는 것을 확인한 후에 작업을 시작하자.</a:t>
            </a:r>
            <a:endParaRPr lang="ko-KR" altLang="en-US" sz="800" b="0" cap="none" dirty="0">
              <a:solidFill>
                <a:schemeClr val="tx1"/>
              </a:solidFill>
              <a:latin typeface="-윤고딕330" charset="0"/>
              <a:ea typeface="-윤고딕330" charset="0"/>
            </a:endParaRPr>
          </a:p>
        </p:txBody>
      </p:sp>
      <p:sp>
        <p:nvSpPr>
          <p:cNvPr id="30" name="텍스트 상자 30"/>
          <p:cNvSpPr txBox="1">
            <a:spLocks/>
          </p:cNvSpPr>
          <p:nvPr/>
        </p:nvSpPr>
        <p:spPr>
          <a:xfrm>
            <a:off x="1601470" y="4949825"/>
            <a:ext cx="6212205" cy="32258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chemeClr val="tx1"/>
                </a:solidFill>
                <a:latin typeface="-윤고딕330" charset="0"/>
                <a:ea typeface="-윤고딕330" charset="0"/>
              </a:rPr>
              <a:t>안전 TIP</a:t>
            </a:r>
            <a:endParaRPr lang="ko-KR" altLang="en-US" sz="900" b="0" cap="none" dirty="0">
              <a:solidFill>
                <a:schemeClr val="tx1"/>
              </a:solidFill>
              <a:latin typeface="-윤고딕330" charset="0"/>
              <a:ea typeface="-윤고딕330" charset="0"/>
            </a:endParaRPr>
          </a:p>
        </p:txBody>
      </p:sp>
      <p:sp>
        <p:nvSpPr>
          <p:cNvPr id="32"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33"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34"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sp>
        <p:nvSpPr>
          <p:cNvPr id="35" name="텍스트 상자 17"/>
          <p:cNvSpPr txBox="1">
            <a:spLocks noGrp="1" noChangeArrowheads="1"/>
          </p:cNvSpPr>
          <p:nvPr/>
        </p:nvSpPr>
        <p:spPr>
          <a:xfrm>
            <a:off x="1937385" y="669290"/>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유해하고 위험한 기계와 기구에 대한 방호조치</a:t>
            </a:r>
            <a:endParaRPr lang="ko-KR" altLang="en-US" sz="1200" b="1" dirty="0">
              <a:solidFill>
                <a:schemeClr val="bg1"/>
              </a:solidFill>
              <a:latin typeface="-윤고딕320" charset="0"/>
              <a:ea typeface="-윤고딕320" charset="0"/>
            </a:endParaRPr>
          </a:p>
        </p:txBody>
      </p:sp>
      <p:pic>
        <p:nvPicPr>
          <p:cNvPr id="36" name="Picture 7" descr="C:/Users/Administrator/AppData/Roaming/PolarisOffice/ETemp/3288_5820208/image9.emf"/>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12918580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18" name="Rectangle 17"/>
          <p:cNvSpPr>
            <a:spLocks/>
          </p:cNvSpPr>
          <p:nvPr/>
        </p:nvSpPr>
        <p:spPr>
          <a:xfrm>
            <a:off x="751840" y="5918728"/>
            <a:ext cx="2078990" cy="320675"/>
          </a:xfrm>
          <a:prstGeom prst="rect">
            <a:avLst/>
          </a:prstGeom>
        </p:spPr>
        <p:txBody>
          <a:bodyPr vert="horz" wrap="square" lIns="91440" tIns="45720" rIns="91440" bIns="45720" numCol="1" anchor="t">
            <a:spAutoFit/>
          </a:bodyPr>
          <a:lstStyle/>
          <a:p>
            <a:pPr marL="0" indent="0" algn="ctr" defTabSz="457200" eaLnBrk="0" fontAlgn="auto" latinLnBrk="0">
              <a:lnSpc>
                <a:spcPts val="1800"/>
              </a:lnSpc>
              <a:spcBef>
                <a:spcPts val="0"/>
              </a:spcBef>
              <a:spcAft>
                <a:spcPts val="0"/>
              </a:spcAft>
              <a:buFontTx/>
              <a:buNone/>
            </a:pPr>
            <a:r>
              <a:rPr lang="en-US" altLang="ko-KR" sz="800" b="0" cap="none" spc="-100" dirty="0">
                <a:solidFill>
                  <a:srgbClr val="000000"/>
                </a:solidFill>
                <a:latin typeface="맑은 고딕" charset="0"/>
                <a:ea typeface="맑은 고딕" charset="0"/>
              </a:rPr>
              <a:t>광전자식 안전장치 등 방호장치</a:t>
            </a:r>
            <a:endParaRPr lang="ko-KR" altLang="en-US" sz="800" b="0" cap="none" dirty="0">
              <a:solidFill>
                <a:srgbClr val="000000"/>
              </a:solidFill>
              <a:latin typeface="맑은 고딕" charset="0"/>
              <a:ea typeface="맑은 고딕" charset="0"/>
            </a:endParaRPr>
          </a:p>
        </p:txBody>
      </p:sp>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1071245" y="3634105"/>
            <a:ext cx="501015" cy="891540"/>
          </a:xfrm>
          <a:prstGeom prst="rect">
            <a:avLst/>
          </a:prstGeom>
          <a:noFill/>
        </p:spPr>
      </p:pic>
      <p:pic>
        <p:nvPicPr>
          <p:cNvPr id="8" name="Picture 7"/>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1316990" y="4518025"/>
            <a:ext cx="719455" cy="556895"/>
          </a:xfrm>
          <a:prstGeom prst="rect">
            <a:avLst/>
          </a:prstGeom>
          <a:noFill/>
        </p:spPr>
      </p:pic>
      <p:pic>
        <p:nvPicPr>
          <p:cNvPr id="34" name="Picture 33"/>
          <p:cNvPicPr>
            <a:picLocks noChangeAspect="1"/>
          </p:cNvPicPr>
          <p:nvPr/>
        </p:nvPicPr>
        <p:blipFill rotWithShape="1">
          <a:blip r:embed="rId5">
            <a:extLst>
              <a:ext uri="{28A0092B-C50C-407E-A947-70E740481C1C}">
                <a14:useLocalDpi xmlns:a14="http://schemas.microsoft.com/office/drawing/2010/main" val="0"/>
              </a:ext>
            </a:extLst>
          </a:blip>
          <a:srcRect/>
          <a:stretch>
            <a:fillRect/>
          </a:stretch>
        </p:blipFill>
        <p:spPr>
          <a:xfrm>
            <a:off x="1795145" y="3686810"/>
            <a:ext cx="521335" cy="786130"/>
          </a:xfrm>
          <a:prstGeom prst="rect">
            <a:avLst/>
          </a:prstGeom>
          <a:noFill/>
        </p:spPr>
      </p:pic>
      <p:pic>
        <p:nvPicPr>
          <p:cNvPr id="35" name="Picture 34"/>
          <p:cNvPicPr>
            <a:picLocks noChangeAspect="1"/>
          </p:cNvPicPr>
          <p:nvPr/>
        </p:nvPicPr>
        <p:blipFill rotWithShape="1">
          <a:blip r:embed="rId6">
            <a:extLst>
              <a:ext uri="{28A0092B-C50C-407E-A947-70E740481C1C}">
                <a14:useLocalDpi xmlns:a14="http://schemas.microsoft.com/office/drawing/2010/main" val="0"/>
              </a:ext>
            </a:extLst>
          </a:blip>
          <a:srcRect/>
          <a:stretch>
            <a:fillRect/>
          </a:stretch>
        </p:blipFill>
        <p:spPr>
          <a:xfrm>
            <a:off x="4064000" y="3562985"/>
            <a:ext cx="811530" cy="789305"/>
          </a:xfrm>
          <a:prstGeom prst="rect">
            <a:avLst/>
          </a:prstGeom>
          <a:noFill/>
        </p:spPr>
      </p:pic>
      <p:pic>
        <p:nvPicPr>
          <p:cNvPr id="36" name="Picture 35"/>
          <p:cNvPicPr>
            <a:picLocks noChangeAspect="1"/>
          </p:cNvPicPr>
          <p:nvPr/>
        </p:nvPicPr>
        <p:blipFill rotWithShape="1">
          <a:blip r:embed="rId7">
            <a:extLst>
              <a:ext uri="{28A0092B-C50C-407E-A947-70E740481C1C}">
                <a14:useLocalDpi xmlns:a14="http://schemas.microsoft.com/office/drawing/2010/main" val="0"/>
              </a:ext>
            </a:extLst>
          </a:blip>
          <a:srcRect/>
          <a:stretch>
            <a:fillRect/>
          </a:stretch>
        </p:blipFill>
        <p:spPr>
          <a:xfrm>
            <a:off x="3917315" y="4559300"/>
            <a:ext cx="1087755" cy="580390"/>
          </a:xfrm>
          <a:prstGeom prst="rect">
            <a:avLst/>
          </a:prstGeom>
          <a:noFill/>
        </p:spPr>
      </p:pic>
      <p:pic>
        <p:nvPicPr>
          <p:cNvPr id="37" name="Picture 36"/>
          <p:cNvPicPr>
            <a:picLocks noChangeAspect="1"/>
          </p:cNvPicPr>
          <p:nvPr/>
        </p:nvPicPr>
        <p:blipFill rotWithShape="1">
          <a:blip r:embed="rId8">
            <a:extLst>
              <a:ext uri="{28A0092B-C50C-407E-A947-70E740481C1C}">
                <a14:useLocalDpi xmlns:a14="http://schemas.microsoft.com/office/drawing/2010/main" val="0"/>
              </a:ext>
            </a:extLst>
          </a:blip>
          <a:srcRect/>
          <a:stretch>
            <a:fillRect/>
          </a:stretch>
        </p:blipFill>
        <p:spPr>
          <a:xfrm>
            <a:off x="6814820" y="3701415"/>
            <a:ext cx="798830" cy="755015"/>
          </a:xfrm>
          <a:prstGeom prst="rect">
            <a:avLst/>
          </a:prstGeom>
          <a:noFill/>
        </p:spPr>
      </p:pic>
      <p:pic>
        <p:nvPicPr>
          <p:cNvPr id="38" name="Picture 37"/>
          <p:cNvPicPr>
            <a:picLocks noChangeAspect="1"/>
          </p:cNvPicPr>
          <p:nvPr/>
        </p:nvPicPr>
        <p:blipFill rotWithShape="1">
          <a:blip r:embed="rId9">
            <a:extLst>
              <a:ext uri="{28A0092B-C50C-407E-A947-70E740481C1C}">
                <a14:useLocalDpi xmlns:a14="http://schemas.microsoft.com/office/drawing/2010/main" val="0"/>
              </a:ext>
            </a:extLst>
          </a:blip>
          <a:srcRect/>
          <a:stretch>
            <a:fillRect/>
          </a:stretch>
        </p:blipFill>
        <p:spPr>
          <a:xfrm>
            <a:off x="6814820" y="4531360"/>
            <a:ext cx="798830" cy="635635"/>
          </a:xfrm>
          <a:prstGeom prst="rect">
            <a:avLst/>
          </a:prstGeom>
          <a:noFill/>
        </p:spPr>
      </p:pic>
      <p:sp>
        <p:nvSpPr>
          <p:cNvPr id="39" name="TextBox 39"/>
          <p:cNvSpPr txBox="1">
            <a:spLocks noGrp="1" noChangeArrowheads="1"/>
          </p:cNvSpPr>
          <p:nvPr/>
        </p:nvSpPr>
        <p:spPr>
          <a:xfrm>
            <a:off x="1922145" y="156210"/>
            <a:ext cx="722566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Safety Measures for Hazardous Machinery and Equipment</a:t>
            </a:r>
            <a:endParaRPr lang="ko-KR" altLang="en-US" sz="2000" b="1" dirty="0">
              <a:solidFill>
                <a:srgbClr val="FFFFFF"/>
              </a:solidFill>
              <a:latin typeface="맑은 고딕" charset="0"/>
              <a:ea typeface="맑은 고딕" charset="0"/>
            </a:endParaRPr>
          </a:p>
        </p:txBody>
      </p:sp>
      <p:sp>
        <p:nvSpPr>
          <p:cNvPr id="41" name="TextBox 41"/>
          <p:cNvSpPr txBox="1">
            <a:spLocks/>
          </p:cNvSpPr>
          <p:nvPr/>
        </p:nvSpPr>
        <p:spPr>
          <a:xfrm>
            <a:off x="568325" y="1276985"/>
            <a:ext cx="8207375" cy="461010"/>
          </a:xfrm>
          <a:prstGeom prst="rect">
            <a:avLst/>
          </a:prstGeom>
          <a:noFill/>
        </p:spPr>
        <p:txBody>
          <a:bodyPr vert="horz" wrap="square" lIns="0" tIns="0" rIns="0" bIns="0" anchor="t">
            <a:noAutofit/>
          </a:bodyPr>
          <a:lstStyle/>
          <a:p>
            <a:pPr marL="0" indent="0" algn="l" defTabSz="457200" eaLnBrk="0" fontAlgn="auto" latinLnBrk="0">
              <a:lnSpc>
                <a:spcPct val="100000"/>
              </a:lnSpc>
              <a:spcBef>
                <a:spcPts val="0"/>
              </a:spcBef>
              <a:spcAft>
                <a:spcPts val="0"/>
              </a:spcAft>
              <a:buFontTx/>
              <a:buNone/>
            </a:pPr>
            <a:r>
              <a:rPr lang="en-US" altLang="ko-KR" sz="1500" b="0" cap="none" dirty="0">
                <a:solidFill>
                  <a:schemeClr val="tx1"/>
                </a:solidFill>
                <a:latin typeface="Arial" charset="0"/>
                <a:ea typeface="Arial" charset="0"/>
              </a:rPr>
              <a:t>Safety certification and safety self-inspection procedures are set for machinery, instruments, safety devices, and protective gear that are classified as hazardous at the time of their manufacture to ensure safety in their use and handling. Ensure that certified and inspected products are used.</a:t>
            </a:r>
            <a:endParaRPr lang="ko-KR" altLang="en-US" sz="1500" b="0" cap="none" dirty="0">
              <a:solidFill>
                <a:schemeClr val="tx1"/>
              </a:solidFill>
              <a:latin typeface="Arial" charset="0"/>
              <a:ea typeface="Arial" charset="0"/>
            </a:endParaRPr>
          </a:p>
        </p:txBody>
      </p:sp>
      <p:sp>
        <p:nvSpPr>
          <p:cNvPr id="42" name="텍스트 상자 42"/>
          <p:cNvSpPr txBox="1">
            <a:spLocks/>
          </p:cNvSpPr>
          <p:nvPr/>
        </p:nvSpPr>
        <p:spPr>
          <a:xfrm>
            <a:off x="483870" y="2209800"/>
            <a:ext cx="7452995" cy="41910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1000" b="0" cap="none" dirty="0">
                <a:solidFill>
                  <a:srgbClr val="427BC0"/>
                </a:solidFill>
                <a:latin typeface="-윤고딕330" charset="0"/>
                <a:ea typeface="-윤고딕330" charset="0"/>
              </a:rPr>
              <a:t>유해하고 위험한 기계, 기구 및 방호장치, 보호구에 대하여 제조 단계에서부터 근원적 안전성을 확보하여 산업재해를 예방하기 위한 안전인증 및 자율안전확인 대상제도가 운영되고 있으므로 사용자는 인증된 제품을 사용하도록 한다.</a:t>
            </a:r>
            <a:endParaRPr lang="ko-KR" altLang="en-US" sz="1000" b="0" cap="none" dirty="0">
              <a:solidFill>
                <a:srgbClr val="427BC0"/>
              </a:solidFill>
              <a:latin typeface="-윤고딕330" charset="0"/>
              <a:ea typeface="-윤고딕330" charset="0"/>
            </a:endParaRPr>
          </a:p>
        </p:txBody>
      </p:sp>
      <p:sp>
        <p:nvSpPr>
          <p:cNvPr id="43" name="텍스트 상자 43"/>
          <p:cNvSpPr txBox="1">
            <a:spLocks/>
          </p:cNvSpPr>
          <p:nvPr/>
        </p:nvSpPr>
        <p:spPr>
          <a:xfrm>
            <a:off x="469265" y="2854960"/>
            <a:ext cx="7774940" cy="635000"/>
          </a:xfrm>
          <a:prstGeom prst="rect">
            <a:avLst/>
          </a:prstGeom>
          <a:ln w="0">
            <a:noFill/>
            <a:prstDash/>
          </a:ln>
        </p:spPr>
        <p:txBody>
          <a:bodyPr vert="horz" wrap="square" lIns="89535" tIns="46355" rIns="89535" bIns="46355" anchor="t">
            <a:noAutofit/>
          </a:bodyPr>
          <a:lstStyle/>
          <a:p>
            <a:pPr marL="0" indent="0" algn="just" defTabSz="508000" eaLnBrk="0" fontAlgn="auto" latinLnBrk="0">
              <a:spcBef>
                <a:spcPts val="0"/>
              </a:spcBef>
              <a:spcAft>
                <a:spcPts val="0"/>
              </a:spcAft>
              <a:buFontTx/>
              <a:buNone/>
            </a:pPr>
            <a:r>
              <a:rPr lang="en-US" altLang="ko-KR" sz="1600" b="1" cap="none" spc="20" dirty="0">
                <a:solidFill>
                  <a:srgbClr val="D00068"/>
                </a:solidFill>
                <a:latin typeface="Arial" charset="0"/>
                <a:ea typeface="Arial" charset="0"/>
              </a:rPr>
              <a:t>Examples of Safety Certification and Safety Self-Inspection of Machinery, Instruments, and Safety Devices </a:t>
            </a:r>
            <a:endParaRPr lang="ko-KR" altLang="en-US" sz="1600" b="1" cap="none" dirty="0">
              <a:solidFill>
                <a:srgbClr val="D00068"/>
              </a:solidFill>
              <a:latin typeface="Arial" charset="0"/>
              <a:ea typeface="Arial" charset="0"/>
            </a:endParaRPr>
          </a:p>
          <a:p>
            <a:pPr marL="0" indent="0" algn="l" defTabSz="508000" eaLnBrk="0" fontAlgn="auto" latinLnBrk="0">
              <a:lnSpc>
                <a:spcPct val="100000"/>
              </a:lnSpc>
              <a:spcBef>
                <a:spcPts val="0"/>
              </a:spcBef>
              <a:spcAft>
                <a:spcPts val="0"/>
              </a:spcAft>
              <a:buFontTx/>
              <a:buNone/>
            </a:pPr>
            <a:endParaRPr lang="ko-KR" altLang="en-US" sz="1600" b="0" cap="none" dirty="0">
              <a:solidFill>
                <a:srgbClr val="D00068"/>
              </a:solidFill>
              <a:latin typeface="Tahoma" charset="0"/>
              <a:ea typeface="Tahoma" charset="0"/>
            </a:endParaRPr>
          </a:p>
        </p:txBody>
      </p:sp>
      <p:sp>
        <p:nvSpPr>
          <p:cNvPr id="44" name="텍스트 상자 44"/>
          <p:cNvSpPr txBox="1">
            <a:spLocks/>
          </p:cNvSpPr>
          <p:nvPr/>
        </p:nvSpPr>
        <p:spPr>
          <a:xfrm>
            <a:off x="652197" y="5188423"/>
            <a:ext cx="2294255" cy="324485"/>
          </a:xfrm>
          <a:prstGeom prst="rect">
            <a:avLst/>
          </a:prstGeom>
          <a:ln w="0">
            <a:noFill/>
            <a:prstDash/>
          </a:ln>
        </p:spPr>
        <p:txBody>
          <a:bodyPr vert="horz" wrap="square" lIns="89535" tIns="46355" rIns="89535" bIns="46355" anchor="t">
            <a:noAutofit/>
          </a:bodyPr>
          <a:lstStyle/>
          <a:p>
            <a:pPr marL="0" indent="0" algn="ctr" defTabSz="508000" eaLnBrk="0" fontAlgn="auto" latinLnBrk="0">
              <a:lnSpc>
                <a:spcPct val="100000"/>
              </a:lnSpc>
              <a:spcBef>
                <a:spcPts val="0"/>
              </a:spcBef>
              <a:spcAft>
                <a:spcPts val="0"/>
              </a:spcAft>
              <a:buFontTx/>
              <a:buNone/>
            </a:pPr>
            <a:r>
              <a:rPr lang="en-US" altLang="ko-KR" sz="1200" b="1" cap="none" dirty="0">
                <a:solidFill>
                  <a:srgbClr val="D00068"/>
                </a:solidFill>
                <a:latin typeface="Tahoma" charset="0"/>
                <a:ea typeface="Tahoma" charset="0"/>
              </a:rPr>
              <a:t>Press, shearer</a:t>
            </a:r>
            <a:r>
              <a:rPr lang="en-US" altLang="ko-KR" sz="1200" b="1" cap="none" dirty="0">
                <a:solidFill>
                  <a:srgbClr val="E80074"/>
                </a:solidFill>
                <a:latin typeface="Tahoma" charset="0"/>
                <a:ea typeface="Tahoma" charset="0"/>
              </a:rPr>
              <a:t>  </a:t>
            </a:r>
          </a:p>
          <a:p>
            <a:pPr marL="0" indent="0" algn="ctr" defTabSz="508000" eaLnBrk="0" fontAlgn="auto" latinLnBrk="0">
              <a:lnSpc>
                <a:spcPct val="100000"/>
              </a:lnSpc>
              <a:spcBef>
                <a:spcPts val="0"/>
              </a:spcBef>
              <a:spcAft>
                <a:spcPts val="0"/>
              </a:spcAft>
              <a:buFontTx/>
              <a:buNone/>
            </a:pPr>
            <a:r>
              <a:rPr lang="en-US" altLang="ko-KR" sz="800" cap="none" dirty="0" err="1">
                <a:solidFill>
                  <a:srgbClr val="E80074"/>
                </a:solidFill>
                <a:latin typeface="-윤고딕330" panose="02030504000101010101" pitchFamily="18" charset="-127"/>
                <a:ea typeface="-윤고딕330" panose="02030504000101010101" pitchFamily="18" charset="-127"/>
              </a:rPr>
              <a:t>프레스·전단기</a:t>
            </a:r>
            <a:endParaRPr lang="ko-KR" altLang="en-US" sz="800" cap="none" dirty="0">
              <a:solidFill>
                <a:srgbClr val="E80074"/>
              </a:solidFill>
              <a:latin typeface="-윤고딕330" panose="02030504000101010101" pitchFamily="18" charset="-127"/>
              <a:ea typeface="-윤고딕330" panose="02030504000101010101" pitchFamily="18" charset="-127"/>
            </a:endParaRPr>
          </a:p>
        </p:txBody>
      </p:sp>
      <p:sp>
        <p:nvSpPr>
          <p:cNvPr id="45" name="텍스트 상자 45"/>
          <p:cNvSpPr txBox="1">
            <a:spLocks/>
          </p:cNvSpPr>
          <p:nvPr/>
        </p:nvSpPr>
        <p:spPr>
          <a:xfrm>
            <a:off x="896931" y="5789985"/>
            <a:ext cx="2338705" cy="247015"/>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000" b="0" cap="none" dirty="0">
                <a:solidFill>
                  <a:schemeClr val="tx1"/>
                </a:solidFill>
                <a:latin typeface="맑은 고딕" charset="0"/>
                <a:ea typeface="맑은 고딕" charset="0"/>
              </a:rPr>
              <a:t>(Photoelectric safety device)</a:t>
            </a:r>
            <a:endParaRPr lang="ko-KR" altLang="en-US" sz="1000" b="0" cap="none" dirty="0">
              <a:solidFill>
                <a:schemeClr val="tx1"/>
              </a:solidFill>
              <a:latin typeface="맑은 고딕" charset="0"/>
              <a:ea typeface="맑은 고딕" charset="0"/>
            </a:endParaRPr>
          </a:p>
        </p:txBody>
      </p:sp>
      <p:sp>
        <p:nvSpPr>
          <p:cNvPr id="47" name="텍스트 상자 47"/>
          <p:cNvSpPr txBox="1">
            <a:spLocks/>
          </p:cNvSpPr>
          <p:nvPr/>
        </p:nvSpPr>
        <p:spPr>
          <a:xfrm>
            <a:off x="3295015" y="5189855"/>
            <a:ext cx="2439035" cy="324485"/>
          </a:xfrm>
          <a:prstGeom prst="rect">
            <a:avLst/>
          </a:prstGeom>
          <a:ln w="0">
            <a:noFill/>
            <a:prstDash/>
          </a:ln>
        </p:spPr>
        <p:txBody>
          <a:bodyPr vert="horz" wrap="square" lIns="89535" tIns="46355" rIns="89535" bIns="46355" anchor="t">
            <a:noAutofit/>
          </a:bodyPr>
          <a:lstStyle/>
          <a:p>
            <a:pPr marL="0" indent="0" algn="ctr" defTabSz="508000" eaLnBrk="0" fontAlgn="auto" latinLnBrk="0">
              <a:lnSpc>
                <a:spcPct val="100000"/>
              </a:lnSpc>
              <a:spcBef>
                <a:spcPts val="0"/>
              </a:spcBef>
              <a:spcAft>
                <a:spcPts val="0"/>
              </a:spcAft>
              <a:buFontTx/>
              <a:buNone/>
            </a:pPr>
            <a:r>
              <a:rPr lang="en-US" altLang="ko-KR" sz="1100" b="1" cap="none" dirty="0">
                <a:solidFill>
                  <a:srgbClr val="D00068"/>
                </a:solidFill>
                <a:latin typeface="Tahoma" charset="0"/>
                <a:ea typeface="Tahoma" charset="0"/>
              </a:rPr>
              <a:t>Acetylene or gas welding machine</a:t>
            </a:r>
            <a:endParaRPr lang="ko-KR" altLang="en-US" sz="1100" b="1" cap="none" dirty="0">
              <a:solidFill>
                <a:srgbClr val="D00068"/>
              </a:solidFill>
              <a:latin typeface="Tahoma" charset="0"/>
              <a:ea typeface="Tahoma" charset="0"/>
            </a:endParaRPr>
          </a:p>
          <a:p>
            <a:pPr marL="0" indent="0" algn="ctr" defTabSz="508000" eaLnBrk="0" fontAlgn="auto" latinLnBrk="0">
              <a:lnSpc>
                <a:spcPct val="100000"/>
              </a:lnSpc>
              <a:spcBef>
                <a:spcPts val="0"/>
              </a:spcBef>
              <a:spcAft>
                <a:spcPts val="0"/>
              </a:spcAft>
              <a:buFontTx/>
              <a:buNone/>
            </a:pPr>
            <a:r>
              <a:rPr lang="en-US" altLang="ko-KR" sz="800" cap="none" dirty="0">
                <a:solidFill>
                  <a:srgbClr val="E80074"/>
                </a:solidFill>
                <a:latin typeface="-윤고딕330" panose="02030504000101010101" pitchFamily="18" charset="-127"/>
                <a:ea typeface="-윤고딕330" panose="02030504000101010101" pitchFamily="18" charset="-127"/>
              </a:rPr>
              <a:t>아스틸렌 또는 가스집합용접장치</a:t>
            </a:r>
            <a:endParaRPr lang="ko-KR" altLang="en-US" sz="800" cap="none" dirty="0">
              <a:solidFill>
                <a:srgbClr val="E80074"/>
              </a:solidFill>
              <a:latin typeface="-윤고딕330" panose="02030504000101010101" pitchFamily="18" charset="-127"/>
              <a:ea typeface="-윤고딕330" panose="02030504000101010101" pitchFamily="18" charset="-127"/>
            </a:endParaRPr>
          </a:p>
        </p:txBody>
      </p:sp>
      <p:sp>
        <p:nvSpPr>
          <p:cNvPr id="48" name="Rectangle 48"/>
          <p:cNvSpPr>
            <a:spLocks/>
          </p:cNvSpPr>
          <p:nvPr/>
        </p:nvSpPr>
        <p:spPr>
          <a:xfrm>
            <a:off x="3468469" y="5908046"/>
            <a:ext cx="2078990" cy="320675"/>
          </a:xfrm>
          <a:prstGeom prst="rect">
            <a:avLst/>
          </a:prstGeom>
        </p:spPr>
        <p:txBody>
          <a:bodyPr vert="horz" wrap="square" lIns="91440" tIns="45720" rIns="91440" bIns="45720" anchor="t">
            <a:spAutoFit/>
          </a:bodyPr>
          <a:lstStyle/>
          <a:p>
            <a:pPr marL="0" indent="0" algn="ctr" defTabSz="457200" eaLnBrk="0" fontAlgn="auto" latinLnBrk="0">
              <a:lnSpc>
                <a:spcPts val="1800"/>
              </a:lnSpc>
              <a:spcBef>
                <a:spcPts val="0"/>
              </a:spcBef>
              <a:spcAft>
                <a:spcPts val="0"/>
              </a:spcAft>
              <a:buFontTx/>
              <a:buNone/>
            </a:pPr>
            <a:r>
              <a:rPr lang="en-US" altLang="ko-KR" sz="800" b="0" cap="none" spc="-100" dirty="0">
                <a:solidFill>
                  <a:srgbClr val="000000"/>
                </a:solidFill>
                <a:latin typeface="맑은 고딕" charset="0"/>
                <a:ea typeface="맑은 고딕" charset="0"/>
              </a:rPr>
              <a:t>안전기</a:t>
            </a:r>
            <a:endParaRPr lang="ko-KR" altLang="en-US" sz="800" b="0" cap="none" dirty="0">
              <a:solidFill>
                <a:srgbClr val="000000"/>
              </a:solidFill>
              <a:latin typeface="맑은 고딕" charset="0"/>
              <a:ea typeface="맑은 고딕" charset="0"/>
            </a:endParaRPr>
          </a:p>
        </p:txBody>
      </p:sp>
      <p:sp>
        <p:nvSpPr>
          <p:cNvPr id="49" name="텍스트 상자 49"/>
          <p:cNvSpPr txBox="1">
            <a:spLocks/>
          </p:cNvSpPr>
          <p:nvPr/>
        </p:nvSpPr>
        <p:spPr>
          <a:xfrm>
            <a:off x="4054475" y="5763266"/>
            <a:ext cx="1158240" cy="247015"/>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000" b="0" cap="none" dirty="0">
                <a:solidFill>
                  <a:schemeClr val="tx1"/>
                </a:solidFill>
                <a:latin typeface="맑은 고딕" charset="0"/>
                <a:ea typeface="맑은 고딕" charset="0"/>
              </a:rPr>
              <a:t>(safety valve)</a:t>
            </a:r>
            <a:endParaRPr lang="ko-KR" altLang="en-US" sz="1000" b="0" cap="none" dirty="0">
              <a:solidFill>
                <a:schemeClr val="tx1"/>
              </a:solidFill>
              <a:latin typeface="맑은 고딕" charset="0"/>
              <a:ea typeface="맑은 고딕" charset="0"/>
            </a:endParaRPr>
          </a:p>
        </p:txBody>
      </p:sp>
      <p:sp>
        <p:nvSpPr>
          <p:cNvPr id="50" name="텍스트 상자 50"/>
          <p:cNvSpPr txBox="1">
            <a:spLocks/>
          </p:cNvSpPr>
          <p:nvPr/>
        </p:nvSpPr>
        <p:spPr>
          <a:xfrm>
            <a:off x="5794375" y="5207635"/>
            <a:ext cx="2988945" cy="325120"/>
          </a:xfrm>
          <a:prstGeom prst="rect">
            <a:avLst/>
          </a:prstGeom>
          <a:ln w="0">
            <a:noFill/>
            <a:prstDash/>
          </a:ln>
        </p:spPr>
        <p:txBody>
          <a:bodyPr vert="horz" wrap="square" lIns="89535" tIns="46355" rIns="89535" bIns="46355" numCol="1" anchor="t">
            <a:noAutofit/>
          </a:bodyPr>
          <a:lstStyle/>
          <a:p>
            <a:pPr marL="0" indent="0" algn="ctr" defTabSz="508000" eaLnBrk="0" fontAlgn="auto" latinLnBrk="0">
              <a:lnSpc>
                <a:spcPct val="100000"/>
              </a:lnSpc>
              <a:spcBef>
                <a:spcPts val="0"/>
              </a:spcBef>
              <a:spcAft>
                <a:spcPts val="0"/>
              </a:spcAft>
              <a:buFontTx/>
              <a:buNone/>
            </a:pPr>
            <a:r>
              <a:rPr lang="en-US" altLang="ko-KR" sz="1100" b="1" cap="none" dirty="0">
                <a:solidFill>
                  <a:srgbClr val="D00068"/>
                </a:solidFill>
                <a:latin typeface="Tahoma" charset="0"/>
                <a:ea typeface="Tahoma" charset="0"/>
              </a:rPr>
              <a:t>Electrical machinery and instruments </a:t>
            </a:r>
            <a:endParaRPr lang="en-US" altLang="ko-KR" sz="1100" b="1" cap="none" dirty="0" smtClean="0">
              <a:solidFill>
                <a:srgbClr val="D00068"/>
              </a:solidFill>
              <a:latin typeface="Tahoma" charset="0"/>
              <a:ea typeface="Tahoma" charset="0"/>
            </a:endParaRPr>
          </a:p>
          <a:p>
            <a:pPr marL="0" indent="0" algn="ctr" defTabSz="508000" eaLnBrk="0" fontAlgn="auto" latinLnBrk="0">
              <a:lnSpc>
                <a:spcPct val="100000"/>
              </a:lnSpc>
              <a:spcBef>
                <a:spcPts val="0"/>
              </a:spcBef>
              <a:spcAft>
                <a:spcPts val="0"/>
              </a:spcAft>
              <a:buFontTx/>
              <a:buNone/>
            </a:pPr>
            <a:r>
              <a:rPr lang="en-US" altLang="ko-KR" sz="1100" b="1" cap="none" dirty="0" smtClean="0">
                <a:solidFill>
                  <a:srgbClr val="D00068"/>
                </a:solidFill>
                <a:latin typeface="Tahoma" charset="0"/>
                <a:ea typeface="Tahoma" charset="0"/>
              </a:rPr>
              <a:t>in an </a:t>
            </a:r>
            <a:r>
              <a:rPr lang="en-US" altLang="ko-KR" sz="1100" b="1" cap="none" dirty="0">
                <a:solidFill>
                  <a:srgbClr val="D00068"/>
                </a:solidFill>
                <a:latin typeface="Tahoma" charset="0"/>
                <a:ea typeface="Tahoma" charset="0"/>
              </a:rPr>
              <a:t>explosion-prone location</a:t>
            </a:r>
            <a:endParaRPr lang="ko-KR" altLang="en-US" sz="1100" b="1" cap="none" dirty="0">
              <a:solidFill>
                <a:srgbClr val="D00068"/>
              </a:solidFill>
              <a:latin typeface="Tahoma" charset="0"/>
              <a:ea typeface="Tahoma" charset="0"/>
            </a:endParaRPr>
          </a:p>
          <a:p>
            <a:pPr marL="0" indent="0" algn="ctr" defTabSz="508000" eaLnBrk="0" fontAlgn="auto" latinLnBrk="0">
              <a:lnSpc>
                <a:spcPct val="100000"/>
              </a:lnSpc>
              <a:spcBef>
                <a:spcPts val="0"/>
              </a:spcBef>
              <a:spcAft>
                <a:spcPts val="0"/>
              </a:spcAft>
              <a:buFontTx/>
              <a:buNone/>
            </a:pPr>
            <a:endParaRPr lang="ko-KR" altLang="en-US" sz="1100" b="1" cap="none" dirty="0">
              <a:solidFill>
                <a:srgbClr val="E80074"/>
              </a:solidFill>
              <a:latin typeface="-윤고딕320" charset="0"/>
              <a:ea typeface="-윤고딕320" charset="0"/>
            </a:endParaRPr>
          </a:p>
        </p:txBody>
      </p:sp>
      <p:sp>
        <p:nvSpPr>
          <p:cNvPr id="51" name="텍스트 상자 51"/>
          <p:cNvSpPr txBox="1">
            <a:spLocks/>
          </p:cNvSpPr>
          <p:nvPr/>
        </p:nvSpPr>
        <p:spPr>
          <a:xfrm>
            <a:off x="6316345" y="5561330"/>
            <a:ext cx="2065020" cy="217805"/>
          </a:xfrm>
          <a:prstGeom prst="rect">
            <a:avLst/>
          </a:prstGeom>
          <a:noFill/>
          <a:ln w="0">
            <a:noFill/>
            <a:prstDash/>
          </a:ln>
        </p:spPr>
        <p:txBody>
          <a:bodyPr vert="horz" wrap="square" lIns="89535" tIns="46355" rIns="89535" bIns="46355" numCol="1" anchor="t">
            <a:spAutoFit/>
          </a:bodyPr>
          <a:lstStyle/>
          <a:p>
            <a:pPr marL="0" indent="0" algn="l" defTabSz="508000" eaLnBrk="0" fontAlgn="auto" latinLnBrk="0">
              <a:lnSpc>
                <a:spcPct val="100000"/>
              </a:lnSpc>
              <a:spcBef>
                <a:spcPts val="0"/>
              </a:spcBef>
              <a:spcAft>
                <a:spcPts val="0"/>
              </a:spcAft>
              <a:buFontTx/>
              <a:buNone/>
            </a:pPr>
            <a:r>
              <a:rPr lang="en-US" altLang="ko-KR" sz="800" cap="none" dirty="0">
                <a:solidFill>
                  <a:srgbClr val="D00068"/>
                </a:solidFill>
                <a:latin typeface="-윤고딕330" panose="02030504000101010101" pitchFamily="18" charset="-127"/>
                <a:ea typeface="-윤고딕330" panose="02030504000101010101" pitchFamily="18" charset="-127"/>
              </a:rPr>
              <a:t>폭발위험 장소에서의 전기 기계 및 기구</a:t>
            </a:r>
            <a:endParaRPr lang="ko-KR" altLang="en-US" sz="800" cap="none" dirty="0">
              <a:solidFill>
                <a:srgbClr val="D00068"/>
              </a:solidFill>
              <a:latin typeface="-윤고딕330" panose="02030504000101010101" pitchFamily="18" charset="-127"/>
              <a:ea typeface="-윤고딕330" panose="02030504000101010101" pitchFamily="18" charset="-127"/>
            </a:endParaRPr>
          </a:p>
        </p:txBody>
      </p:sp>
      <p:sp>
        <p:nvSpPr>
          <p:cNvPr id="52" name="텍스트 상자 52"/>
          <p:cNvSpPr txBox="1">
            <a:spLocks/>
          </p:cNvSpPr>
          <p:nvPr/>
        </p:nvSpPr>
        <p:spPr>
          <a:xfrm>
            <a:off x="5628005" y="5818909"/>
            <a:ext cx="3312795" cy="247015"/>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000" b="0" cap="none" dirty="0">
                <a:solidFill>
                  <a:schemeClr val="tx1"/>
                </a:solidFill>
                <a:latin typeface="맑은 고딕" charset="0"/>
                <a:ea typeface="맑은 고딕" charset="0"/>
              </a:rPr>
              <a:t>(anti-explosive electrical machinery and instruments)</a:t>
            </a:r>
            <a:endParaRPr lang="ko-KR" altLang="en-US" sz="1000" b="0" cap="none" dirty="0">
              <a:solidFill>
                <a:schemeClr val="tx1"/>
              </a:solidFill>
              <a:latin typeface="맑은 고딕" charset="0"/>
              <a:ea typeface="맑은 고딕" charset="0"/>
            </a:endParaRPr>
          </a:p>
        </p:txBody>
      </p:sp>
      <p:sp>
        <p:nvSpPr>
          <p:cNvPr id="53" name="Rectangle 53"/>
          <p:cNvSpPr>
            <a:spLocks/>
          </p:cNvSpPr>
          <p:nvPr/>
        </p:nvSpPr>
        <p:spPr>
          <a:xfrm>
            <a:off x="6285865" y="5858510"/>
            <a:ext cx="2078990" cy="320675"/>
          </a:xfrm>
          <a:prstGeom prst="rect">
            <a:avLst/>
          </a:prstGeom>
        </p:spPr>
        <p:txBody>
          <a:bodyPr vert="horz" wrap="square" lIns="91440" tIns="45720" rIns="91440" bIns="45720" anchor="t">
            <a:spAutoFit/>
          </a:bodyPr>
          <a:lstStyle/>
          <a:p>
            <a:pPr marL="0" indent="0" algn="ctr" defTabSz="457200" eaLnBrk="0" fontAlgn="auto" latinLnBrk="0">
              <a:lnSpc>
                <a:spcPts val="1800"/>
              </a:lnSpc>
              <a:spcBef>
                <a:spcPts val="0"/>
              </a:spcBef>
              <a:spcAft>
                <a:spcPts val="0"/>
              </a:spcAft>
              <a:buFontTx/>
              <a:buNone/>
            </a:pPr>
            <a:endParaRPr lang="ko-KR" altLang="en-US" sz="800" b="0" cap="none" dirty="0">
              <a:solidFill>
                <a:srgbClr val="000000"/>
              </a:solidFill>
              <a:latin typeface="맑은 고딕" charset="0"/>
              <a:ea typeface="맑은 고딕" charset="0"/>
            </a:endParaRPr>
          </a:p>
        </p:txBody>
      </p:sp>
      <p:sp>
        <p:nvSpPr>
          <p:cNvPr id="54" name="Rectangle 54"/>
          <p:cNvSpPr>
            <a:spLocks/>
          </p:cNvSpPr>
          <p:nvPr/>
        </p:nvSpPr>
        <p:spPr>
          <a:xfrm>
            <a:off x="6158865" y="5952325"/>
            <a:ext cx="2078990" cy="320675"/>
          </a:xfrm>
          <a:prstGeom prst="rect">
            <a:avLst/>
          </a:prstGeom>
        </p:spPr>
        <p:txBody>
          <a:bodyPr vert="horz" wrap="square" lIns="91440" tIns="45720" rIns="91440" bIns="45720" anchor="t">
            <a:spAutoFit/>
          </a:bodyPr>
          <a:lstStyle/>
          <a:p>
            <a:pPr marL="0" indent="0" algn="ctr" defTabSz="457200" eaLnBrk="0" fontAlgn="auto" latinLnBrk="0">
              <a:lnSpc>
                <a:spcPts val="1800"/>
              </a:lnSpc>
              <a:spcBef>
                <a:spcPts val="0"/>
              </a:spcBef>
              <a:spcAft>
                <a:spcPts val="0"/>
              </a:spcAft>
              <a:buFontTx/>
              <a:buNone/>
            </a:pPr>
            <a:r>
              <a:rPr lang="en-US" altLang="ko-KR" sz="800" b="0" cap="none" spc="-100" dirty="0">
                <a:solidFill>
                  <a:srgbClr val="000000"/>
                </a:solidFill>
                <a:latin typeface="맑은 고딕" charset="0"/>
                <a:ea typeface="맑은 고딕" charset="0"/>
              </a:rPr>
              <a:t>방폭용 전기 기계 및 기구</a:t>
            </a:r>
            <a:endParaRPr lang="ko-KR" altLang="en-US" sz="800" b="0" cap="none" dirty="0">
              <a:solidFill>
                <a:srgbClr val="000000"/>
              </a:solidFill>
              <a:latin typeface="맑은 고딕" charset="0"/>
              <a:ea typeface="맑은 고딕" charset="0"/>
            </a:endParaRPr>
          </a:p>
        </p:txBody>
      </p:sp>
      <p:sp>
        <p:nvSpPr>
          <p:cNvPr id="55" name="텍스트 상자 55"/>
          <p:cNvSpPr txBox="1">
            <a:spLocks/>
          </p:cNvSpPr>
          <p:nvPr/>
        </p:nvSpPr>
        <p:spPr>
          <a:xfrm>
            <a:off x="3754120" y="3128010"/>
            <a:ext cx="3739515" cy="600075"/>
          </a:xfrm>
          <a:prstGeom prst="rect">
            <a:avLst/>
          </a:prstGeom>
          <a:ln w="0">
            <a:noFill/>
            <a:prstDash/>
          </a:ln>
        </p:spPr>
        <p:txBody>
          <a:bodyPr vert="horz" wrap="square" lIns="89535" tIns="46355" rIns="89535" bIns="46355" numCol="1"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안전인증 및 자율안전확인 대상 기계·기구(방호장치) 예</a:t>
            </a:r>
            <a:endParaRPr lang="ko-KR" altLang="en-US" sz="1000" b="0" cap="none" dirty="0">
              <a:solidFill>
                <a:srgbClr val="D00068"/>
              </a:solidFill>
              <a:latin typeface="-윤고딕330" charset="0"/>
              <a:ea typeface="-윤고딕330" charset="0"/>
            </a:endParaRPr>
          </a:p>
        </p:txBody>
      </p:sp>
      <p:sp>
        <p:nvSpPr>
          <p:cNvPr id="26"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27"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28"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sp>
        <p:nvSpPr>
          <p:cNvPr id="29" name="텍스트 상자 17"/>
          <p:cNvSpPr txBox="1">
            <a:spLocks noGrp="1" noChangeArrowheads="1"/>
          </p:cNvSpPr>
          <p:nvPr/>
        </p:nvSpPr>
        <p:spPr>
          <a:xfrm>
            <a:off x="1937385" y="669290"/>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유해하고 위험한 기계와 기구에 대한 방호조치</a:t>
            </a:r>
            <a:endParaRPr lang="ko-KR" altLang="en-US" sz="1200" b="1" dirty="0">
              <a:solidFill>
                <a:schemeClr val="bg1"/>
              </a:solidFill>
              <a:latin typeface="-윤고딕320" charset="0"/>
              <a:ea typeface="-윤고딕320" charset="0"/>
            </a:endParaRPr>
          </a:p>
        </p:txBody>
      </p:sp>
      <p:pic>
        <p:nvPicPr>
          <p:cNvPr id="30" name="Picture 7" descr="C:/Users/Administrator/AppData/Roaming/PolarisOffice/ETemp/3288_5820208/image9.emf"/>
          <p:cNvPicPr>
            <a:picLocks noChangeAspect="1"/>
          </p:cNvPicPr>
          <p:nvPr/>
        </p:nvPicPr>
        <p:blipFill rotWithShape="1">
          <a:blip r:embed="rId10">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15636606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146" name="TextBox 146"/>
          <p:cNvSpPr txBox="1">
            <a:spLocks noGrp="1" noChangeArrowheads="1"/>
          </p:cNvSpPr>
          <p:nvPr/>
        </p:nvSpPr>
        <p:spPr>
          <a:xfrm>
            <a:off x="1922145" y="70485"/>
            <a:ext cx="7225665" cy="70421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Prevention of Health Hazards </a:t>
            </a:r>
            <a:endParaRPr lang="ko-KR" altLang="en-US" sz="2000" b="1" dirty="0">
              <a:solidFill>
                <a:srgbClr val="FFFFFF"/>
              </a:solidFill>
              <a:latin typeface="맑은 고딕" charset="0"/>
              <a:ea typeface="맑은 고딕" charset="0"/>
            </a:endParaRPr>
          </a:p>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with Health Protective Equipment</a:t>
            </a:r>
            <a:endParaRPr lang="ko-KR" altLang="en-US" sz="2000" b="1" dirty="0">
              <a:solidFill>
                <a:srgbClr val="FFFFFF"/>
              </a:solidFill>
              <a:latin typeface="맑은 고딕" charset="0"/>
              <a:ea typeface="맑은 고딕" charset="0"/>
            </a:endParaRPr>
          </a:p>
        </p:txBody>
      </p:sp>
      <p:sp>
        <p:nvSpPr>
          <p:cNvPr id="147" name="텍스트 상자 147"/>
          <p:cNvSpPr txBox="1">
            <a:spLocks noGrp="1" noChangeArrowheads="1"/>
          </p:cNvSpPr>
          <p:nvPr/>
        </p:nvSpPr>
        <p:spPr>
          <a:xfrm>
            <a:off x="1937385" y="697230"/>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건강보호장치(설비)를 통한 건강장해 예방</a:t>
            </a:r>
            <a:endParaRPr lang="ko-KR" altLang="en-US" sz="1200" b="1" dirty="0">
              <a:solidFill>
                <a:schemeClr val="bg1"/>
              </a:solidFill>
              <a:latin typeface="-윤고딕320" charset="0"/>
              <a:ea typeface="-윤고딕320" charset="0"/>
            </a:endParaRPr>
          </a:p>
        </p:txBody>
      </p:sp>
      <p:sp>
        <p:nvSpPr>
          <p:cNvPr id="148" name="TextBox 148"/>
          <p:cNvSpPr txBox="1">
            <a:spLocks/>
          </p:cNvSpPr>
          <p:nvPr/>
        </p:nvSpPr>
        <p:spPr>
          <a:xfrm>
            <a:off x="568325" y="1276985"/>
            <a:ext cx="8207375" cy="461010"/>
          </a:xfrm>
          <a:prstGeom prst="rect">
            <a:avLst/>
          </a:prstGeom>
          <a:noFill/>
        </p:spPr>
        <p:txBody>
          <a:bodyPr vert="horz" wrap="square" lIns="0" tIns="0" rIns="0" bIns="0" anchor="t">
            <a:noAutofit/>
          </a:bodyPr>
          <a:lstStyle/>
          <a:p>
            <a:pPr marL="0" indent="0" algn="l" defTabSz="457200" eaLnBrk="0" fontAlgn="auto" latinLnBrk="0">
              <a:lnSpc>
                <a:spcPct val="100000"/>
              </a:lnSpc>
              <a:spcBef>
                <a:spcPts val="0"/>
              </a:spcBef>
              <a:spcAft>
                <a:spcPts val="0"/>
              </a:spcAft>
              <a:buFontTx/>
              <a:buNone/>
            </a:pPr>
            <a:r>
              <a:rPr lang="en-US" altLang="ko-KR" sz="1500" b="0" cap="none" dirty="0">
                <a:solidFill>
                  <a:schemeClr val="tx1"/>
                </a:solidFill>
                <a:latin typeface="Arial" charset="0"/>
                <a:ea typeface="Arial" charset="0"/>
              </a:rPr>
              <a:t>Facilities and machinery that can influence worker health are also fitted with health protective devices.</a:t>
            </a:r>
            <a:endParaRPr lang="ko-KR" altLang="en-US" sz="1500" b="0" cap="none" dirty="0">
              <a:solidFill>
                <a:schemeClr val="tx1"/>
              </a:solidFill>
              <a:latin typeface="Arial" charset="0"/>
              <a:ea typeface="Arial" charset="0"/>
            </a:endParaRPr>
          </a:p>
        </p:txBody>
      </p:sp>
      <p:sp>
        <p:nvSpPr>
          <p:cNvPr id="149" name="텍스트 상자 149"/>
          <p:cNvSpPr txBox="1">
            <a:spLocks/>
          </p:cNvSpPr>
          <p:nvPr/>
        </p:nvSpPr>
        <p:spPr>
          <a:xfrm>
            <a:off x="483870" y="1765300"/>
            <a:ext cx="7887335" cy="41910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1000" b="0" cap="none" dirty="0">
                <a:solidFill>
                  <a:srgbClr val="427BC0"/>
                </a:solidFill>
                <a:latin typeface="-윤고딕330" charset="0"/>
                <a:ea typeface="-윤고딕330" charset="0"/>
              </a:rPr>
              <a:t>건강에 영향을 미칠 수 있는 설비나 기계에도 안전장치와 마찬가지로 건강을 지키기 위하여 건강보호장치가 마련되어 있다. </a:t>
            </a:r>
            <a:endParaRPr lang="ko-KR" altLang="en-US" sz="1000" b="0" cap="none" dirty="0">
              <a:solidFill>
                <a:srgbClr val="427BC0"/>
              </a:solidFill>
              <a:latin typeface="-윤고딕330" charset="0"/>
              <a:ea typeface="-윤고딕330" charset="0"/>
            </a:endParaRPr>
          </a:p>
        </p:txBody>
      </p:sp>
      <p:sp>
        <p:nvSpPr>
          <p:cNvPr id="150" name="텍스트 상자 150"/>
          <p:cNvSpPr txBox="1">
            <a:spLocks/>
          </p:cNvSpPr>
          <p:nvPr/>
        </p:nvSpPr>
        <p:spPr>
          <a:xfrm>
            <a:off x="499745" y="2370455"/>
            <a:ext cx="5764530" cy="399415"/>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800" b="1" cap="none" spc="20" dirty="0">
                <a:solidFill>
                  <a:srgbClr val="D00068"/>
                </a:solidFill>
                <a:latin typeface="Arial" charset="0"/>
                <a:ea typeface="Arial" charset="0"/>
              </a:rPr>
              <a:t>Cautions in the Use of Health Protective Devices</a:t>
            </a:r>
            <a:endParaRPr lang="ko-KR" altLang="en-US" sz="1800" b="1" cap="none" dirty="0">
              <a:solidFill>
                <a:srgbClr val="D00068"/>
              </a:solidFill>
              <a:latin typeface="Arial" charset="0"/>
              <a:ea typeface="Arial"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Arial" charset="0"/>
              <a:ea typeface="Arial" charset="0"/>
            </a:endParaRPr>
          </a:p>
        </p:txBody>
      </p:sp>
      <p:sp>
        <p:nvSpPr>
          <p:cNvPr id="151" name="텍스트 상자 151"/>
          <p:cNvSpPr txBox="1">
            <a:spLocks/>
          </p:cNvSpPr>
          <p:nvPr/>
        </p:nvSpPr>
        <p:spPr>
          <a:xfrm>
            <a:off x="5939155" y="2476500"/>
            <a:ext cx="2244090" cy="59944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건강보호장치 사용상의 주의사항</a:t>
            </a:r>
            <a:endParaRPr lang="ko-KR" altLang="en-US" sz="10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맑은 고딕" charset="0"/>
              <a:ea typeface="맑은 고딕" charset="0"/>
            </a:endParaRPr>
          </a:p>
        </p:txBody>
      </p:sp>
      <p:sp>
        <p:nvSpPr>
          <p:cNvPr id="152" name="텍스트 상자 152"/>
          <p:cNvSpPr txBox="1">
            <a:spLocks/>
          </p:cNvSpPr>
          <p:nvPr/>
        </p:nvSpPr>
        <p:spPr>
          <a:xfrm>
            <a:off x="499745" y="3027045"/>
            <a:ext cx="8224520" cy="2765425"/>
          </a:xfrm>
          <a:prstGeom prst="rect">
            <a:avLst/>
          </a:prstGeom>
          <a:ln w="0">
            <a:noFill/>
            <a:prstDash/>
          </a:ln>
        </p:spPr>
        <p:txBody>
          <a:bodyPr vert="horz" wrap="square" lIns="89535" tIns="46355" rIns="89535" bIns="46355" numCol="1" anchor="t">
            <a:noAutofit/>
          </a:bodyPr>
          <a:lstStyle/>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Do not open the cover of a device designed to prevent the dispersion of hazardous </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substances, gas, dust, heat, or noise.</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Beware of gaps in closed devices.</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Take note of quarantined and sealed working spaces where a positive pressure is </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maintained to prevent the infiltration of gas or dust. Opening the window in a location </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like this defeats its purpose.</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p:txBody>
      </p:sp>
      <p:sp>
        <p:nvSpPr>
          <p:cNvPr id="153" name="텍스트 상자 153"/>
          <p:cNvSpPr txBox="1">
            <a:spLocks/>
          </p:cNvSpPr>
          <p:nvPr/>
        </p:nvSpPr>
        <p:spPr>
          <a:xfrm>
            <a:off x="655075" y="3495040"/>
            <a:ext cx="6459855" cy="2546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800" b="0" cap="none" dirty="0">
                <a:solidFill>
                  <a:srgbClr val="D00068"/>
                </a:solidFill>
                <a:latin typeface="-윤고딕330" charset="0"/>
                <a:ea typeface="-윤고딕330" charset="0"/>
              </a:rPr>
              <a:t>유해물질, 가스, 분진, 고온, 소음 등이 발산되지 않도록 밀폐하는 장치의 문이나 덮개를 열어서는 안 된다.</a:t>
            </a:r>
            <a:endParaRPr lang="ko-KR" altLang="en-US" sz="800" b="0" cap="none" dirty="0">
              <a:solidFill>
                <a:srgbClr val="D00068"/>
              </a:solidFill>
              <a:latin typeface="-윤고딕330" charset="0"/>
              <a:ea typeface="-윤고딕330" charset="0"/>
            </a:endParaRPr>
          </a:p>
        </p:txBody>
      </p:sp>
      <p:sp>
        <p:nvSpPr>
          <p:cNvPr id="154" name="텍스트 상자 154"/>
          <p:cNvSpPr txBox="1">
            <a:spLocks/>
          </p:cNvSpPr>
          <p:nvPr/>
        </p:nvSpPr>
        <p:spPr>
          <a:xfrm>
            <a:off x="649995" y="4130040"/>
            <a:ext cx="6459855" cy="2546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800" b="0" cap="none" dirty="0">
                <a:solidFill>
                  <a:srgbClr val="D00068"/>
                </a:solidFill>
                <a:latin typeface="-윤고딕330" charset="0"/>
                <a:ea typeface="-윤고딕330" charset="0"/>
              </a:rPr>
              <a:t>밀폐된 장치의 틈에도 주의를 기울여야 한다.</a:t>
            </a:r>
            <a:endParaRPr lang="ko-KR" altLang="en-US" sz="800" b="0" cap="none" dirty="0">
              <a:solidFill>
                <a:srgbClr val="D00068"/>
              </a:solidFill>
              <a:latin typeface="-윤고딕330" charset="0"/>
              <a:ea typeface="-윤고딕330" charset="0"/>
            </a:endParaRPr>
          </a:p>
        </p:txBody>
      </p:sp>
      <p:sp>
        <p:nvSpPr>
          <p:cNvPr id="155" name="텍스트 상자 155"/>
          <p:cNvSpPr txBox="1">
            <a:spLocks/>
          </p:cNvSpPr>
          <p:nvPr/>
        </p:nvSpPr>
        <p:spPr>
          <a:xfrm>
            <a:off x="662027" y="5213985"/>
            <a:ext cx="7014845" cy="2546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800" b="0" cap="none" dirty="0">
                <a:solidFill>
                  <a:srgbClr val="D00068"/>
                </a:solidFill>
                <a:latin typeface="-윤고딕330" charset="0"/>
                <a:ea typeface="-윤고딕330" charset="0"/>
              </a:rPr>
              <a:t>작업자가 있는 장소만을 격리시킨 경우에도 장치의 밀폐와 마찬가지로 주의가 필요하다. 격리된 장소에 가스나 분진이 침입하지 않도록 내부를 양압으로 하고 있는 곳에서 창을 열면 의미가 없게 된다.</a:t>
            </a:r>
            <a:endParaRPr lang="ko-KR" altLang="en-US" sz="800" b="0" cap="none" dirty="0">
              <a:solidFill>
                <a:srgbClr val="D00068"/>
              </a:solidFill>
              <a:latin typeface="-윤고딕330" charset="0"/>
              <a:ea typeface="-윤고딕330" charset="0"/>
            </a:endParaRPr>
          </a:p>
        </p:txBody>
      </p:sp>
      <p:sp>
        <p:nvSpPr>
          <p:cNvPr id="15"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16"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17"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18" name="Picture 7" descr="C:/Users/Administrator/AppData/Roaming/PolarisOffice/ETemp/3288_5820208/image9.emf"/>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31870736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159" name="TextBox 146"/>
          <p:cNvSpPr txBox="1">
            <a:spLocks/>
          </p:cNvSpPr>
          <p:nvPr/>
        </p:nvSpPr>
        <p:spPr>
          <a:xfrm>
            <a:off x="1922145" y="70485"/>
            <a:ext cx="7226300" cy="704850"/>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cap="none" dirty="0">
                <a:solidFill>
                  <a:srgbClr val="FFFFFF"/>
                </a:solidFill>
                <a:latin typeface="맑은 고딕" charset="0"/>
                <a:ea typeface="맑은 고딕" charset="0"/>
              </a:rPr>
              <a:t>Prevention of Health Hazards </a:t>
            </a:r>
            <a:endParaRPr lang="ko-KR" altLang="en-US" sz="2000" b="1" cap="none" dirty="0">
              <a:solidFill>
                <a:srgbClr val="FFFFFF"/>
              </a:solidFill>
              <a:latin typeface="맑은 고딕" charset="0"/>
              <a:ea typeface="맑은 고딕" charset="0"/>
            </a:endParaRPr>
          </a:p>
          <a:p>
            <a:pPr marL="0" indent="0" algn="l" defTabSz="457200" eaLnBrk="0" fontAlgn="auto" latinLnBrk="0">
              <a:lnSpc>
                <a:spcPct val="100000"/>
              </a:lnSpc>
              <a:spcBef>
                <a:spcPts val="0"/>
              </a:spcBef>
              <a:spcAft>
                <a:spcPts val="0"/>
              </a:spcAft>
              <a:buFontTx/>
              <a:buNone/>
            </a:pPr>
            <a:r>
              <a:rPr lang="en-US" altLang="ko-KR" sz="2000" b="1" cap="none" dirty="0">
                <a:solidFill>
                  <a:srgbClr val="FFFFFF"/>
                </a:solidFill>
                <a:latin typeface="맑은 고딕" charset="0"/>
                <a:ea typeface="맑은 고딕" charset="0"/>
              </a:rPr>
              <a:t>with Health Protective Equipment</a:t>
            </a:r>
            <a:endParaRPr lang="ko-KR" altLang="en-US" sz="2000" b="1" cap="none" dirty="0">
              <a:solidFill>
                <a:srgbClr val="FFFFFF"/>
              </a:solidFill>
              <a:latin typeface="맑은 고딕" charset="0"/>
              <a:ea typeface="맑은 고딕" charset="0"/>
            </a:endParaRPr>
          </a:p>
        </p:txBody>
      </p:sp>
      <p:sp>
        <p:nvSpPr>
          <p:cNvPr id="160" name="텍스트 상자 147"/>
          <p:cNvSpPr txBox="1">
            <a:spLocks/>
          </p:cNvSpPr>
          <p:nvPr/>
        </p:nvSpPr>
        <p:spPr>
          <a:xfrm>
            <a:off x="1937385" y="697230"/>
            <a:ext cx="4229100" cy="2800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1200" b="1" cap="none" dirty="0">
                <a:solidFill>
                  <a:schemeClr val="bg1"/>
                </a:solidFill>
                <a:latin typeface="-윤고딕320" charset="0"/>
                <a:ea typeface="-윤고딕320" charset="0"/>
              </a:rPr>
              <a:t>건강보호장치(설비)를 통한 건강장해 예방</a:t>
            </a:r>
            <a:endParaRPr lang="ko-KR" altLang="en-US" sz="1200" b="1" cap="none" dirty="0">
              <a:solidFill>
                <a:schemeClr val="bg1"/>
              </a:solidFill>
              <a:latin typeface="-윤고딕320" charset="0"/>
              <a:ea typeface="-윤고딕320" charset="0"/>
            </a:endParaRPr>
          </a:p>
        </p:txBody>
      </p:sp>
      <p:sp>
        <p:nvSpPr>
          <p:cNvPr id="163" name="텍스트 상자 150"/>
          <p:cNvSpPr txBox="1">
            <a:spLocks/>
          </p:cNvSpPr>
          <p:nvPr/>
        </p:nvSpPr>
        <p:spPr>
          <a:xfrm>
            <a:off x="499745" y="1496060"/>
            <a:ext cx="5764530" cy="399415"/>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800" b="1" cap="none" spc="20" dirty="0">
                <a:solidFill>
                  <a:srgbClr val="D00068"/>
                </a:solidFill>
                <a:latin typeface="Arial" charset="0"/>
                <a:ea typeface="Arial" charset="0"/>
              </a:rPr>
              <a:t>Cautions in the Use of Health Protective Devices</a:t>
            </a:r>
            <a:endParaRPr lang="ko-KR" altLang="en-US" sz="1800" b="1" cap="none" dirty="0">
              <a:solidFill>
                <a:srgbClr val="D00068"/>
              </a:solidFill>
              <a:latin typeface="Arial" charset="0"/>
              <a:ea typeface="Arial"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Arial" charset="0"/>
              <a:ea typeface="Arial" charset="0"/>
            </a:endParaRPr>
          </a:p>
        </p:txBody>
      </p:sp>
      <p:sp>
        <p:nvSpPr>
          <p:cNvPr id="164" name="텍스트 상자 151"/>
          <p:cNvSpPr txBox="1">
            <a:spLocks/>
          </p:cNvSpPr>
          <p:nvPr/>
        </p:nvSpPr>
        <p:spPr>
          <a:xfrm>
            <a:off x="5939155" y="1602105"/>
            <a:ext cx="2244090" cy="59944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건강보호장치 사용상의 주의사항</a:t>
            </a:r>
            <a:endParaRPr lang="ko-KR" altLang="en-US" sz="10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맑은 고딕" charset="0"/>
              <a:ea typeface="맑은 고딕" charset="0"/>
            </a:endParaRPr>
          </a:p>
        </p:txBody>
      </p:sp>
      <p:sp>
        <p:nvSpPr>
          <p:cNvPr id="165" name="텍스트 상자 152"/>
          <p:cNvSpPr txBox="1">
            <a:spLocks/>
          </p:cNvSpPr>
          <p:nvPr/>
        </p:nvSpPr>
        <p:spPr>
          <a:xfrm>
            <a:off x="499745" y="2152650"/>
            <a:ext cx="8223885" cy="2764790"/>
          </a:xfrm>
          <a:prstGeom prst="rect">
            <a:avLst/>
          </a:prstGeom>
          <a:ln w="0">
            <a:noFill/>
            <a:prstDash/>
          </a:ln>
        </p:spPr>
        <p:txBody>
          <a:bodyPr vert="horz" wrap="square" lIns="89535" tIns="46355" rIns="89535" bIns="46355" numCol="1" anchor="t">
            <a:noAutofit/>
          </a:bodyPr>
          <a:lstStyle/>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A local ventilation device will not perform its function if its fan doesn’t work or if its duct is shut. </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a:t>
            </a:r>
            <a:r>
              <a:rPr lang="en-US" altLang="ko-KR" sz="1400" b="0" cap="none" dirty="0">
                <a:solidFill>
                  <a:schemeClr val="bg1"/>
                </a:solidFill>
                <a:latin typeface="Tahoma" charset="0"/>
                <a:ea typeface="Tahoma" charset="0"/>
              </a:rPr>
              <a:t> </a:t>
            </a:r>
            <a:r>
              <a:rPr lang="en-US" altLang="ko-KR" sz="1400" b="0" cap="none" dirty="0" smtClean="0">
                <a:solidFill>
                  <a:schemeClr val="bg1"/>
                </a:solidFill>
                <a:latin typeface="Tahoma" charset="0"/>
                <a:ea typeface="Tahoma" charset="0"/>
              </a:rPr>
              <a:t>‘</a:t>
            </a:r>
            <a:r>
              <a:rPr lang="en-US" altLang="ko-KR" sz="1400" b="0" cap="none" dirty="0" smtClean="0">
                <a:solidFill>
                  <a:srgbClr val="000000"/>
                </a:solidFill>
                <a:latin typeface="Tahoma" charset="0"/>
                <a:ea typeface="Tahoma" charset="0"/>
              </a:rPr>
              <a:t>Do </a:t>
            </a:r>
            <a:r>
              <a:rPr lang="en-US" altLang="ko-KR" sz="1400" b="0" cap="none" dirty="0">
                <a:solidFill>
                  <a:srgbClr val="000000"/>
                </a:solidFill>
                <a:latin typeface="Tahoma" charset="0"/>
                <a:ea typeface="Tahoma" charset="0"/>
              </a:rPr>
              <a:t>not tamper with the intake hood. Keep your face away from any diffusive point.</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Keep the area around the outlet of general ventilation devices free of objects.</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Workers require sufficient knowledge of health protective devices for them to be effective.</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p:txBody>
      </p:sp>
      <p:sp>
        <p:nvSpPr>
          <p:cNvPr id="166" name="텍스트 상자 153"/>
          <p:cNvSpPr txBox="1">
            <a:spLocks/>
          </p:cNvSpPr>
          <p:nvPr/>
        </p:nvSpPr>
        <p:spPr>
          <a:xfrm>
            <a:off x="665708" y="2620645"/>
            <a:ext cx="7308850" cy="2546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800" b="0" cap="none" dirty="0">
                <a:solidFill>
                  <a:srgbClr val="D00068"/>
                </a:solidFill>
                <a:latin typeface="-윤고딕330" charset="0"/>
                <a:ea typeface="-윤고딕330" charset="0"/>
              </a:rPr>
              <a:t>국소배기장치가 설치되어 있어도 팬을 작동하지 않거나 덕트를 닫아버리면 역할을 할 수 없다. 흡입 후드를 마음대로 변경하든지 발산원과 후드 사이에 얼굴을 대고 작업하는 것은 피하여야 한다.</a:t>
            </a:r>
            <a:endParaRPr lang="ko-KR" altLang="en-US" sz="800" b="0" cap="none" dirty="0">
              <a:solidFill>
                <a:srgbClr val="D00068"/>
              </a:solidFill>
              <a:latin typeface="-윤고딕330" charset="0"/>
              <a:ea typeface="-윤고딕330" charset="0"/>
            </a:endParaRPr>
          </a:p>
        </p:txBody>
      </p:sp>
      <p:sp>
        <p:nvSpPr>
          <p:cNvPr id="167" name="텍스트 상자 154"/>
          <p:cNvSpPr txBox="1">
            <a:spLocks/>
          </p:cNvSpPr>
          <p:nvPr/>
        </p:nvSpPr>
        <p:spPr>
          <a:xfrm>
            <a:off x="636564" y="3255645"/>
            <a:ext cx="6459855" cy="2546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800" b="0" cap="none" dirty="0">
                <a:solidFill>
                  <a:srgbClr val="D00068"/>
                </a:solidFill>
                <a:latin typeface="-윤고딕330" charset="0"/>
                <a:ea typeface="-윤고딕330" charset="0"/>
              </a:rPr>
              <a:t>전체환기장치의 배기구 주변에 물건을 놓아서는 안 된다.</a:t>
            </a:r>
            <a:endParaRPr lang="ko-KR" altLang="en-US" sz="800" b="0" cap="none" dirty="0">
              <a:solidFill>
                <a:srgbClr val="D00068"/>
              </a:solidFill>
              <a:latin typeface="-윤고딕330" charset="0"/>
              <a:ea typeface="-윤고딕330" charset="0"/>
            </a:endParaRPr>
          </a:p>
        </p:txBody>
      </p:sp>
      <p:sp>
        <p:nvSpPr>
          <p:cNvPr id="168" name="텍스트 상자 155"/>
          <p:cNvSpPr txBox="1">
            <a:spLocks/>
          </p:cNvSpPr>
          <p:nvPr/>
        </p:nvSpPr>
        <p:spPr>
          <a:xfrm>
            <a:off x="636564" y="3934460"/>
            <a:ext cx="7014845" cy="2546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800" b="0" cap="none" dirty="0">
                <a:solidFill>
                  <a:srgbClr val="D00068"/>
                </a:solidFill>
                <a:latin typeface="-윤고딕330" charset="0"/>
                <a:ea typeface="-윤고딕330" charset="0"/>
              </a:rPr>
              <a:t>건강보호장치를 충분히 활용하기 위해서는 작업하는 사람들의 지식이 필요한 경우가 많다.</a:t>
            </a:r>
            <a:endParaRPr lang="ko-KR" altLang="en-US" sz="800" b="0" cap="none" dirty="0">
              <a:solidFill>
                <a:srgbClr val="D00068"/>
              </a:solidFill>
              <a:latin typeface="-윤고딕330" charset="0"/>
              <a:ea typeface="-윤고딕330" charset="0"/>
            </a:endParaRPr>
          </a:p>
        </p:txBody>
      </p:sp>
      <p:sp>
        <p:nvSpPr>
          <p:cNvPr id="170" name="텍스트 상자 170"/>
          <p:cNvSpPr txBox="1">
            <a:spLocks/>
          </p:cNvSpPr>
          <p:nvPr/>
        </p:nvSpPr>
        <p:spPr>
          <a:xfrm>
            <a:off x="478155" y="4561205"/>
            <a:ext cx="8223885" cy="85090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00000"/>
              </a:lnSpc>
              <a:spcBef>
                <a:spcPts val="0"/>
              </a:spcBef>
              <a:spcAft>
                <a:spcPts val="0"/>
              </a:spcAft>
              <a:buFontTx/>
              <a:buNone/>
            </a:pPr>
            <a:r>
              <a:rPr lang="en-US" altLang="ko-KR" sz="1500" b="0" cap="none" dirty="0">
                <a:solidFill>
                  <a:srgbClr val="000000"/>
                </a:solidFill>
                <a:latin typeface="Arial" charset="0"/>
                <a:ea typeface="Arial" charset="0"/>
              </a:rPr>
              <a:t>Everyone in the workplace must be aware of the condition of health protective devices </a:t>
            </a:r>
            <a:endParaRPr lang="ko-KR" altLang="en-US" sz="1500" b="0" cap="none" dirty="0">
              <a:solidFill>
                <a:srgbClr val="000000"/>
              </a:solidFill>
              <a:latin typeface="Arial" charset="0"/>
              <a:ea typeface="Arial" charset="0"/>
            </a:endParaRPr>
          </a:p>
          <a:p>
            <a:pPr marL="0" indent="0" algn="just" defTabSz="508000" eaLnBrk="0" fontAlgn="auto" latinLnBrk="0">
              <a:lnSpc>
                <a:spcPct val="100000"/>
              </a:lnSpc>
              <a:spcBef>
                <a:spcPts val="0"/>
              </a:spcBef>
              <a:spcAft>
                <a:spcPts val="0"/>
              </a:spcAft>
              <a:buFontTx/>
              <a:buNone/>
            </a:pPr>
            <a:r>
              <a:rPr lang="en-US" altLang="ko-KR" sz="1500" b="0" cap="none" dirty="0">
                <a:solidFill>
                  <a:srgbClr val="000000"/>
                </a:solidFill>
                <a:latin typeface="Arial" charset="0"/>
                <a:ea typeface="Arial" charset="0"/>
              </a:rPr>
              <a:t>for them to function properly. Do not tamper with health protective devices without permission.</a:t>
            </a:r>
            <a:endParaRPr lang="ko-KR" altLang="en-US" sz="1500" b="0" cap="none" dirty="0">
              <a:solidFill>
                <a:srgbClr val="000000"/>
              </a:solidFill>
              <a:latin typeface="Arial" charset="0"/>
              <a:ea typeface="Arial" charset="0"/>
            </a:endParaRPr>
          </a:p>
        </p:txBody>
      </p:sp>
      <p:sp>
        <p:nvSpPr>
          <p:cNvPr id="171" name="텍스트 상자 171"/>
          <p:cNvSpPr txBox="1">
            <a:spLocks/>
          </p:cNvSpPr>
          <p:nvPr/>
        </p:nvSpPr>
        <p:spPr>
          <a:xfrm>
            <a:off x="492760" y="5085080"/>
            <a:ext cx="8239760" cy="6623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1000" b="0" cap="none" dirty="0">
                <a:solidFill>
                  <a:srgbClr val="427BC0"/>
                </a:solidFill>
                <a:latin typeface="-윤고딕330" charset="0"/>
                <a:ea typeface="-윤고딕330" charset="0"/>
              </a:rPr>
              <a:t>건강보호장치는 기능이 제대로 작동될 수 있도록 직장의 모든 사람이 그 장치의 상태에 항상 관심을 가져야 한다. </a:t>
            </a:r>
            <a:endParaRPr lang="ko-KR" altLang="en-US" sz="1000" b="0" cap="none" dirty="0">
              <a:solidFill>
                <a:srgbClr val="427BC0"/>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r>
              <a:rPr lang="en-US" altLang="ko-KR" sz="1000" b="0" cap="none" dirty="0">
                <a:solidFill>
                  <a:srgbClr val="427BC0"/>
                </a:solidFill>
                <a:latin typeface="-윤고딕330" charset="0"/>
                <a:ea typeface="-윤고딕330" charset="0"/>
              </a:rPr>
              <a:t>또한 장치의 형상이나 위치를 마음대로 변경시켜서도 안 된다.</a:t>
            </a:r>
            <a:endParaRPr lang="ko-KR" altLang="en-US" sz="1000" b="0" cap="none" dirty="0">
              <a:solidFill>
                <a:srgbClr val="427BC0"/>
              </a:solidFill>
              <a:latin typeface="-윤고딕330" charset="0"/>
              <a:ea typeface="-윤고딕330" charset="0"/>
            </a:endParaRPr>
          </a:p>
        </p:txBody>
      </p:sp>
      <p:sp>
        <p:nvSpPr>
          <p:cNvPr id="12"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13"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14"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15" name="Picture 7" descr="C:/Users/Administrator/AppData/Roaming/PolarisOffice/ETemp/3288_5820208/image9.emf"/>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pic>
        <p:nvPicPr>
          <p:cNvPr id="163" name="그림 163" descr="C:/Users/Administrator/AppData/Roaming/PolarisOffice/ETemp/4196_4215672/fImage20525184741.jpeg"/>
          <p:cNvPicPr>
            <a:picLocks noChangeAspect="1"/>
          </p:cNvPicPr>
          <p:nvPr/>
        </p:nvPicPr>
        <p:blipFill>
          <a:blip r:embed="rId3"/>
          <a:stretch>
            <a:fillRect/>
          </a:stretch>
        </p:blipFill>
        <p:spPr>
          <a:xfrm>
            <a:off x="939800" y="3516843"/>
            <a:ext cx="6603365" cy="2756744"/>
          </a:xfrm>
          <a:prstGeom prst="rect">
            <a:avLst/>
          </a:prstGeom>
          <a:noFill/>
        </p:spPr>
      </p:pic>
      <p:sp>
        <p:nvSpPr>
          <p:cNvPr id="155" name="TextBox 155"/>
          <p:cNvSpPr txBox="1">
            <a:spLocks noGrp="1" noChangeArrowheads="1"/>
          </p:cNvSpPr>
          <p:nvPr/>
        </p:nvSpPr>
        <p:spPr>
          <a:xfrm>
            <a:off x="1922145" y="70485"/>
            <a:ext cx="7225665" cy="70421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Prevention of Health Hazards </a:t>
            </a:r>
            <a:endParaRPr lang="ko-KR" altLang="en-US" sz="2000" b="1" dirty="0">
              <a:solidFill>
                <a:srgbClr val="FFFFFF"/>
              </a:solidFill>
              <a:latin typeface="맑은 고딕" charset="0"/>
              <a:ea typeface="맑은 고딕" charset="0"/>
            </a:endParaRPr>
          </a:p>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with Health Protective Equipment</a:t>
            </a:r>
            <a:endParaRPr lang="ko-KR" altLang="en-US" sz="2000" b="1" dirty="0">
              <a:solidFill>
                <a:srgbClr val="FFFFFF"/>
              </a:solidFill>
              <a:latin typeface="맑은 고딕" charset="0"/>
              <a:ea typeface="맑은 고딕" charset="0"/>
            </a:endParaRPr>
          </a:p>
        </p:txBody>
      </p:sp>
      <p:sp>
        <p:nvSpPr>
          <p:cNvPr id="156" name="텍스트 상자 156"/>
          <p:cNvSpPr txBox="1">
            <a:spLocks noGrp="1" noChangeArrowheads="1"/>
          </p:cNvSpPr>
          <p:nvPr/>
        </p:nvSpPr>
        <p:spPr>
          <a:xfrm>
            <a:off x="1937385" y="697230"/>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건강보호장치(설비)를 통한 건강장해 예방</a:t>
            </a:r>
            <a:endParaRPr lang="ko-KR" altLang="en-US" sz="1200" b="1" dirty="0">
              <a:solidFill>
                <a:schemeClr val="bg1"/>
              </a:solidFill>
              <a:latin typeface="-윤고딕320" charset="0"/>
              <a:ea typeface="-윤고딕320" charset="0"/>
            </a:endParaRPr>
          </a:p>
        </p:txBody>
      </p:sp>
      <p:sp>
        <p:nvSpPr>
          <p:cNvPr id="158" name="텍스트 상자 158"/>
          <p:cNvSpPr txBox="1">
            <a:spLocks/>
          </p:cNvSpPr>
          <p:nvPr/>
        </p:nvSpPr>
        <p:spPr>
          <a:xfrm>
            <a:off x="499745" y="1496060"/>
            <a:ext cx="5765165" cy="40005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800" b="1" cap="none" spc="20" dirty="0">
                <a:solidFill>
                  <a:srgbClr val="D00068"/>
                </a:solidFill>
                <a:latin typeface="Arial" charset="0"/>
                <a:ea typeface="Arial" charset="0"/>
              </a:rPr>
              <a:t>What is a Local Ventilation Device?</a:t>
            </a:r>
            <a:endParaRPr lang="ko-KR" altLang="en-US" sz="1800" b="1" cap="none" dirty="0">
              <a:solidFill>
                <a:srgbClr val="D00068"/>
              </a:solidFill>
              <a:latin typeface="Arial" charset="0"/>
              <a:ea typeface="Arial"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Arial" charset="0"/>
              <a:ea typeface="Arial" charset="0"/>
            </a:endParaRPr>
          </a:p>
        </p:txBody>
      </p:sp>
      <p:sp>
        <p:nvSpPr>
          <p:cNvPr id="159" name="텍스트 상자 159"/>
          <p:cNvSpPr txBox="1">
            <a:spLocks/>
          </p:cNvSpPr>
          <p:nvPr/>
        </p:nvSpPr>
        <p:spPr>
          <a:xfrm>
            <a:off x="4475480" y="1593215"/>
            <a:ext cx="2244725" cy="36195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국소배기 장치란?</a:t>
            </a:r>
            <a:endParaRPr lang="ko-KR" altLang="en-US" sz="10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맑은 고딕" charset="0"/>
              <a:ea typeface="맑은 고딕" charset="0"/>
            </a:endParaRPr>
          </a:p>
        </p:txBody>
      </p:sp>
      <p:sp>
        <p:nvSpPr>
          <p:cNvPr id="160" name="텍스트 상자 160"/>
          <p:cNvSpPr txBox="1">
            <a:spLocks/>
          </p:cNvSpPr>
          <p:nvPr/>
        </p:nvSpPr>
        <p:spPr>
          <a:xfrm>
            <a:off x="499745" y="2152650"/>
            <a:ext cx="8225790" cy="2766695"/>
          </a:xfrm>
          <a:prstGeom prst="rect">
            <a:avLst/>
          </a:prstGeom>
          <a:ln w="0">
            <a:noFill/>
            <a:prstDash/>
          </a:ln>
        </p:spPr>
        <p:txBody>
          <a:bodyPr vert="horz" wrap="square" lIns="89535" tIns="46355" rIns="89535" bIns="46355" numCol="1" anchor="t">
            <a:noAutofit/>
          </a:bodyPr>
          <a:lstStyle/>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Collects a concentration of air from a set area to prevent the dispersion of harmful </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substances in the atmosphere.</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A local ventilation device consists of a hood, duct, air purifier, fan, and outlet.</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p:txBody>
      </p:sp>
      <p:sp>
        <p:nvSpPr>
          <p:cNvPr id="161" name="텍스트 상자 161"/>
          <p:cNvSpPr txBox="1">
            <a:spLocks/>
          </p:cNvSpPr>
          <p:nvPr/>
        </p:nvSpPr>
        <p:spPr>
          <a:xfrm>
            <a:off x="665043" y="2620645"/>
            <a:ext cx="7309485" cy="25527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800" b="0" cap="none" dirty="0">
                <a:solidFill>
                  <a:srgbClr val="D00068"/>
                </a:solidFill>
                <a:latin typeface="-윤고딕330" charset="0"/>
                <a:ea typeface="-윤고딕330" charset="0"/>
              </a:rPr>
              <a:t>발생된 분진 등의 유해물질이 주변 공기로 확산되기 전에 가능한 한 고농도 상태로 국소적으로 공기를 포집하여 유해물질의 확산을 사전에 방지할 수 있도록 </a:t>
            </a:r>
            <a:endParaRPr lang="ko-KR" altLang="en-US" sz="8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r>
              <a:rPr lang="en-US" altLang="ko-KR" sz="800" b="0" cap="none" dirty="0">
                <a:solidFill>
                  <a:srgbClr val="D00068"/>
                </a:solidFill>
                <a:latin typeface="-윤고딕330" charset="0"/>
                <a:ea typeface="-윤고딕330" charset="0"/>
              </a:rPr>
              <a:t>처리하는 방법</a:t>
            </a:r>
            <a:endParaRPr lang="ko-KR" altLang="en-US" sz="800" b="0" cap="none" dirty="0">
              <a:solidFill>
                <a:srgbClr val="D00068"/>
              </a:solidFill>
              <a:latin typeface="-윤고딕330" charset="0"/>
              <a:ea typeface="-윤고딕330" charset="0"/>
            </a:endParaRPr>
          </a:p>
        </p:txBody>
      </p:sp>
      <p:sp>
        <p:nvSpPr>
          <p:cNvPr id="162" name="텍스트 상자 162"/>
          <p:cNvSpPr txBox="1">
            <a:spLocks/>
          </p:cNvSpPr>
          <p:nvPr/>
        </p:nvSpPr>
        <p:spPr>
          <a:xfrm>
            <a:off x="659963" y="3258185"/>
            <a:ext cx="7309485" cy="25527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800" b="0" cap="none" dirty="0">
                <a:solidFill>
                  <a:srgbClr val="D00068"/>
                </a:solidFill>
                <a:latin typeface="-윤고딕330" charset="0"/>
                <a:ea typeface="-윤고딕330" charset="0"/>
              </a:rPr>
              <a:t>국소배기장치의 구성: 후드, 덕트, 공기정화장치, 배풍기, 배기덕트 및 배기구</a:t>
            </a:r>
            <a:endParaRPr lang="ko-KR" altLang="en-US" sz="800" b="0" cap="none" dirty="0">
              <a:solidFill>
                <a:srgbClr val="D00068"/>
              </a:solidFill>
              <a:latin typeface="-윤고딕330" charset="0"/>
              <a:ea typeface="-윤고딕330" charset="0"/>
            </a:endParaRPr>
          </a:p>
        </p:txBody>
      </p:sp>
      <p:sp>
        <p:nvSpPr>
          <p:cNvPr id="10"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11"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12"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13" name="Picture 7" descr="C:/Users/Administrator/AppData/Roaming/PolarisOffice/ETemp/3288_5820208/image9.emf"/>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35448661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167" name="TextBox 155"/>
          <p:cNvSpPr txBox="1">
            <a:spLocks/>
          </p:cNvSpPr>
          <p:nvPr/>
        </p:nvSpPr>
        <p:spPr>
          <a:xfrm>
            <a:off x="1922145" y="70485"/>
            <a:ext cx="7226300" cy="704850"/>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cap="none" dirty="0">
                <a:solidFill>
                  <a:srgbClr val="FFFFFF"/>
                </a:solidFill>
                <a:latin typeface="맑은 고딕" charset="0"/>
                <a:ea typeface="맑은 고딕" charset="0"/>
              </a:rPr>
              <a:t>Prevention of Health Hazards </a:t>
            </a:r>
            <a:endParaRPr lang="ko-KR" altLang="en-US" sz="2000" b="1" cap="none" dirty="0">
              <a:solidFill>
                <a:srgbClr val="FFFFFF"/>
              </a:solidFill>
              <a:latin typeface="맑은 고딕" charset="0"/>
              <a:ea typeface="맑은 고딕" charset="0"/>
            </a:endParaRPr>
          </a:p>
          <a:p>
            <a:pPr marL="0" indent="0" algn="l" defTabSz="457200" eaLnBrk="0" fontAlgn="auto" latinLnBrk="0">
              <a:lnSpc>
                <a:spcPct val="100000"/>
              </a:lnSpc>
              <a:spcBef>
                <a:spcPts val="0"/>
              </a:spcBef>
              <a:spcAft>
                <a:spcPts val="0"/>
              </a:spcAft>
              <a:buFontTx/>
              <a:buNone/>
            </a:pPr>
            <a:r>
              <a:rPr lang="en-US" altLang="ko-KR" sz="2000" b="1" cap="none" dirty="0">
                <a:solidFill>
                  <a:srgbClr val="FFFFFF"/>
                </a:solidFill>
                <a:latin typeface="맑은 고딕" charset="0"/>
                <a:ea typeface="맑은 고딕" charset="0"/>
              </a:rPr>
              <a:t>with Health Protective Equipment</a:t>
            </a:r>
            <a:endParaRPr lang="ko-KR" altLang="en-US" sz="2000" b="1" cap="none" dirty="0">
              <a:solidFill>
                <a:srgbClr val="FFFFFF"/>
              </a:solidFill>
              <a:latin typeface="맑은 고딕" charset="0"/>
              <a:ea typeface="맑은 고딕" charset="0"/>
            </a:endParaRPr>
          </a:p>
        </p:txBody>
      </p:sp>
      <p:sp>
        <p:nvSpPr>
          <p:cNvPr id="168" name="텍스트 상자 156"/>
          <p:cNvSpPr txBox="1">
            <a:spLocks/>
          </p:cNvSpPr>
          <p:nvPr/>
        </p:nvSpPr>
        <p:spPr>
          <a:xfrm>
            <a:off x="1937385" y="697230"/>
            <a:ext cx="4229100" cy="2800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1200" b="1" cap="none" dirty="0">
                <a:solidFill>
                  <a:schemeClr val="bg1"/>
                </a:solidFill>
                <a:latin typeface="-윤고딕320" charset="0"/>
                <a:ea typeface="-윤고딕320" charset="0"/>
              </a:rPr>
              <a:t>건강보호장치(설비)를 통한 건강장해 예방</a:t>
            </a:r>
            <a:endParaRPr lang="ko-KR" altLang="en-US" sz="1200" b="1" cap="none" dirty="0">
              <a:solidFill>
                <a:schemeClr val="bg1"/>
              </a:solidFill>
              <a:latin typeface="-윤고딕320" charset="0"/>
              <a:ea typeface="-윤고딕320" charset="0"/>
            </a:endParaRPr>
          </a:p>
        </p:txBody>
      </p:sp>
      <p:sp>
        <p:nvSpPr>
          <p:cNvPr id="169" name="텍스트 상자 158"/>
          <p:cNvSpPr txBox="1">
            <a:spLocks/>
          </p:cNvSpPr>
          <p:nvPr/>
        </p:nvSpPr>
        <p:spPr>
          <a:xfrm>
            <a:off x="499745" y="1219835"/>
            <a:ext cx="5765165" cy="40005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800" b="1" cap="none" spc="20" dirty="0">
                <a:solidFill>
                  <a:srgbClr val="D00068"/>
                </a:solidFill>
                <a:latin typeface="Arial" charset="0"/>
                <a:ea typeface="Arial" charset="0"/>
              </a:rPr>
              <a:t>What is a General Ventilation Device?</a:t>
            </a:r>
            <a:endParaRPr lang="ko-KR" altLang="en-US" sz="1800" b="1" cap="none" dirty="0">
              <a:solidFill>
                <a:srgbClr val="D00068"/>
              </a:solidFill>
              <a:latin typeface="Arial" charset="0"/>
              <a:ea typeface="Arial"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Arial" charset="0"/>
              <a:ea typeface="Arial" charset="0"/>
            </a:endParaRPr>
          </a:p>
        </p:txBody>
      </p:sp>
      <p:sp>
        <p:nvSpPr>
          <p:cNvPr id="170" name="텍스트 상자 159"/>
          <p:cNvSpPr txBox="1">
            <a:spLocks/>
          </p:cNvSpPr>
          <p:nvPr/>
        </p:nvSpPr>
        <p:spPr>
          <a:xfrm>
            <a:off x="4714875" y="1316990"/>
            <a:ext cx="2244725" cy="36195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전체 환기장치란?</a:t>
            </a:r>
            <a:endParaRPr lang="ko-KR" altLang="en-US" sz="10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맑은 고딕" charset="0"/>
              <a:ea typeface="맑은 고딕" charset="0"/>
            </a:endParaRPr>
          </a:p>
        </p:txBody>
      </p:sp>
      <p:sp>
        <p:nvSpPr>
          <p:cNvPr id="171" name="텍스트 상자 160"/>
          <p:cNvSpPr txBox="1">
            <a:spLocks/>
          </p:cNvSpPr>
          <p:nvPr/>
        </p:nvSpPr>
        <p:spPr>
          <a:xfrm>
            <a:off x="499744" y="1876425"/>
            <a:ext cx="8394701" cy="626143"/>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00000"/>
              </a:lnSpc>
              <a:spcBef>
                <a:spcPts val="0"/>
              </a:spcBef>
              <a:spcAft>
                <a:spcPts val="0"/>
              </a:spcAft>
              <a:buFontTx/>
              <a:buNone/>
            </a:pPr>
            <a:r>
              <a:rPr lang="en-US" altLang="ko-KR" sz="1200" cap="none" dirty="0">
                <a:solidFill>
                  <a:srgbClr val="000000"/>
                </a:solidFill>
                <a:latin typeface="Tahoma" charset="0"/>
                <a:ea typeface="Tahoma" charset="0"/>
              </a:rPr>
              <a:t>•</a:t>
            </a:r>
            <a:r>
              <a:rPr lang="en-US" altLang="ko-KR" sz="1200" b="1" cap="none" dirty="0">
                <a:solidFill>
                  <a:srgbClr val="000000"/>
                </a:solidFill>
                <a:latin typeface="Tahoma" charset="0"/>
                <a:ea typeface="Tahoma" charset="0"/>
              </a:rPr>
              <a:t> Supplies air to an indoor work environment where dust, mist, fumes, gas, and vapor are present; </a:t>
            </a:r>
            <a:endParaRPr lang="ko-KR" altLang="en-US" sz="1200" b="1"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200" b="1" cap="none" dirty="0">
                <a:solidFill>
                  <a:srgbClr val="000000"/>
                </a:solidFill>
                <a:latin typeface="Tahoma" charset="0"/>
                <a:ea typeface="Tahoma" charset="0"/>
              </a:rPr>
              <a:t>   discharges air from such a work environment.  Disperses contaminants in the atmosphere. </a:t>
            </a:r>
            <a:endParaRPr lang="ko-KR" altLang="en-US" sz="1200" b="1"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200" b="1" cap="none" dirty="0">
                <a:solidFill>
                  <a:srgbClr val="000000"/>
                </a:solidFill>
                <a:latin typeface="Tahoma" charset="0"/>
                <a:ea typeface="Tahoma" charset="0"/>
              </a:rPr>
              <a:t>   Designed to reduce the concentration levels of contaminants.</a:t>
            </a:r>
            <a:endParaRPr lang="ko-KR" altLang="en-US" sz="1200" b="1"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1"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1"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1"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cap="none" dirty="0">
                <a:solidFill>
                  <a:srgbClr val="000000"/>
                </a:solidFill>
                <a:latin typeface="Tahoma" charset="0"/>
                <a:ea typeface="Tahoma" charset="0"/>
              </a:rPr>
              <a:t>•</a:t>
            </a:r>
            <a:r>
              <a:rPr lang="en-US" altLang="ko-KR" sz="1400" b="1" cap="none" dirty="0">
                <a:solidFill>
                  <a:srgbClr val="000000"/>
                </a:solidFill>
                <a:latin typeface="Tahoma" charset="0"/>
                <a:ea typeface="Tahoma" charset="0"/>
              </a:rPr>
              <a:t> When a General Ventilation Device is Appropriate</a:t>
            </a:r>
            <a:endParaRPr lang="ko-KR" altLang="en-US" sz="1400" b="1"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1"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1"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1"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1"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1"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1" cap="none" dirty="0">
              <a:solidFill>
                <a:srgbClr val="000000"/>
              </a:solidFill>
              <a:latin typeface="Tahoma" charset="0"/>
              <a:ea typeface="Tahoma" charset="0"/>
            </a:endParaRPr>
          </a:p>
        </p:txBody>
      </p:sp>
      <p:sp>
        <p:nvSpPr>
          <p:cNvPr id="172" name="텍스트 상자 161"/>
          <p:cNvSpPr txBox="1">
            <a:spLocks/>
          </p:cNvSpPr>
          <p:nvPr/>
        </p:nvSpPr>
        <p:spPr>
          <a:xfrm>
            <a:off x="650610" y="2572520"/>
            <a:ext cx="7706360" cy="25527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분진, 미스트, 흄, 가스, 증기 등 오염물질이 존재하는 옥내작업장에 송기와 배기를 실시하여 오염물질을 공기 중에 확산시켜 희석시키는 장치로</a:t>
            </a:r>
            <a:endParaRPr lang="ko-KR" altLang="en-US" sz="9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유해물질의 농도를 낮추기 위해 사용하는 방법</a:t>
            </a:r>
            <a:endParaRPr lang="ko-KR" altLang="en-US" sz="900" b="0" cap="none" dirty="0">
              <a:solidFill>
                <a:srgbClr val="D00068"/>
              </a:solidFill>
              <a:latin typeface="-윤고딕330" charset="0"/>
              <a:ea typeface="-윤고딕330" charset="0"/>
            </a:endParaRPr>
          </a:p>
        </p:txBody>
      </p:sp>
      <p:sp>
        <p:nvSpPr>
          <p:cNvPr id="175" name="텍스트 상자 175"/>
          <p:cNvSpPr txBox="1">
            <a:spLocks/>
          </p:cNvSpPr>
          <p:nvPr/>
        </p:nvSpPr>
        <p:spPr>
          <a:xfrm>
            <a:off x="5142232" y="3119018"/>
            <a:ext cx="1742239" cy="25527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전체 환기장치 선정 조건</a:t>
            </a:r>
            <a:endParaRPr lang="ko-KR" altLang="en-US" sz="900" b="0" cap="none" dirty="0">
              <a:solidFill>
                <a:srgbClr val="D00068"/>
              </a:solidFill>
              <a:latin typeface="-윤고딕330" charset="0"/>
              <a:ea typeface="-윤고딕330" charset="0"/>
            </a:endParaRPr>
          </a:p>
        </p:txBody>
      </p:sp>
      <p:sp>
        <p:nvSpPr>
          <p:cNvPr id="176" name="텍스트 상자 176"/>
          <p:cNvSpPr txBox="1">
            <a:spLocks/>
          </p:cNvSpPr>
          <p:nvPr/>
        </p:nvSpPr>
        <p:spPr>
          <a:xfrm>
            <a:off x="662305" y="3523615"/>
            <a:ext cx="8224520" cy="1838960"/>
          </a:xfrm>
          <a:prstGeom prst="rect">
            <a:avLst/>
          </a:prstGeom>
          <a:ln w="0">
            <a:noFill/>
            <a:prstDash/>
          </a:ln>
        </p:spPr>
        <p:txBody>
          <a:bodyPr vert="horz" wrap="square" lIns="89535" tIns="46355" rIns="89535" bIns="46355" anchor="t">
            <a:noAutofit/>
          </a:bodyPr>
          <a:lstStyle/>
          <a:p>
            <a:pPr marL="0" indent="0" algn="just" defTabSz="508000" eaLnBrk="0" fontAlgn="auto" latinLnBrk="0">
              <a:spcBef>
                <a:spcPts val="0"/>
              </a:spcBef>
              <a:spcAft>
                <a:spcPts val="0"/>
              </a:spcAft>
              <a:buFontTx/>
              <a:buNone/>
            </a:pPr>
            <a:r>
              <a:rPr lang="en-US" altLang="ko-KR" sz="1100" b="0" cap="none" dirty="0">
                <a:solidFill>
                  <a:srgbClr val="000000"/>
                </a:solidFill>
                <a:latin typeface="Tahoma" charset="0"/>
                <a:ea typeface="Tahoma" charset="0"/>
              </a:rPr>
              <a:t>- Only small quantities of contaminants are present in an indoor environment. Concentration levels of dispersed </a:t>
            </a: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r>
              <a:rPr lang="en-US" altLang="ko-KR" sz="1100" b="0" cap="none" dirty="0">
                <a:solidFill>
                  <a:srgbClr val="000000"/>
                </a:solidFill>
                <a:latin typeface="Tahoma" charset="0"/>
                <a:ea typeface="Tahoma" charset="0"/>
              </a:rPr>
              <a:t>  contaminants are generally consistent.</a:t>
            </a: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r>
              <a:rPr lang="en-US" altLang="ko-KR" sz="1100" b="0" cap="none" dirty="0">
                <a:solidFill>
                  <a:srgbClr val="000000"/>
                </a:solidFill>
                <a:latin typeface="Tahoma" charset="0"/>
                <a:ea typeface="Tahoma" charset="0"/>
              </a:rPr>
              <a:t>- Contaminants have low toxicity.</a:t>
            </a: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r>
              <a:rPr lang="en-US" altLang="ko-KR" sz="1100" b="0" cap="none" dirty="0">
                <a:solidFill>
                  <a:srgbClr val="000000"/>
                </a:solidFill>
                <a:latin typeface="Tahoma" charset="0"/>
                <a:ea typeface="Tahoma" charset="0"/>
              </a:rPr>
              <a:t>- There are multiple sources of contaminants scattered throughout an indoor environment.</a:t>
            </a: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r>
              <a:rPr lang="en-US" altLang="ko-KR" sz="1100" b="0" cap="none" dirty="0">
                <a:solidFill>
                  <a:srgbClr val="000000"/>
                </a:solidFill>
                <a:latin typeface="Tahoma" charset="0"/>
                <a:ea typeface="Tahoma" charset="0"/>
              </a:rPr>
              <a:t>- Contaminant source is located some distance away from work areas and does not affect workers significantly.</a:t>
            </a: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r>
              <a:rPr lang="en-US" altLang="ko-KR" sz="1100" b="0" cap="none" dirty="0">
                <a:solidFill>
                  <a:srgbClr val="000000"/>
                </a:solidFill>
                <a:latin typeface="Tahoma" charset="0"/>
                <a:ea typeface="Tahoma" charset="0"/>
              </a:rPr>
              <a:t>- Installation of a local ventilation device is difficult.</a:t>
            </a:r>
            <a:endParaRPr lang="ko-KR" altLang="en-US" sz="11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100" b="0" cap="none" dirty="0">
              <a:solidFill>
                <a:srgbClr val="000000"/>
              </a:solidFill>
              <a:latin typeface="Tahoma" charset="0"/>
              <a:ea typeface="Tahoma" charset="0"/>
            </a:endParaRPr>
          </a:p>
        </p:txBody>
      </p:sp>
      <p:sp>
        <p:nvSpPr>
          <p:cNvPr id="177" name="텍스트 상자 177"/>
          <p:cNvSpPr txBox="1">
            <a:spLocks/>
          </p:cNvSpPr>
          <p:nvPr/>
        </p:nvSpPr>
        <p:spPr>
          <a:xfrm>
            <a:off x="732155" y="3891915"/>
            <a:ext cx="7309485" cy="25527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800" b="0" cap="none" dirty="0">
                <a:solidFill>
                  <a:srgbClr val="D00068"/>
                </a:solidFill>
                <a:latin typeface="-윤고딕330" charset="0"/>
                <a:ea typeface="-윤고딕330" charset="0"/>
              </a:rPr>
              <a:t>옥내의 유해물질 발생량이 적거나, 실내에 확산된 유해물질의 농도가 전체적으로 일정할 때</a:t>
            </a:r>
            <a:endParaRPr lang="ko-KR" altLang="en-US" sz="800" b="0" cap="none" dirty="0">
              <a:solidFill>
                <a:srgbClr val="D00068"/>
              </a:solidFill>
              <a:latin typeface="-윤고딕330" charset="0"/>
              <a:ea typeface="-윤고딕330" charset="0"/>
            </a:endParaRPr>
          </a:p>
        </p:txBody>
      </p:sp>
      <p:sp>
        <p:nvSpPr>
          <p:cNvPr id="178" name="텍스트 상자 178"/>
          <p:cNvSpPr txBox="1">
            <a:spLocks/>
          </p:cNvSpPr>
          <p:nvPr/>
        </p:nvSpPr>
        <p:spPr>
          <a:xfrm>
            <a:off x="768985" y="4383405"/>
            <a:ext cx="7310120" cy="255905"/>
          </a:xfrm>
          <a:prstGeom prst="rect">
            <a:avLst/>
          </a:prstGeom>
          <a:ln w="0">
            <a:noFill/>
            <a:prstDash/>
          </a:ln>
        </p:spPr>
        <p:txBody>
          <a:bodyPr vert="horz" wrap="square" lIns="89535" tIns="46355" rIns="89535" bIns="46355" numCol="1" anchor="t">
            <a:noAutofit/>
          </a:bodyPr>
          <a:lstStyle/>
          <a:p>
            <a:pPr marL="0" indent="0" algn="l" defTabSz="508000" eaLnBrk="0" fontAlgn="auto" latinLnBrk="0">
              <a:lnSpc>
                <a:spcPct val="100000"/>
              </a:lnSpc>
              <a:spcBef>
                <a:spcPts val="0"/>
              </a:spcBef>
              <a:spcAft>
                <a:spcPts val="0"/>
              </a:spcAft>
              <a:buFontTx/>
              <a:buNone/>
            </a:pPr>
            <a:r>
              <a:rPr lang="en-US" altLang="ko-KR" sz="800" b="0" cap="none" dirty="0">
                <a:solidFill>
                  <a:srgbClr val="D00068"/>
                </a:solidFill>
                <a:latin typeface="-윤고딕330" charset="0"/>
                <a:ea typeface="-윤고딕330" charset="0"/>
              </a:rPr>
              <a:t>유해물질의 독성이 낮을 때</a:t>
            </a:r>
            <a:endParaRPr lang="ko-KR" altLang="en-US" sz="800" b="0" cap="none" dirty="0">
              <a:solidFill>
                <a:srgbClr val="D00068"/>
              </a:solidFill>
              <a:latin typeface="-윤고딕330" charset="0"/>
              <a:ea typeface="-윤고딕330" charset="0"/>
            </a:endParaRPr>
          </a:p>
        </p:txBody>
      </p:sp>
      <p:sp>
        <p:nvSpPr>
          <p:cNvPr id="179" name="텍스트 상자 179"/>
          <p:cNvSpPr txBox="1">
            <a:spLocks/>
          </p:cNvSpPr>
          <p:nvPr/>
        </p:nvSpPr>
        <p:spPr>
          <a:xfrm>
            <a:off x="768350" y="4874895"/>
            <a:ext cx="7310120" cy="255905"/>
          </a:xfrm>
          <a:prstGeom prst="rect">
            <a:avLst/>
          </a:prstGeom>
          <a:ln w="0">
            <a:noFill/>
            <a:prstDash/>
          </a:ln>
        </p:spPr>
        <p:txBody>
          <a:bodyPr vert="horz" wrap="square" lIns="89535" tIns="46355" rIns="89535" bIns="46355" numCol="1" anchor="t">
            <a:noAutofit/>
          </a:bodyPr>
          <a:lstStyle/>
          <a:p>
            <a:pPr marL="0" indent="0" algn="l" defTabSz="508000" eaLnBrk="0" fontAlgn="auto" latinLnBrk="0">
              <a:lnSpc>
                <a:spcPct val="100000"/>
              </a:lnSpc>
              <a:spcBef>
                <a:spcPts val="0"/>
              </a:spcBef>
              <a:spcAft>
                <a:spcPts val="0"/>
              </a:spcAft>
              <a:buFontTx/>
              <a:buNone/>
            </a:pPr>
            <a:r>
              <a:rPr lang="en-US" altLang="ko-KR" sz="800" b="0" cap="none" dirty="0">
                <a:solidFill>
                  <a:srgbClr val="D00068"/>
                </a:solidFill>
                <a:latin typeface="-윤고딕330" charset="0"/>
                <a:ea typeface="-윤고딕330" charset="0"/>
              </a:rPr>
              <a:t>옥내 작업장에 배출원(발생원)의 다수가 분산되어 있을 때</a:t>
            </a:r>
            <a:endParaRPr lang="ko-KR" altLang="en-US" sz="800" b="0" cap="none" dirty="0">
              <a:solidFill>
                <a:srgbClr val="D00068"/>
              </a:solidFill>
              <a:latin typeface="-윤고딕330" charset="0"/>
              <a:ea typeface="-윤고딕330" charset="0"/>
            </a:endParaRPr>
          </a:p>
        </p:txBody>
      </p:sp>
      <p:sp>
        <p:nvSpPr>
          <p:cNvPr id="180" name="텍스트 상자 180"/>
          <p:cNvSpPr txBox="1">
            <a:spLocks/>
          </p:cNvSpPr>
          <p:nvPr/>
        </p:nvSpPr>
        <p:spPr>
          <a:xfrm>
            <a:off x="768350" y="5377180"/>
            <a:ext cx="7310120" cy="255905"/>
          </a:xfrm>
          <a:prstGeom prst="rect">
            <a:avLst/>
          </a:prstGeom>
          <a:ln w="0">
            <a:noFill/>
            <a:prstDash/>
          </a:ln>
        </p:spPr>
        <p:txBody>
          <a:bodyPr vert="horz" wrap="square" lIns="89535" tIns="46355" rIns="89535" bIns="46355" numCol="1" anchor="t">
            <a:noAutofit/>
          </a:bodyPr>
          <a:lstStyle/>
          <a:p>
            <a:pPr marL="0" indent="0" algn="l" defTabSz="508000" eaLnBrk="0" fontAlgn="auto" latinLnBrk="0">
              <a:lnSpc>
                <a:spcPct val="100000"/>
              </a:lnSpc>
              <a:spcBef>
                <a:spcPts val="0"/>
              </a:spcBef>
              <a:spcAft>
                <a:spcPts val="0"/>
              </a:spcAft>
              <a:buFontTx/>
              <a:buNone/>
            </a:pPr>
            <a:r>
              <a:rPr lang="en-US" altLang="ko-KR" sz="800" b="0" cap="none" dirty="0">
                <a:solidFill>
                  <a:srgbClr val="D00068"/>
                </a:solidFill>
                <a:latin typeface="-윤고딕330" charset="0"/>
                <a:ea typeface="-윤고딕330" charset="0"/>
              </a:rPr>
              <a:t>배출원이 근로자가 근무하는 장소에서 떨어져 있어서 직접 근로자에게 영향을 주지 않을 때</a:t>
            </a:r>
            <a:endParaRPr lang="ko-KR" altLang="en-US" sz="800" b="0" cap="none" dirty="0">
              <a:solidFill>
                <a:srgbClr val="D00068"/>
              </a:solidFill>
              <a:latin typeface="-윤고딕330" charset="0"/>
              <a:ea typeface="-윤고딕330" charset="0"/>
            </a:endParaRPr>
          </a:p>
        </p:txBody>
      </p:sp>
      <p:sp>
        <p:nvSpPr>
          <p:cNvPr id="181" name="텍스트 상자 181"/>
          <p:cNvSpPr txBox="1">
            <a:spLocks/>
          </p:cNvSpPr>
          <p:nvPr/>
        </p:nvSpPr>
        <p:spPr>
          <a:xfrm>
            <a:off x="772160" y="5902325"/>
            <a:ext cx="7310120" cy="255905"/>
          </a:xfrm>
          <a:prstGeom prst="rect">
            <a:avLst/>
          </a:prstGeom>
          <a:ln w="0">
            <a:noFill/>
            <a:prstDash/>
          </a:ln>
        </p:spPr>
        <p:txBody>
          <a:bodyPr vert="horz" wrap="square" lIns="89535" tIns="46355" rIns="89535" bIns="46355" numCol="1" anchor="t">
            <a:noAutofit/>
          </a:bodyPr>
          <a:lstStyle/>
          <a:p>
            <a:pPr marL="0" indent="0" algn="l" defTabSz="508000" eaLnBrk="0" fontAlgn="auto" latinLnBrk="0">
              <a:lnSpc>
                <a:spcPct val="100000"/>
              </a:lnSpc>
              <a:spcBef>
                <a:spcPts val="0"/>
              </a:spcBef>
              <a:spcAft>
                <a:spcPts val="0"/>
              </a:spcAft>
              <a:buFontTx/>
              <a:buNone/>
            </a:pPr>
            <a:r>
              <a:rPr lang="en-US" altLang="ko-KR" sz="800" b="0" cap="none" dirty="0">
                <a:solidFill>
                  <a:srgbClr val="D00068"/>
                </a:solidFill>
                <a:latin typeface="-윤고딕330" charset="0"/>
                <a:ea typeface="-윤고딕330" charset="0"/>
              </a:rPr>
              <a:t>국소배기장치의 설치가 곤란하다고 판단될 때</a:t>
            </a:r>
            <a:endParaRPr lang="ko-KR" altLang="en-US" sz="800" b="0" cap="none" dirty="0">
              <a:solidFill>
                <a:srgbClr val="D00068"/>
              </a:solidFill>
              <a:latin typeface="-윤고딕330" charset="0"/>
              <a:ea typeface="-윤고딕330" charset="0"/>
            </a:endParaRPr>
          </a:p>
        </p:txBody>
      </p:sp>
      <p:sp>
        <p:nvSpPr>
          <p:cNvPr id="18"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19"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20"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21" name="Picture 7" descr="C:/Users/Administrator/AppData/Roaming/PolarisOffice/ETemp/3288_5820208/image9.emf"/>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1036" name="텍스트 상자 1036"/>
          <p:cNvSpPr txBox="1">
            <a:spLocks/>
          </p:cNvSpPr>
          <p:nvPr/>
        </p:nvSpPr>
        <p:spPr>
          <a:xfrm>
            <a:off x="499745" y="1747520"/>
            <a:ext cx="8224520" cy="3988435"/>
          </a:xfrm>
          <a:prstGeom prst="rect">
            <a:avLst/>
          </a:prstGeom>
          <a:ln w="0">
            <a:noFill/>
            <a:prstDash/>
          </a:ln>
        </p:spPr>
        <p:txBody>
          <a:bodyPr vert="horz" wrap="square" lIns="89535" tIns="46355" rIns="89535" bIns="46355" numCol="1" anchor="t">
            <a:noAutofit/>
          </a:bodyPr>
          <a:lstStyle/>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Do not approach or touch areas where </a:t>
            </a:r>
            <a:r>
              <a:rPr lang="en-US" altLang="ko-KR" sz="1400" b="0" cap="none" dirty="0" smtClean="0">
                <a:solidFill>
                  <a:srgbClr val="000000"/>
                </a:solidFill>
                <a:latin typeface="Tahoma" charset="0"/>
                <a:ea typeface="Tahoma" charset="0"/>
              </a:rPr>
              <a:t>“Danger</a:t>
            </a:r>
            <a:r>
              <a:rPr lang="en-US" altLang="ko-KR" sz="1400" b="0" cap="none" dirty="0">
                <a:solidFill>
                  <a:srgbClr val="000000"/>
                </a:solidFill>
                <a:latin typeface="Tahoma" charset="0"/>
                <a:ea typeface="Tahoma" charset="0"/>
              </a:rPr>
              <a:t>” signs are displayed. Do not enter substations </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a:t>
            </a:r>
            <a:r>
              <a:rPr lang="en-US" altLang="ko-KR" sz="1400" b="0" cap="none" dirty="0" smtClean="0">
                <a:solidFill>
                  <a:schemeClr val="bg1"/>
                </a:solidFill>
                <a:latin typeface="Tahoma" charset="0"/>
                <a:ea typeface="Tahoma" charset="0"/>
              </a:rPr>
              <a:t>‘</a:t>
            </a:r>
            <a:r>
              <a:rPr lang="en-US" altLang="ko-KR" sz="1400" b="0" cap="none" dirty="0" smtClean="0">
                <a:solidFill>
                  <a:srgbClr val="000000"/>
                </a:solidFill>
                <a:latin typeface="Tahoma" charset="0"/>
                <a:ea typeface="Tahoma" charset="0"/>
              </a:rPr>
              <a:t>or </a:t>
            </a:r>
            <a:r>
              <a:rPr lang="en-US" altLang="ko-KR" sz="1400" b="0" cap="none" dirty="0">
                <a:solidFill>
                  <a:srgbClr val="000000"/>
                </a:solidFill>
                <a:latin typeface="Tahoma" charset="0"/>
                <a:ea typeface="Tahoma" charset="0"/>
              </a:rPr>
              <a:t>electric rooms unless you are authorized to do so.</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Do not hang portable lights or wires from nails or metal hooks. Use an insulated hanger.</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Do not touch electrical devices or wires with wet limbs.</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a:t>
            </a:r>
            <a:r>
              <a:rPr lang="en-US" altLang="ko-KR" sz="1400" b="0" cap="none" dirty="0">
                <a:solidFill>
                  <a:schemeClr val="bg1"/>
                </a:solidFill>
                <a:latin typeface="Tahoma" charset="0"/>
                <a:ea typeface="Tahoma" charset="0"/>
              </a:rPr>
              <a:t> </a:t>
            </a:r>
            <a:r>
              <a:rPr lang="en-US" altLang="ko-KR" sz="1400" dirty="0">
                <a:solidFill>
                  <a:schemeClr val="bg1"/>
                </a:solidFill>
                <a:latin typeface="Tahoma" charset="0"/>
                <a:ea typeface="Tahoma" charset="0"/>
              </a:rPr>
              <a:t>‘</a:t>
            </a:r>
            <a:r>
              <a:rPr lang="en-US" altLang="ko-KR" sz="1400" b="0" cap="none" dirty="0">
                <a:solidFill>
                  <a:srgbClr val="000000"/>
                </a:solidFill>
                <a:latin typeface="Tahoma" charset="0"/>
                <a:ea typeface="Tahoma" charset="0"/>
              </a:rPr>
              <a:t>Always make sure power supply to electrical equipment is completely disconnected </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before cleaning.</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Maintenance, repair, and inspection of electrical equipment or instruments </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must be performed by qualified technicians only.</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p:txBody>
      </p:sp>
      <p:pic>
        <p:nvPicPr>
          <p:cNvPr id="1027" name="Picture 3"/>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bwMode="auto">
          <a:xfrm>
            <a:off x="7030085" y="4598035"/>
            <a:ext cx="1819275" cy="1420495"/>
          </a:xfrm>
          <a:prstGeom prst="rect">
            <a:avLst/>
          </a:prstGeom>
          <a:noFill/>
          <a:ln w="0">
            <a:noFill/>
            <a:prstDash/>
          </a:ln>
        </p:spPr>
      </p:pic>
      <p:sp>
        <p:nvSpPr>
          <p:cNvPr id="1032" name="TextBox 1032"/>
          <p:cNvSpPr txBox="1">
            <a:spLocks noGrp="1" noChangeArrowheads="1"/>
          </p:cNvSpPr>
          <p:nvPr/>
        </p:nvSpPr>
        <p:spPr>
          <a:xfrm>
            <a:off x="1922145" y="156210"/>
            <a:ext cx="722566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Safety Measures to Prevent Electrocution</a:t>
            </a:r>
            <a:endParaRPr lang="ko-KR" altLang="en-US" sz="2000" b="1" dirty="0">
              <a:solidFill>
                <a:srgbClr val="FFFFFF"/>
              </a:solidFill>
              <a:latin typeface="맑은 고딕" charset="0"/>
              <a:ea typeface="맑은 고딕" charset="0"/>
            </a:endParaRPr>
          </a:p>
        </p:txBody>
      </p:sp>
      <p:sp>
        <p:nvSpPr>
          <p:cNvPr id="1033" name="텍스트 상자 1033"/>
          <p:cNvSpPr txBox="1">
            <a:spLocks noGrp="1" noChangeArrowheads="1"/>
          </p:cNvSpPr>
          <p:nvPr/>
        </p:nvSpPr>
        <p:spPr>
          <a:xfrm>
            <a:off x="1937385" y="488315"/>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감전 재해 예방을 위한 안전조치</a:t>
            </a:r>
            <a:endParaRPr lang="ko-KR" altLang="en-US" sz="1200" b="1" dirty="0">
              <a:solidFill>
                <a:schemeClr val="bg1"/>
              </a:solidFill>
              <a:latin typeface="-윤고딕320" charset="0"/>
              <a:ea typeface="-윤고딕320" charset="0"/>
            </a:endParaRPr>
          </a:p>
        </p:txBody>
      </p:sp>
      <p:sp>
        <p:nvSpPr>
          <p:cNvPr id="1034" name="텍스트 상자 1034"/>
          <p:cNvSpPr txBox="1">
            <a:spLocks/>
          </p:cNvSpPr>
          <p:nvPr/>
        </p:nvSpPr>
        <p:spPr>
          <a:xfrm>
            <a:off x="499745" y="1090930"/>
            <a:ext cx="5765165" cy="40005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800" b="1" cap="none" spc="20" dirty="0">
                <a:solidFill>
                  <a:srgbClr val="D00068"/>
                </a:solidFill>
                <a:latin typeface="Arial" charset="0"/>
                <a:ea typeface="Arial" charset="0"/>
              </a:rPr>
              <a:t>General Rules</a:t>
            </a:r>
            <a:endParaRPr lang="ko-KR" altLang="en-US" sz="1800" b="1" cap="none" dirty="0">
              <a:solidFill>
                <a:srgbClr val="D00068"/>
              </a:solidFill>
              <a:latin typeface="Arial" charset="0"/>
              <a:ea typeface="Arial"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Arial" charset="0"/>
              <a:ea typeface="Arial" charset="0"/>
            </a:endParaRPr>
          </a:p>
        </p:txBody>
      </p:sp>
      <p:sp>
        <p:nvSpPr>
          <p:cNvPr id="1035" name="텍스트 상자 1035"/>
          <p:cNvSpPr txBox="1">
            <a:spLocks/>
          </p:cNvSpPr>
          <p:nvPr/>
        </p:nvSpPr>
        <p:spPr>
          <a:xfrm>
            <a:off x="2117725" y="1206500"/>
            <a:ext cx="2244725" cy="36195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일반사항</a:t>
            </a:r>
            <a:endParaRPr lang="ko-KR" altLang="en-US" sz="1000" b="0" cap="none" dirty="0">
              <a:solidFill>
                <a:srgbClr val="D00068"/>
              </a:solidFill>
              <a:latin typeface="-윤고딕330" charset="0"/>
              <a:ea typeface="-윤고딕330" charset="0"/>
            </a:endParaRPr>
          </a:p>
          <a:p>
            <a:pPr marL="0" indent="0" algn="just" defTabSz="508000" eaLnBrk="0" fontAlgn="auto" latinLnBrk="0">
              <a:lnSpc>
                <a:spcPct val="150000"/>
              </a:lnSpc>
              <a:spcBef>
                <a:spcPts val="0"/>
              </a:spcBef>
              <a:spcAft>
                <a:spcPts val="0"/>
              </a:spcAft>
              <a:buFontTx/>
              <a:buNone/>
            </a:pPr>
            <a:endParaRPr lang="ko-KR" altLang="en-US" sz="1800" b="0" cap="none" dirty="0">
              <a:solidFill>
                <a:srgbClr val="D00068"/>
              </a:solidFill>
              <a:latin typeface="맑은 고딕" charset="0"/>
              <a:ea typeface="맑은 고딕" charset="0"/>
            </a:endParaRPr>
          </a:p>
        </p:txBody>
      </p:sp>
      <p:sp>
        <p:nvSpPr>
          <p:cNvPr id="1037" name="텍스트 상자 1037"/>
          <p:cNvSpPr txBox="1">
            <a:spLocks/>
          </p:cNvSpPr>
          <p:nvPr/>
        </p:nvSpPr>
        <p:spPr>
          <a:xfrm>
            <a:off x="649875" y="2239645"/>
            <a:ext cx="7309485" cy="25527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위험간판 등 위험 표시가 있는 장소에는 함부로 접근하거나 손을 접촉시키지 않는다. 또한 담당자가 아닌 사람은 변전소나 전기실 등에 들어가지 않는다.</a:t>
            </a:r>
            <a:endParaRPr lang="ko-KR" altLang="en-US" sz="900" b="0" cap="none" dirty="0">
              <a:solidFill>
                <a:srgbClr val="D00068"/>
              </a:solidFill>
              <a:latin typeface="-윤고딕330" charset="0"/>
              <a:ea typeface="-윤고딕330" charset="0"/>
            </a:endParaRPr>
          </a:p>
        </p:txBody>
      </p:sp>
      <p:sp>
        <p:nvSpPr>
          <p:cNvPr id="1038" name="텍스트 상자 1038"/>
          <p:cNvSpPr txBox="1">
            <a:spLocks/>
          </p:cNvSpPr>
          <p:nvPr/>
        </p:nvSpPr>
        <p:spPr>
          <a:xfrm>
            <a:off x="644795" y="2878455"/>
            <a:ext cx="7309485" cy="25527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이동식 전등이나 전선 등은 못이나 금속제에 걸지 않고, 절연 걸이대에 고정한다.</a:t>
            </a:r>
            <a:endParaRPr lang="ko-KR" altLang="en-US" sz="900" b="0" cap="none" dirty="0">
              <a:solidFill>
                <a:srgbClr val="D00068"/>
              </a:solidFill>
              <a:latin typeface="-윤고딕330" charset="0"/>
              <a:ea typeface="-윤고딕330" charset="0"/>
            </a:endParaRPr>
          </a:p>
        </p:txBody>
      </p:sp>
      <p:sp>
        <p:nvSpPr>
          <p:cNvPr id="1039" name="텍스트 상자 1039"/>
          <p:cNvSpPr txBox="1">
            <a:spLocks/>
          </p:cNvSpPr>
          <p:nvPr/>
        </p:nvSpPr>
        <p:spPr>
          <a:xfrm>
            <a:off x="644795" y="3511550"/>
            <a:ext cx="7309485" cy="25527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젖은 손이나 맨발로 직접 전기기기나 배선 등에 접촉하지 않는다.</a:t>
            </a:r>
            <a:endParaRPr lang="ko-KR" altLang="en-US" sz="900" b="0" cap="none" dirty="0">
              <a:solidFill>
                <a:srgbClr val="D00068"/>
              </a:solidFill>
              <a:latin typeface="-윤고딕330" charset="0"/>
              <a:ea typeface="-윤고딕330" charset="0"/>
            </a:endParaRPr>
          </a:p>
        </p:txBody>
      </p:sp>
      <p:sp>
        <p:nvSpPr>
          <p:cNvPr id="1040" name="텍스트 상자 1040"/>
          <p:cNvSpPr txBox="1">
            <a:spLocks/>
          </p:cNvSpPr>
          <p:nvPr/>
        </p:nvSpPr>
        <p:spPr>
          <a:xfrm>
            <a:off x="663210" y="4384040"/>
            <a:ext cx="7309485" cy="25527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전기 기계의 청소는 전원을 완전히 차단한 후 실시한다.</a:t>
            </a:r>
            <a:endParaRPr lang="ko-KR" altLang="en-US" sz="900" b="0" cap="none" dirty="0">
              <a:solidFill>
                <a:srgbClr val="D00068"/>
              </a:solidFill>
              <a:latin typeface="-윤고딕330" charset="0"/>
              <a:ea typeface="-윤고딕330" charset="0"/>
            </a:endParaRPr>
          </a:p>
        </p:txBody>
      </p:sp>
      <p:sp>
        <p:nvSpPr>
          <p:cNvPr id="1041" name="텍스트 상자 1041"/>
          <p:cNvSpPr txBox="1">
            <a:spLocks/>
          </p:cNvSpPr>
          <p:nvPr/>
        </p:nvSpPr>
        <p:spPr>
          <a:xfrm>
            <a:off x="663845" y="5252720"/>
            <a:ext cx="7309485" cy="25527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전기 기계 및 기구의 정비, 수리, 점검 등의 전기작업은 반드시 전기전문가 또는 유자격자가 하도록 한다.</a:t>
            </a:r>
            <a:endParaRPr lang="ko-KR" altLang="en-US" sz="900" b="0" cap="none" dirty="0">
              <a:solidFill>
                <a:srgbClr val="D00068"/>
              </a:solidFill>
              <a:latin typeface="-윤고딕330" charset="0"/>
              <a:ea typeface="-윤고딕330" charset="0"/>
            </a:endParaRPr>
          </a:p>
        </p:txBody>
      </p:sp>
      <p:sp>
        <p:nvSpPr>
          <p:cNvPr id="18"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19"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20"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21" name="Picture 7" descr="C:/Users/Administrator/AppData/Roaming/PolarisOffice/ETemp/3288_5820208/image9.emf"/>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37442359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1047" name="TextBox 1032"/>
          <p:cNvSpPr txBox="1">
            <a:spLocks/>
          </p:cNvSpPr>
          <p:nvPr/>
        </p:nvSpPr>
        <p:spPr>
          <a:xfrm>
            <a:off x="1922145" y="156210"/>
            <a:ext cx="7226300" cy="398780"/>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cap="none" dirty="0">
                <a:solidFill>
                  <a:srgbClr val="FFFFFF"/>
                </a:solidFill>
                <a:latin typeface="맑은 고딕" charset="0"/>
                <a:ea typeface="맑은 고딕" charset="0"/>
              </a:rPr>
              <a:t>Safety Measures to Prevent Electrocution</a:t>
            </a:r>
            <a:endParaRPr lang="ko-KR" altLang="en-US" sz="2000" b="1" cap="none" dirty="0">
              <a:solidFill>
                <a:srgbClr val="FFFFFF"/>
              </a:solidFill>
              <a:latin typeface="맑은 고딕" charset="0"/>
              <a:ea typeface="맑은 고딕" charset="0"/>
            </a:endParaRPr>
          </a:p>
        </p:txBody>
      </p:sp>
      <p:sp>
        <p:nvSpPr>
          <p:cNvPr id="1048" name="텍스트 상자 1033"/>
          <p:cNvSpPr txBox="1">
            <a:spLocks/>
          </p:cNvSpPr>
          <p:nvPr/>
        </p:nvSpPr>
        <p:spPr>
          <a:xfrm>
            <a:off x="1937385" y="488315"/>
            <a:ext cx="4229100" cy="2800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1200" b="1" cap="none" dirty="0">
                <a:solidFill>
                  <a:schemeClr val="bg1"/>
                </a:solidFill>
                <a:latin typeface="-윤고딕320" charset="0"/>
                <a:ea typeface="-윤고딕320" charset="0"/>
              </a:rPr>
              <a:t>감전 재해 예방을 위한 안전조치</a:t>
            </a:r>
            <a:endParaRPr lang="ko-KR" altLang="en-US" sz="1200" b="1" cap="none" dirty="0">
              <a:solidFill>
                <a:schemeClr val="bg1"/>
              </a:solidFill>
              <a:latin typeface="-윤고딕320" charset="0"/>
              <a:ea typeface="-윤고딕320" charset="0"/>
            </a:endParaRPr>
          </a:p>
        </p:txBody>
      </p:sp>
      <p:sp>
        <p:nvSpPr>
          <p:cNvPr id="1049" name="텍스트 상자 1034"/>
          <p:cNvSpPr txBox="1">
            <a:spLocks/>
          </p:cNvSpPr>
          <p:nvPr/>
        </p:nvSpPr>
        <p:spPr>
          <a:xfrm>
            <a:off x="499745" y="1090930"/>
            <a:ext cx="5765165" cy="40005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800" b="1" cap="none" spc="20" dirty="0">
                <a:solidFill>
                  <a:srgbClr val="D00068"/>
                </a:solidFill>
                <a:latin typeface="Arial" charset="0"/>
                <a:ea typeface="Arial" charset="0"/>
              </a:rPr>
              <a:t>Handling of Electrical Switches</a:t>
            </a:r>
            <a:endParaRPr lang="ko-KR" altLang="en-US" sz="1800" b="1" cap="none" dirty="0">
              <a:solidFill>
                <a:srgbClr val="D00068"/>
              </a:solidFill>
              <a:latin typeface="Arial" charset="0"/>
              <a:ea typeface="Arial"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Arial" charset="0"/>
              <a:ea typeface="Arial" charset="0"/>
            </a:endParaRPr>
          </a:p>
        </p:txBody>
      </p:sp>
      <p:sp>
        <p:nvSpPr>
          <p:cNvPr id="1050" name="텍스트 상자 1035"/>
          <p:cNvSpPr txBox="1">
            <a:spLocks/>
          </p:cNvSpPr>
          <p:nvPr/>
        </p:nvSpPr>
        <p:spPr>
          <a:xfrm>
            <a:off x="4022725" y="1206500"/>
            <a:ext cx="2244725" cy="36195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전기 스위치의 취급</a:t>
            </a:r>
            <a:endParaRPr lang="ko-KR" altLang="en-US" sz="1000" b="0" cap="none" dirty="0">
              <a:solidFill>
                <a:srgbClr val="D00068"/>
              </a:solidFill>
              <a:latin typeface="-윤고딕330" charset="0"/>
              <a:ea typeface="-윤고딕330" charset="0"/>
            </a:endParaRPr>
          </a:p>
          <a:p>
            <a:pPr marL="0" indent="0" algn="just" defTabSz="508000" eaLnBrk="0" fontAlgn="auto" latinLnBrk="0">
              <a:lnSpc>
                <a:spcPct val="150000"/>
              </a:lnSpc>
              <a:spcBef>
                <a:spcPts val="0"/>
              </a:spcBef>
              <a:spcAft>
                <a:spcPts val="0"/>
              </a:spcAft>
              <a:buFontTx/>
              <a:buNone/>
            </a:pPr>
            <a:endParaRPr lang="ko-KR" altLang="en-US" sz="1800" b="0" cap="none" dirty="0">
              <a:solidFill>
                <a:srgbClr val="D00068"/>
              </a:solidFill>
              <a:latin typeface="맑은 고딕" charset="0"/>
              <a:ea typeface="맑은 고딕" charset="0"/>
            </a:endParaRPr>
          </a:p>
        </p:txBody>
      </p:sp>
      <p:sp>
        <p:nvSpPr>
          <p:cNvPr id="1057" name="텍스트 상자 1057"/>
          <p:cNvSpPr txBox="1">
            <a:spLocks/>
          </p:cNvSpPr>
          <p:nvPr/>
        </p:nvSpPr>
        <p:spPr>
          <a:xfrm>
            <a:off x="499745" y="1747520"/>
            <a:ext cx="8224520" cy="3988435"/>
          </a:xfrm>
          <a:prstGeom prst="rect">
            <a:avLst/>
          </a:prstGeom>
          <a:ln w="0">
            <a:noFill/>
            <a:prstDash/>
          </a:ln>
        </p:spPr>
        <p:txBody>
          <a:bodyPr vert="horz" wrap="square" lIns="89535" tIns="46355" rIns="89535" bIns="46355" numCol="1" anchor="t">
            <a:noAutofit/>
          </a:bodyPr>
          <a:lstStyle/>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Do not leave the covers of switches open.</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a:t>
            </a:r>
            <a:r>
              <a:rPr lang="en-US" altLang="ko-KR" sz="1400" b="0" cap="none" dirty="0">
                <a:solidFill>
                  <a:schemeClr val="bg1"/>
                </a:solidFill>
                <a:latin typeface="Tahoma" charset="0"/>
                <a:ea typeface="Tahoma" charset="0"/>
              </a:rPr>
              <a:t> ‘</a:t>
            </a:r>
            <a:r>
              <a:rPr lang="en-US" altLang="ko-KR" sz="1400" b="0" cap="none" dirty="0">
                <a:solidFill>
                  <a:srgbClr val="000000"/>
                </a:solidFill>
                <a:latin typeface="Tahoma" charset="0"/>
                <a:ea typeface="Tahoma" charset="0"/>
              </a:rPr>
              <a:t>Always cut the power supply to switches when work is complete. During power outages, </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cut the power supply to electrical equipment.</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Never touch switches for which a sign indicating a locked device, danger, or maintenance </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in progress is displayed.</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p:txBody>
      </p:sp>
      <p:pic>
        <p:nvPicPr>
          <p:cNvPr id="1058" name="Picture 1058"/>
          <p:cNvPicPr>
            <a:picLocks noChangeAspect="1"/>
          </p:cNvPicPr>
          <p:nvPr/>
        </p:nvPicPr>
        <p:blipFill>
          <a:blip r:embed="rId3"/>
          <a:stretch>
            <a:fillRect/>
          </a:stretch>
        </p:blipFill>
        <p:spPr>
          <a:xfrm>
            <a:off x="5673521" y="3735464"/>
            <a:ext cx="2589530" cy="2151862"/>
          </a:xfrm>
          <a:prstGeom prst="rect">
            <a:avLst/>
          </a:prstGeom>
          <a:noFill/>
        </p:spPr>
      </p:pic>
      <p:sp>
        <p:nvSpPr>
          <p:cNvPr id="1059" name="텍스트 상자 1059"/>
          <p:cNvSpPr txBox="1">
            <a:spLocks/>
          </p:cNvSpPr>
          <p:nvPr/>
        </p:nvSpPr>
        <p:spPr>
          <a:xfrm>
            <a:off x="634252" y="1981835"/>
            <a:ext cx="7309485" cy="25527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스위치의 덮개를 열어 두어서는 안 된다.</a:t>
            </a:r>
            <a:endParaRPr lang="ko-KR" altLang="en-US" sz="900" b="0" cap="none" dirty="0">
              <a:solidFill>
                <a:srgbClr val="D00068"/>
              </a:solidFill>
              <a:latin typeface="-윤고딕330" charset="0"/>
              <a:ea typeface="-윤고딕330" charset="0"/>
            </a:endParaRPr>
          </a:p>
        </p:txBody>
      </p:sp>
      <p:sp>
        <p:nvSpPr>
          <p:cNvPr id="1060" name="텍스트 상자 1060"/>
          <p:cNvSpPr txBox="1">
            <a:spLocks/>
          </p:cNvSpPr>
          <p:nvPr/>
        </p:nvSpPr>
        <p:spPr>
          <a:xfrm>
            <a:off x="650438" y="2854960"/>
            <a:ext cx="7309485" cy="25527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작업 종료 후에는 반드시 스위치를 차단하고, 정전 시에는 전기 기계의 스위치를 반드시 차단한다.</a:t>
            </a:r>
            <a:endParaRPr lang="ko-KR" altLang="en-US" sz="900" b="0" cap="none" dirty="0">
              <a:solidFill>
                <a:srgbClr val="D00068"/>
              </a:solidFill>
              <a:latin typeface="-윤고딕330" charset="0"/>
              <a:ea typeface="-윤고딕330" charset="0"/>
            </a:endParaRPr>
          </a:p>
        </p:txBody>
      </p:sp>
      <p:sp>
        <p:nvSpPr>
          <p:cNvPr id="1061" name="텍스트 상자 1061"/>
          <p:cNvSpPr txBox="1">
            <a:spLocks/>
          </p:cNvSpPr>
          <p:nvPr/>
        </p:nvSpPr>
        <p:spPr>
          <a:xfrm>
            <a:off x="661736" y="3723640"/>
            <a:ext cx="7309485" cy="25527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잠금장치 및 위험표지, 고장수리 중 표지판이 걸려 있는 스위치에는 절대로 손을 대어서는 안 된다.</a:t>
            </a:r>
            <a:endParaRPr lang="ko-KR" altLang="en-US" sz="900" b="0" cap="none" dirty="0">
              <a:solidFill>
                <a:srgbClr val="D00068"/>
              </a:solidFill>
              <a:latin typeface="-윤고딕330" charset="0"/>
              <a:ea typeface="-윤고딕330" charset="0"/>
            </a:endParaRPr>
          </a:p>
        </p:txBody>
      </p:sp>
      <p:sp>
        <p:nvSpPr>
          <p:cNvPr id="14"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15"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16"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17" name="Picture 7" descr="C:/Users/Administrator/AppData/Roaming/PolarisOffice/ETemp/3288_5820208/image9.emf"/>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1045" name="텍스트 상자 1045"/>
          <p:cNvSpPr txBox="1">
            <a:spLocks/>
          </p:cNvSpPr>
          <p:nvPr/>
        </p:nvSpPr>
        <p:spPr>
          <a:xfrm>
            <a:off x="499745" y="1747520"/>
            <a:ext cx="8225155" cy="2003425"/>
          </a:xfrm>
          <a:prstGeom prst="rect">
            <a:avLst/>
          </a:prstGeom>
          <a:ln w="0">
            <a:noFill/>
            <a:prstDash/>
          </a:ln>
        </p:spPr>
        <p:txBody>
          <a:bodyPr vert="horz" wrap="square" lIns="89535" tIns="46355" rIns="89535" bIns="46355" numCol="1" anchor="t">
            <a:noAutofit/>
          </a:bodyPr>
          <a:lstStyle/>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Check the environmental conditions of the workplace, e.g. lighting, space, presence </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of inflammables.</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Install a circuit breaker to prevent electrocution. Replace faulty circuit breakers immediately.</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Use a three-prong plug that has a grounding prong for power supply. Always use a waterproof </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plug outdoors.</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888365" y="4210050"/>
            <a:ext cx="1619250" cy="1619250"/>
          </a:xfrm>
          <a:prstGeom prst="rect">
            <a:avLst/>
          </a:prstGeom>
          <a:noFill/>
        </p:spPr>
      </p:pic>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2498725" y="4490720"/>
            <a:ext cx="1645920" cy="1077595"/>
          </a:xfrm>
          <a:prstGeom prst="rect">
            <a:avLst/>
          </a:prstGeom>
          <a:noFill/>
        </p:spPr>
      </p:pic>
      <p:pic>
        <p:nvPicPr>
          <p:cNvPr id="5" name="Picture 4"/>
          <p:cNvPicPr>
            <a:picLocks noChangeAspect="1"/>
          </p:cNvPicPr>
          <p:nvPr/>
        </p:nvPicPr>
        <p:blipFill rotWithShape="1">
          <a:blip r:embed="rId5">
            <a:extLst>
              <a:ext uri="{28A0092B-C50C-407E-A947-70E740481C1C}">
                <a14:useLocalDpi xmlns:a14="http://schemas.microsoft.com/office/drawing/2010/main" val="0"/>
              </a:ext>
            </a:extLst>
          </a:blip>
          <a:srcRect/>
          <a:stretch>
            <a:fillRect/>
          </a:stretch>
        </p:blipFill>
        <p:spPr>
          <a:xfrm>
            <a:off x="4495165" y="4039235"/>
            <a:ext cx="1635760" cy="1635760"/>
          </a:xfrm>
          <a:prstGeom prst="rect">
            <a:avLst/>
          </a:prstGeom>
          <a:noFill/>
        </p:spPr>
      </p:pic>
      <p:pic>
        <p:nvPicPr>
          <p:cNvPr id="6" name="Picture 5"/>
          <p:cNvPicPr>
            <a:picLocks noChangeAspect="1"/>
          </p:cNvPicPr>
          <p:nvPr/>
        </p:nvPicPr>
        <p:blipFill rotWithShape="1">
          <a:blip r:embed="rId6">
            <a:extLst>
              <a:ext uri="{28A0092B-C50C-407E-A947-70E740481C1C}">
                <a14:useLocalDpi xmlns:a14="http://schemas.microsoft.com/office/drawing/2010/main" val="0"/>
              </a:ext>
            </a:extLst>
          </a:blip>
          <a:srcRect/>
          <a:stretch>
            <a:fillRect/>
          </a:stretch>
        </p:blipFill>
        <p:spPr>
          <a:xfrm>
            <a:off x="6398260" y="3674745"/>
            <a:ext cx="1874520" cy="1933575"/>
          </a:xfrm>
          <a:prstGeom prst="rect">
            <a:avLst/>
          </a:prstGeom>
          <a:noFill/>
        </p:spPr>
      </p:pic>
      <p:sp>
        <p:nvSpPr>
          <p:cNvPr id="16" name="Rectangle 15"/>
          <p:cNvSpPr>
            <a:spLocks/>
          </p:cNvSpPr>
          <p:nvPr/>
        </p:nvSpPr>
        <p:spPr>
          <a:xfrm>
            <a:off x="1109366" y="5946775"/>
            <a:ext cx="1013419" cy="278410"/>
          </a:xfrm>
          <a:prstGeom prst="rect">
            <a:avLst/>
          </a:prstGeom>
        </p:spPr>
        <p:txBody>
          <a:bodyPr vert="horz" wrap="none" lIns="91440" tIns="45720" rIns="91440" bIns="45720" numCol="1" anchor="t">
            <a:spAutoFit/>
          </a:bodyPr>
          <a:lstStyle/>
          <a:p>
            <a:pPr marL="0" indent="0" algn="ctr" defTabSz="457200" eaLnBrk="0" fontAlgn="auto" latinLnBrk="0">
              <a:lnSpc>
                <a:spcPts val="1500"/>
              </a:lnSpc>
              <a:spcBef>
                <a:spcPts val="0"/>
              </a:spcBef>
              <a:spcAft>
                <a:spcPts val="300"/>
              </a:spcAft>
              <a:buFontTx/>
              <a:buNone/>
            </a:pPr>
            <a:r>
              <a:rPr lang="en-US" altLang="ko-KR" sz="1100" b="0" cap="none" dirty="0">
                <a:solidFill>
                  <a:schemeClr val="tx1"/>
                </a:solidFill>
                <a:latin typeface="-윤고딕320" charset="0"/>
                <a:ea typeface="-윤고딕320" charset="0"/>
              </a:rPr>
              <a:t>핸드 그라인더</a:t>
            </a:r>
            <a:endParaRPr lang="ko-KR" altLang="en-US" sz="1100" b="0" cap="none" dirty="0">
              <a:solidFill>
                <a:schemeClr val="tx1"/>
              </a:solidFill>
              <a:latin typeface="-윤고딕320" charset="0"/>
              <a:ea typeface="-윤고딕320" charset="0"/>
            </a:endParaRPr>
          </a:p>
        </p:txBody>
      </p:sp>
      <p:sp>
        <p:nvSpPr>
          <p:cNvPr id="19" name="Rectangle 18"/>
          <p:cNvSpPr>
            <a:spLocks/>
          </p:cNvSpPr>
          <p:nvPr/>
        </p:nvSpPr>
        <p:spPr>
          <a:xfrm>
            <a:off x="3149289" y="5946775"/>
            <a:ext cx="753732" cy="278410"/>
          </a:xfrm>
          <a:prstGeom prst="rect">
            <a:avLst/>
          </a:prstGeom>
        </p:spPr>
        <p:txBody>
          <a:bodyPr vert="horz" wrap="none" lIns="91440" tIns="45720" rIns="91440" bIns="45720" numCol="1" anchor="t">
            <a:spAutoFit/>
          </a:bodyPr>
          <a:lstStyle/>
          <a:p>
            <a:pPr marL="0" indent="0" algn="ctr" defTabSz="457200" eaLnBrk="0" fontAlgn="auto" latinLnBrk="0">
              <a:lnSpc>
                <a:spcPts val="1500"/>
              </a:lnSpc>
              <a:spcBef>
                <a:spcPts val="0"/>
              </a:spcBef>
              <a:spcAft>
                <a:spcPts val="300"/>
              </a:spcAft>
              <a:buFontTx/>
              <a:buNone/>
            </a:pPr>
            <a:r>
              <a:rPr lang="en-US" altLang="ko-KR" sz="1100" b="0" cap="none" dirty="0">
                <a:solidFill>
                  <a:schemeClr val="tx1"/>
                </a:solidFill>
                <a:latin typeface="-윤고딕320" charset="0"/>
                <a:ea typeface="-윤고딕320" charset="0"/>
              </a:rPr>
              <a:t>핸드 드릴</a:t>
            </a:r>
            <a:endParaRPr lang="ko-KR" altLang="en-US" sz="1100" b="0" cap="none" dirty="0">
              <a:solidFill>
                <a:schemeClr val="tx1"/>
              </a:solidFill>
              <a:latin typeface="-윤고딕320" charset="0"/>
              <a:ea typeface="-윤고딕320" charset="0"/>
            </a:endParaRPr>
          </a:p>
        </p:txBody>
      </p:sp>
      <p:sp>
        <p:nvSpPr>
          <p:cNvPr id="22" name="Rectangle 21"/>
          <p:cNvSpPr>
            <a:spLocks/>
          </p:cNvSpPr>
          <p:nvPr/>
        </p:nvSpPr>
        <p:spPr>
          <a:xfrm>
            <a:off x="4957301" y="5946775"/>
            <a:ext cx="883575" cy="278410"/>
          </a:xfrm>
          <a:prstGeom prst="rect">
            <a:avLst/>
          </a:prstGeom>
        </p:spPr>
        <p:txBody>
          <a:bodyPr vert="horz" wrap="none" lIns="91440" tIns="45720" rIns="91440" bIns="45720" numCol="1" anchor="t">
            <a:spAutoFit/>
          </a:bodyPr>
          <a:lstStyle/>
          <a:p>
            <a:pPr marL="0" indent="0" algn="ctr" defTabSz="457200" eaLnBrk="0" fontAlgn="auto" latinLnBrk="0">
              <a:lnSpc>
                <a:spcPts val="1500"/>
              </a:lnSpc>
              <a:spcBef>
                <a:spcPts val="0"/>
              </a:spcBef>
              <a:spcAft>
                <a:spcPts val="300"/>
              </a:spcAft>
              <a:buFontTx/>
              <a:buNone/>
            </a:pPr>
            <a:r>
              <a:rPr lang="en-US" altLang="ko-KR" sz="1100" b="0" cap="none" dirty="0">
                <a:solidFill>
                  <a:schemeClr val="tx1"/>
                </a:solidFill>
                <a:latin typeface="-윤고딕320" charset="0"/>
                <a:ea typeface="-윤고딕320" charset="0"/>
              </a:rPr>
              <a:t>금속 절단기</a:t>
            </a:r>
            <a:endParaRPr lang="ko-KR" altLang="en-US" sz="1100" b="0" cap="none" dirty="0">
              <a:solidFill>
                <a:schemeClr val="tx1"/>
              </a:solidFill>
              <a:latin typeface="-윤고딕320" charset="0"/>
              <a:ea typeface="-윤고딕320" charset="0"/>
            </a:endParaRPr>
          </a:p>
        </p:txBody>
      </p:sp>
      <p:sp>
        <p:nvSpPr>
          <p:cNvPr id="1041" name="TextBox 1041"/>
          <p:cNvSpPr txBox="1">
            <a:spLocks noGrp="1" noChangeArrowheads="1"/>
          </p:cNvSpPr>
          <p:nvPr/>
        </p:nvSpPr>
        <p:spPr>
          <a:xfrm>
            <a:off x="1922145" y="156210"/>
            <a:ext cx="722566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Safety Measures to Prevent Electrocution</a:t>
            </a:r>
            <a:endParaRPr lang="ko-KR" altLang="en-US" sz="2000" b="1" dirty="0">
              <a:solidFill>
                <a:srgbClr val="FFFFFF"/>
              </a:solidFill>
              <a:latin typeface="맑은 고딕" charset="0"/>
              <a:ea typeface="맑은 고딕" charset="0"/>
            </a:endParaRPr>
          </a:p>
        </p:txBody>
      </p:sp>
      <p:sp>
        <p:nvSpPr>
          <p:cNvPr id="1042" name="텍스트 상자 1042"/>
          <p:cNvSpPr txBox="1">
            <a:spLocks noGrp="1" noChangeArrowheads="1"/>
          </p:cNvSpPr>
          <p:nvPr/>
        </p:nvSpPr>
        <p:spPr>
          <a:xfrm>
            <a:off x="1937385" y="488315"/>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감전 재해 예방을 위한 안전조치</a:t>
            </a:r>
            <a:endParaRPr lang="ko-KR" altLang="en-US" sz="1200" b="1" dirty="0">
              <a:solidFill>
                <a:schemeClr val="bg1"/>
              </a:solidFill>
              <a:latin typeface="-윤고딕320" charset="0"/>
              <a:ea typeface="-윤고딕320" charset="0"/>
            </a:endParaRPr>
          </a:p>
        </p:txBody>
      </p:sp>
      <p:sp>
        <p:nvSpPr>
          <p:cNvPr id="1043" name="텍스트 상자 1043"/>
          <p:cNvSpPr txBox="1">
            <a:spLocks/>
          </p:cNvSpPr>
          <p:nvPr/>
        </p:nvSpPr>
        <p:spPr>
          <a:xfrm>
            <a:off x="499745" y="1090930"/>
            <a:ext cx="5765800" cy="400685"/>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800" b="1" cap="none" spc="20" dirty="0">
                <a:solidFill>
                  <a:srgbClr val="D00068"/>
                </a:solidFill>
                <a:latin typeface="Arial" charset="0"/>
                <a:ea typeface="Arial" charset="0"/>
              </a:rPr>
              <a:t>Use of Mobile or Portable Electrical Equipment</a:t>
            </a:r>
            <a:endParaRPr lang="ko-KR" altLang="en-US" sz="1800" b="1" cap="none" dirty="0">
              <a:solidFill>
                <a:srgbClr val="D00068"/>
              </a:solidFill>
              <a:latin typeface="Arial" charset="0"/>
              <a:ea typeface="Arial" charset="0"/>
            </a:endParaRPr>
          </a:p>
          <a:p>
            <a:pPr marL="0" indent="0" algn="just" defTabSz="508000" eaLnBrk="0" fontAlgn="auto" latinLnBrk="0">
              <a:lnSpc>
                <a:spcPct val="150000"/>
              </a:lnSpc>
              <a:spcBef>
                <a:spcPts val="0"/>
              </a:spcBef>
              <a:spcAft>
                <a:spcPts val="0"/>
              </a:spcAft>
              <a:buFontTx/>
              <a:buNone/>
            </a:pPr>
            <a:endParaRPr lang="ko-KR" altLang="en-US" sz="1800" b="0" cap="none" dirty="0">
              <a:solidFill>
                <a:srgbClr val="D00068"/>
              </a:solidFill>
              <a:latin typeface="Arial" charset="0"/>
              <a:ea typeface="Arial" charset="0"/>
            </a:endParaRPr>
          </a:p>
        </p:txBody>
      </p:sp>
      <p:sp>
        <p:nvSpPr>
          <p:cNvPr id="1044" name="텍스트 상자 1044"/>
          <p:cNvSpPr txBox="1">
            <a:spLocks/>
          </p:cNvSpPr>
          <p:nvPr/>
        </p:nvSpPr>
        <p:spPr>
          <a:xfrm>
            <a:off x="5761990" y="1206500"/>
            <a:ext cx="3088640" cy="362585"/>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이동형 또는 휴대형 전기기계기구 사용</a:t>
            </a:r>
            <a:endParaRPr lang="ko-KR" altLang="en-US" sz="1000" b="0" cap="none" dirty="0">
              <a:solidFill>
                <a:srgbClr val="D00068"/>
              </a:solidFill>
              <a:latin typeface="-윤고딕330" charset="0"/>
              <a:ea typeface="-윤고딕330" charset="0"/>
            </a:endParaRPr>
          </a:p>
          <a:p>
            <a:pPr marL="0" indent="0" algn="just" defTabSz="508000" eaLnBrk="0" fontAlgn="auto" latinLnBrk="0">
              <a:lnSpc>
                <a:spcPct val="150000"/>
              </a:lnSpc>
              <a:spcBef>
                <a:spcPts val="0"/>
              </a:spcBef>
              <a:spcAft>
                <a:spcPts val="0"/>
              </a:spcAft>
              <a:buFontTx/>
              <a:buNone/>
            </a:pPr>
            <a:endParaRPr lang="ko-KR" altLang="en-US" sz="1800" b="0" cap="none" dirty="0">
              <a:solidFill>
                <a:srgbClr val="D00068"/>
              </a:solidFill>
              <a:latin typeface="맑은 고딕" charset="0"/>
              <a:ea typeface="맑은 고딕" charset="0"/>
            </a:endParaRPr>
          </a:p>
        </p:txBody>
      </p:sp>
      <p:sp>
        <p:nvSpPr>
          <p:cNvPr id="1046" name="텍스트 상자 1046"/>
          <p:cNvSpPr txBox="1">
            <a:spLocks/>
          </p:cNvSpPr>
          <p:nvPr/>
        </p:nvSpPr>
        <p:spPr>
          <a:xfrm>
            <a:off x="646284" y="2202815"/>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작업장 조명, 작업공간, 가연성물질 존재 유무 등 작업장의 환경조건에 대해 점검한다.</a:t>
            </a:r>
            <a:endParaRPr lang="ko-KR" altLang="en-US" sz="900" b="0" cap="none" dirty="0">
              <a:solidFill>
                <a:srgbClr val="D00068"/>
              </a:solidFill>
              <a:latin typeface="-윤고딕330" charset="0"/>
              <a:ea typeface="-윤고딕330" charset="0"/>
            </a:endParaRPr>
          </a:p>
        </p:txBody>
      </p:sp>
      <p:sp>
        <p:nvSpPr>
          <p:cNvPr id="1047" name="텍스트 상자 1047"/>
          <p:cNvSpPr txBox="1">
            <a:spLocks/>
          </p:cNvSpPr>
          <p:nvPr/>
        </p:nvSpPr>
        <p:spPr>
          <a:xfrm>
            <a:off x="641204" y="2860675"/>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감전방지용 누전차단기를 접속하고 작동에 이상이 있는 누전차단기는 즉시 교체한다.</a:t>
            </a:r>
            <a:endParaRPr lang="ko-KR" altLang="en-US" sz="900" b="0" cap="none" dirty="0">
              <a:solidFill>
                <a:srgbClr val="D00068"/>
              </a:solidFill>
              <a:latin typeface="-윤고딕330" charset="0"/>
              <a:ea typeface="-윤고딕330" charset="0"/>
            </a:endParaRPr>
          </a:p>
        </p:txBody>
      </p:sp>
      <p:sp>
        <p:nvSpPr>
          <p:cNvPr id="1048" name="텍스트 상자 1048"/>
          <p:cNvSpPr txBox="1">
            <a:spLocks/>
          </p:cNvSpPr>
          <p:nvPr/>
        </p:nvSpPr>
        <p:spPr>
          <a:xfrm>
            <a:off x="653236" y="3750945"/>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전원 접속은 접지극이 포함된 3극의 꽂음 접속기(콘센트, 플러그)를 사용하고 옥외에서는 반드시 방수형을 사용한다.</a:t>
            </a:r>
            <a:endParaRPr lang="ko-KR" altLang="en-US" sz="900" b="0" cap="none" dirty="0">
              <a:solidFill>
                <a:srgbClr val="D00068"/>
              </a:solidFill>
              <a:latin typeface="-윤고딕330" charset="0"/>
              <a:ea typeface="-윤고딕330" charset="0"/>
            </a:endParaRPr>
          </a:p>
        </p:txBody>
      </p:sp>
      <p:sp>
        <p:nvSpPr>
          <p:cNvPr id="1049" name="텍스트 상자 1049"/>
          <p:cNvSpPr txBox="1">
            <a:spLocks/>
          </p:cNvSpPr>
          <p:nvPr/>
        </p:nvSpPr>
        <p:spPr>
          <a:xfrm>
            <a:off x="1007110" y="5711190"/>
            <a:ext cx="1638935" cy="308610"/>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400" b="1" cap="none" dirty="0">
                <a:solidFill>
                  <a:srgbClr val="D10068"/>
                </a:solidFill>
                <a:latin typeface="Arial" charset="0"/>
                <a:ea typeface="Arial" charset="0"/>
              </a:rPr>
              <a:t>Hand grinder</a:t>
            </a:r>
            <a:endParaRPr lang="ko-KR" altLang="en-US" sz="1400" b="1" cap="none" dirty="0">
              <a:solidFill>
                <a:srgbClr val="D10068"/>
              </a:solidFill>
              <a:latin typeface="Arial" charset="0"/>
              <a:ea typeface="Arial" charset="0"/>
            </a:endParaRPr>
          </a:p>
        </p:txBody>
      </p:sp>
      <p:sp>
        <p:nvSpPr>
          <p:cNvPr id="1050" name="텍스트 상자 1050"/>
          <p:cNvSpPr txBox="1">
            <a:spLocks/>
          </p:cNvSpPr>
          <p:nvPr/>
        </p:nvSpPr>
        <p:spPr>
          <a:xfrm>
            <a:off x="3065145" y="5708650"/>
            <a:ext cx="1007745" cy="308610"/>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400" b="1" cap="none" dirty="0">
                <a:solidFill>
                  <a:srgbClr val="D10068"/>
                </a:solidFill>
                <a:latin typeface="Arial" charset="0"/>
                <a:ea typeface="Arial" charset="0"/>
              </a:rPr>
              <a:t>Hand drill</a:t>
            </a:r>
            <a:endParaRPr lang="ko-KR" altLang="en-US" sz="1400" b="1" cap="none" dirty="0">
              <a:solidFill>
                <a:srgbClr val="D10068"/>
              </a:solidFill>
              <a:latin typeface="Arial" charset="0"/>
              <a:ea typeface="Arial" charset="0"/>
            </a:endParaRPr>
          </a:p>
        </p:txBody>
      </p:sp>
      <p:sp>
        <p:nvSpPr>
          <p:cNvPr id="1051" name="텍스트 상자 1051"/>
          <p:cNvSpPr txBox="1">
            <a:spLocks/>
          </p:cNvSpPr>
          <p:nvPr/>
        </p:nvSpPr>
        <p:spPr>
          <a:xfrm>
            <a:off x="4787265" y="5708650"/>
            <a:ext cx="1510030" cy="308610"/>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400" b="1" cap="none" dirty="0">
                <a:solidFill>
                  <a:srgbClr val="D10068"/>
                </a:solidFill>
                <a:latin typeface="Arial" charset="0"/>
                <a:ea typeface="Arial" charset="0"/>
              </a:rPr>
              <a:t>Metal cutter</a:t>
            </a:r>
            <a:endParaRPr lang="ko-KR" altLang="en-US" sz="1400" b="1" cap="none" dirty="0">
              <a:solidFill>
                <a:srgbClr val="D10068"/>
              </a:solidFill>
              <a:latin typeface="Arial" charset="0"/>
              <a:ea typeface="Arial" charset="0"/>
            </a:endParaRPr>
          </a:p>
        </p:txBody>
      </p:sp>
      <p:sp>
        <p:nvSpPr>
          <p:cNvPr id="1052" name="텍스트 상자 1052"/>
          <p:cNvSpPr txBox="1">
            <a:spLocks/>
          </p:cNvSpPr>
          <p:nvPr/>
        </p:nvSpPr>
        <p:spPr>
          <a:xfrm>
            <a:off x="6847840" y="5708650"/>
            <a:ext cx="1582420" cy="308610"/>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400" b="1" cap="none" dirty="0">
                <a:solidFill>
                  <a:srgbClr val="D10068"/>
                </a:solidFill>
                <a:latin typeface="Arial" charset="0"/>
                <a:ea typeface="Arial" charset="0"/>
              </a:rPr>
              <a:t>Portable light</a:t>
            </a:r>
            <a:endParaRPr lang="ko-KR" altLang="en-US" sz="1400" b="1" cap="none" dirty="0">
              <a:solidFill>
                <a:srgbClr val="D10068"/>
              </a:solidFill>
              <a:latin typeface="Arial" charset="0"/>
              <a:ea typeface="Arial" charset="0"/>
            </a:endParaRPr>
          </a:p>
        </p:txBody>
      </p:sp>
      <p:sp>
        <p:nvSpPr>
          <p:cNvPr id="24"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25"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26"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27" name="Picture 7" descr="C:/Users/Administrator/AppData/Roaming/PolarisOffice/ETemp/3288_5820208/image9.emf"/>
          <p:cNvPicPr>
            <a:picLocks noChangeAspect="1"/>
          </p:cNvPicPr>
          <p:nvPr/>
        </p:nvPicPr>
        <p:blipFill rotWithShape="1">
          <a:blip r:embed="rId7">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
        <p:nvSpPr>
          <p:cNvPr id="28" name="Rectangle 22"/>
          <p:cNvSpPr>
            <a:spLocks/>
          </p:cNvSpPr>
          <p:nvPr/>
        </p:nvSpPr>
        <p:spPr>
          <a:xfrm>
            <a:off x="7024588" y="5946775"/>
            <a:ext cx="936475" cy="278410"/>
          </a:xfrm>
          <a:prstGeom prst="rect">
            <a:avLst/>
          </a:prstGeom>
        </p:spPr>
        <p:txBody>
          <a:bodyPr vert="horz" wrap="none" lIns="91440" tIns="45720" rIns="91440" bIns="45720" numCol="1" anchor="t">
            <a:spAutoFit/>
          </a:bodyPr>
          <a:lstStyle/>
          <a:p>
            <a:pPr marL="0" indent="0" algn="ctr" defTabSz="457200" eaLnBrk="0" fontAlgn="auto" latinLnBrk="0">
              <a:lnSpc>
                <a:spcPts val="1500"/>
              </a:lnSpc>
              <a:spcBef>
                <a:spcPts val="0"/>
              </a:spcBef>
              <a:spcAft>
                <a:spcPts val="300"/>
              </a:spcAft>
              <a:buFontTx/>
              <a:buNone/>
            </a:pPr>
            <a:r>
              <a:rPr lang="en-US" altLang="ko-KR" sz="1100" b="0" cap="none" spc="-150" dirty="0">
                <a:solidFill>
                  <a:schemeClr val="tx1"/>
                </a:solidFill>
                <a:latin typeface="-윤고딕320" charset="0"/>
                <a:ea typeface="-윤고딕320" charset="0"/>
              </a:rPr>
              <a:t>이동식 </a:t>
            </a:r>
            <a:r>
              <a:rPr lang="en-US" altLang="ko-KR" sz="1100" b="0" cap="none" dirty="0">
                <a:solidFill>
                  <a:schemeClr val="tx1"/>
                </a:solidFill>
                <a:latin typeface="-윤고딕320" charset="0"/>
                <a:ea typeface="-윤고딕320" charset="0"/>
              </a:rPr>
              <a:t>조명등</a:t>
            </a:r>
            <a:endParaRPr lang="ko-KR" altLang="en-US" sz="1100" b="0" cap="none" dirty="0">
              <a:solidFill>
                <a:schemeClr val="tx1"/>
              </a:solidFill>
              <a:latin typeface="-윤고딕320" charset="0"/>
              <a:ea typeface="-윤고딕320" charset="0"/>
            </a:endParaRPr>
          </a:p>
        </p:txBody>
      </p:sp>
    </p:spTree>
    <p:extLst>
      <p:ext uri="{BB962C8B-B14F-4D97-AF65-F5344CB8AC3E}">
        <p14:creationId xmlns:p14="http://schemas.microsoft.com/office/powerpoint/2010/main" val="325118043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1061" name="텍스트 상자 1045"/>
          <p:cNvSpPr txBox="1">
            <a:spLocks/>
          </p:cNvSpPr>
          <p:nvPr/>
        </p:nvSpPr>
        <p:spPr>
          <a:xfrm>
            <a:off x="499745" y="2115820"/>
            <a:ext cx="8225155" cy="3989070"/>
          </a:xfrm>
          <a:prstGeom prst="rect">
            <a:avLst/>
          </a:prstGeom>
          <a:ln w="0">
            <a:noFill/>
            <a:prstDash/>
          </a:ln>
        </p:spPr>
        <p:txBody>
          <a:bodyPr vert="horz" wrap="square" lIns="89535" tIns="46355" rIns="89535" bIns="46355" numCol="1" anchor="t">
            <a:noAutofit/>
          </a:bodyPr>
          <a:lstStyle/>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Always use double-insulated electrical equipment. Check the specs </a:t>
            </a:r>
            <a:r>
              <a:rPr lang="en-US" altLang="ko-KR" sz="1400" b="0" cap="none" dirty="0" smtClean="0">
                <a:solidFill>
                  <a:srgbClr val="000000"/>
                </a:solidFill>
                <a:latin typeface="Tahoma" charset="0"/>
                <a:ea typeface="Tahoma" charset="0"/>
              </a:rPr>
              <a:t>tag </a:t>
            </a:r>
            <a:r>
              <a:rPr lang="en-US" altLang="ko-KR" sz="1400" b="0" cap="none" dirty="0">
                <a:solidFill>
                  <a:srgbClr val="000000"/>
                </a:solidFill>
                <a:latin typeface="Tahoma" charset="0"/>
                <a:ea typeface="Tahoma" charset="0"/>
              </a:rPr>
              <a:t>for verification.</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When working in locations where there is </a:t>
            </a:r>
            <a:r>
              <a:rPr lang="en-US" altLang="ko-KR" sz="1400" b="0" cap="none" dirty="0" smtClean="0">
                <a:solidFill>
                  <a:srgbClr val="000000"/>
                </a:solidFill>
                <a:latin typeface="Tahoma" charset="0"/>
                <a:ea typeface="Tahoma" charset="0"/>
              </a:rPr>
              <a:t>a </a:t>
            </a:r>
            <a:r>
              <a:rPr lang="en-US" altLang="ko-KR" sz="1400" b="0" cap="none" dirty="0">
                <a:solidFill>
                  <a:srgbClr val="000000"/>
                </a:solidFill>
                <a:latin typeface="Tahoma" charset="0"/>
                <a:ea typeface="Tahoma" charset="0"/>
              </a:rPr>
              <a:t>risk of a gas or dust explosion, use </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0" cap="none" dirty="0">
                <a:solidFill>
                  <a:srgbClr val="000000"/>
                </a:solidFill>
                <a:latin typeface="Tahoma" charset="0"/>
                <a:ea typeface="Tahoma" charset="0"/>
              </a:rPr>
              <a:t>   electrical machinery or instruments with a suitable anti-explosive function.</a:t>
            </a: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400" b="0" cap="none" dirty="0">
              <a:solidFill>
                <a:srgbClr val="000000"/>
              </a:solidFill>
              <a:latin typeface="Tahoma" charset="0"/>
              <a:ea typeface="Tahoma" charset="0"/>
            </a:endParaRPr>
          </a:p>
        </p:txBody>
      </p:sp>
      <p:sp>
        <p:nvSpPr>
          <p:cNvPr id="1057" name="TextBox 1041"/>
          <p:cNvSpPr txBox="1">
            <a:spLocks/>
          </p:cNvSpPr>
          <p:nvPr/>
        </p:nvSpPr>
        <p:spPr>
          <a:xfrm>
            <a:off x="1922145" y="156210"/>
            <a:ext cx="7226300" cy="398780"/>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cap="none" dirty="0">
                <a:solidFill>
                  <a:srgbClr val="FFFFFF"/>
                </a:solidFill>
                <a:latin typeface="맑은 고딕" charset="0"/>
                <a:ea typeface="맑은 고딕" charset="0"/>
              </a:rPr>
              <a:t>Safety Measures to Prevent Electrocution</a:t>
            </a:r>
            <a:endParaRPr lang="ko-KR" altLang="en-US" sz="2000" b="1" cap="none" dirty="0">
              <a:solidFill>
                <a:srgbClr val="FFFFFF"/>
              </a:solidFill>
              <a:latin typeface="맑은 고딕" charset="0"/>
              <a:ea typeface="맑은 고딕" charset="0"/>
            </a:endParaRPr>
          </a:p>
        </p:txBody>
      </p:sp>
      <p:sp>
        <p:nvSpPr>
          <p:cNvPr id="1058" name="텍스트 상자 1042"/>
          <p:cNvSpPr txBox="1">
            <a:spLocks/>
          </p:cNvSpPr>
          <p:nvPr/>
        </p:nvSpPr>
        <p:spPr>
          <a:xfrm>
            <a:off x="1937385" y="488315"/>
            <a:ext cx="4229100" cy="2800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1200" b="1" cap="none" dirty="0">
                <a:solidFill>
                  <a:schemeClr val="bg1"/>
                </a:solidFill>
                <a:latin typeface="-윤고딕320" charset="0"/>
                <a:ea typeface="-윤고딕320" charset="0"/>
              </a:rPr>
              <a:t>감전 재해 예방을 위한 안전조치</a:t>
            </a:r>
            <a:endParaRPr lang="ko-KR" altLang="en-US" sz="1200" b="1" cap="none" dirty="0">
              <a:solidFill>
                <a:schemeClr val="bg1"/>
              </a:solidFill>
              <a:latin typeface="-윤고딕320" charset="0"/>
              <a:ea typeface="-윤고딕320" charset="0"/>
            </a:endParaRPr>
          </a:p>
        </p:txBody>
      </p:sp>
      <p:sp>
        <p:nvSpPr>
          <p:cNvPr id="1059" name="텍스트 상자 1043"/>
          <p:cNvSpPr txBox="1">
            <a:spLocks/>
          </p:cNvSpPr>
          <p:nvPr/>
        </p:nvSpPr>
        <p:spPr>
          <a:xfrm>
            <a:off x="499745" y="1459230"/>
            <a:ext cx="5765800" cy="400685"/>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800" b="1" cap="none" spc="20" dirty="0">
                <a:solidFill>
                  <a:srgbClr val="D00068"/>
                </a:solidFill>
                <a:latin typeface="Arial" charset="0"/>
                <a:ea typeface="Arial" charset="0"/>
              </a:rPr>
              <a:t>Use of Mobile or Portable Electrical Equipment</a:t>
            </a:r>
            <a:endParaRPr lang="ko-KR" altLang="en-US" sz="1800" b="1" cap="none" dirty="0">
              <a:solidFill>
                <a:srgbClr val="D00068"/>
              </a:solidFill>
              <a:latin typeface="Arial" charset="0"/>
              <a:ea typeface="Arial" charset="0"/>
            </a:endParaRPr>
          </a:p>
          <a:p>
            <a:pPr marL="0" indent="0" algn="just" defTabSz="508000" eaLnBrk="0" fontAlgn="auto" latinLnBrk="0">
              <a:lnSpc>
                <a:spcPct val="150000"/>
              </a:lnSpc>
              <a:spcBef>
                <a:spcPts val="0"/>
              </a:spcBef>
              <a:spcAft>
                <a:spcPts val="0"/>
              </a:spcAft>
              <a:buFontTx/>
              <a:buNone/>
            </a:pPr>
            <a:endParaRPr lang="ko-KR" altLang="en-US" sz="1800" b="0" cap="none" dirty="0">
              <a:solidFill>
                <a:srgbClr val="D00068"/>
              </a:solidFill>
              <a:latin typeface="Arial" charset="0"/>
              <a:ea typeface="Arial" charset="0"/>
            </a:endParaRPr>
          </a:p>
        </p:txBody>
      </p:sp>
      <p:sp>
        <p:nvSpPr>
          <p:cNvPr id="1060" name="텍스트 상자 1044"/>
          <p:cNvSpPr txBox="1">
            <a:spLocks/>
          </p:cNvSpPr>
          <p:nvPr/>
        </p:nvSpPr>
        <p:spPr>
          <a:xfrm>
            <a:off x="5761990" y="1574800"/>
            <a:ext cx="3088640" cy="362585"/>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이동형 또는 휴대형 전기기계기구 사용</a:t>
            </a:r>
            <a:endParaRPr lang="ko-KR" altLang="en-US" sz="1000" b="0" cap="none" dirty="0">
              <a:solidFill>
                <a:srgbClr val="D00068"/>
              </a:solidFill>
              <a:latin typeface="-윤고딕330" charset="0"/>
              <a:ea typeface="-윤고딕330" charset="0"/>
            </a:endParaRPr>
          </a:p>
          <a:p>
            <a:pPr marL="0" indent="0" algn="just" defTabSz="508000" eaLnBrk="0" fontAlgn="auto" latinLnBrk="0">
              <a:lnSpc>
                <a:spcPct val="150000"/>
              </a:lnSpc>
              <a:spcBef>
                <a:spcPts val="0"/>
              </a:spcBef>
              <a:spcAft>
                <a:spcPts val="0"/>
              </a:spcAft>
              <a:buFontTx/>
              <a:buNone/>
            </a:pPr>
            <a:endParaRPr lang="ko-KR" altLang="en-US" sz="1800" b="0" cap="none" dirty="0">
              <a:solidFill>
                <a:srgbClr val="D00068"/>
              </a:solidFill>
              <a:latin typeface="맑은 고딕" charset="0"/>
              <a:ea typeface="맑은 고딕" charset="0"/>
            </a:endParaRPr>
          </a:p>
        </p:txBody>
      </p:sp>
      <p:sp>
        <p:nvSpPr>
          <p:cNvPr id="1063" name="텍스트 상자 1063"/>
          <p:cNvSpPr txBox="1">
            <a:spLocks/>
          </p:cNvSpPr>
          <p:nvPr/>
        </p:nvSpPr>
        <p:spPr>
          <a:xfrm>
            <a:off x="607404" y="2379183"/>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가급적 이중 절연구조 (명판의 표시 확인)의 전동공구를 구매하여 사용한다.</a:t>
            </a:r>
            <a:endParaRPr lang="ko-KR" altLang="en-US" sz="900" b="0" cap="none" dirty="0">
              <a:solidFill>
                <a:srgbClr val="D00068"/>
              </a:solidFill>
              <a:latin typeface="-윤고딕330" charset="0"/>
              <a:ea typeface="-윤고딕330" charset="0"/>
            </a:endParaRPr>
          </a:p>
        </p:txBody>
      </p:sp>
      <p:sp>
        <p:nvSpPr>
          <p:cNvPr id="1064" name="텍스트 상자 1064"/>
          <p:cNvSpPr txBox="1">
            <a:spLocks/>
          </p:cNvSpPr>
          <p:nvPr/>
        </p:nvSpPr>
        <p:spPr>
          <a:xfrm>
            <a:off x="649323" y="3252308"/>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가스 또는 분진 폭발 위험이 있는 장소에서 전기기계 기구를 사용하는 경우에는 적합한 방폭성능을 가진 방폭구조 전기 기계 및 기구를 </a:t>
            </a:r>
            <a:endParaRPr lang="ko-KR" altLang="en-US" sz="9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사용하여야 한다.</a:t>
            </a:r>
            <a:endParaRPr lang="ko-KR" altLang="en-US" sz="900" b="0" cap="none" dirty="0">
              <a:solidFill>
                <a:srgbClr val="D00068"/>
              </a:solidFill>
              <a:latin typeface="-윤고딕330" charset="0"/>
              <a:ea typeface="-윤고딕330" charset="0"/>
            </a:endParaRPr>
          </a:p>
        </p:txBody>
      </p:sp>
      <p:pic>
        <p:nvPicPr>
          <p:cNvPr id="1066" name="Picture 1066"/>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888365" y="4210050"/>
            <a:ext cx="1619250" cy="1619250"/>
          </a:xfrm>
          <a:prstGeom prst="rect">
            <a:avLst/>
          </a:prstGeom>
          <a:noFill/>
        </p:spPr>
      </p:pic>
      <p:pic>
        <p:nvPicPr>
          <p:cNvPr id="1067" name="Picture 1067"/>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2498725" y="4490720"/>
            <a:ext cx="1645920" cy="1077595"/>
          </a:xfrm>
          <a:prstGeom prst="rect">
            <a:avLst/>
          </a:prstGeom>
          <a:noFill/>
        </p:spPr>
      </p:pic>
      <p:pic>
        <p:nvPicPr>
          <p:cNvPr id="1068" name="Picture 1068"/>
          <p:cNvPicPr>
            <a:picLocks noChangeAspect="1"/>
          </p:cNvPicPr>
          <p:nvPr/>
        </p:nvPicPr>
        <p:blipFill rotWithShape="1">
          <a:blip r:embed="rId5">
            <a:extLst>
              <a:ext uri="{28A0092B-C50C-407E-A947-70E740481C1C}">
                <a14:useLocalDpi xmlns:a14="http://schemas.microsoft.com/office/drawing/2010/main" val="0"/>
              </a:ext>
            </a:extLst>
          </a:blip>
          <a:srcRect/>
          <a:stretch>
            <a:fillRect/>
          </a:stretch>
        </p:blipFill>
        <p:spPr>
          <a:xfrm>
            <a:off x="4495165" y="4039235"/>
            <a:ext cx="1635760" cy="1635760"/>
          </a:xfrm>
          <a:prstGeom prst="rect">
            <a:avLst/>
          </a:prstGeom>
          <a:noFill/>
        </p:spPr>
      </p:pic>
      <p:pic>
        <p:nvPicPr>
          <p:cNvPr id="1069" name="Picture 1069"/>
          <p:cNvPicPr>
            <a:picLocks noChangeAspect="1"/>
          </p:cNvPicPr>
          <p:nvPr/>
        </p:nvPicPr>
        <p:blipFill rotWithShape="1">
          <a:blip r:embed="rId6">
            <a:extLst>
              <a:ext uri="{28A0092B-C50C-407E-A947-70E740481C1C}">
                <a14:useLocalDpi xmlns:a14="http://schemas.microsoft.com/office/drawing/2010/main" val="0"/>
              </a:ext>
            </a:extLst>
          </a:blip>
          <a:srcRect/>
          <a:stretch>
            <a:fillRect/>
          </a:stretch>
        </p:blipFill>
        <p:spPr>
          <a:xfrm>
            <a:off x="6398260" y="3674745"/>
            <a:ext cx="1874520" cy="1933575"/>
          </a:xfrm>
          <a:prstGeom prst="rect">
            <a:avLst/>
          </a:prstGeom>
          <a:noFill/>
        </p:spPr>
      </p:pic>
      <p:sp>
        <p:nvSpPr>
          <p:cNvPr id="1074" name="텍스트 상자 1074"/>
          <p:cNvSpPr txBox="1">
            <a:spLocks/>
          </p:cNvSpPr>
          <p:nvPr/>
        </p:nvSpPr>
        <p:spPr>
          <a:xfrm>
            <a:off x="1007110" y="5711190"/>
            <a:ext cx="1638935" cy="308610"/>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400" b="1" cap="none" dirty="0">
                <a:solidFill>
                  <a:srgbClr val="D10068"/>
                </a:solidFill>
                <a:latin typeface="Arial" charset="0"/>
                <a:ea typeface="Arial" charset="0"/>
              </a:rPr>
              <a:t>Hand grinder</a:t>
            </a:r>
            <a:endParaRPr lang="ko-KR" altLang="en-US" sz="1400" b="1" cap="none" dirty="0">
              <a:solidFill>
                <a:srgbClr val="D10068"/>
              </a:solidFill>
              <a:latin typeface="Arial" charset="0"/>
              <a:ea typeface="Arial" charset="0"/>
            </a:endParaRPr>
          </a:p>
        </p:txBody>
      </p:sp>
      <p:sp>
        <p:nvSpPr>
          <p:cNvPr id="1075" name="텍스트 상자 1075"/>
          <p:cNvSpPr txBox="1">
            <a:spLocks/>
          </p:cNvSpPr>
          <p:nvPr/>
        </p:nvSpPr>
        <p:spPr>
          <a:xfrm>
            <a:off x="3065145" y="5708650"/>
            <a:ext cx="1007745" cy="308610"/>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400" b="1" cap="none" dirty="0">
                <a:solidFill>
                  <a:srgbClr val="D10068"/>
                </a:solidFill>
                <a:latin typeface="Arial" charset="0"/>
                <a:ea typeface="Arial" charset="0"/>
              </a:rPr>
              <a:t>Hand drill</a:t>
            </a:r>
            <a:endParaRPr lang="ko-KR" altLang="en-US" sz="1400" b="1" cap="none" dirty="0">
              <a:solidFill>
                <a:srgbClr val="D10068"/>
              </a:solidFill>
              <a:latin typeface="Arial" charset="0"/>
              <a:ea typeface="Arial" charset="0"/>
            </a:endParaRPr>
          </a:p>
        </p:txBody>
      </p:sp>
      <p:sp>
        <p:nvSpPr>
          <p:cNvPr id="1076" name="텍스트 상자 1076"/>
          <p:cNvSpPr txBox="1">
            <a:spLocks/>
          </p:cNvSpPr>
          <p:nvPr/>
        </p:nvSpPr>
        <p:spPr>
          <a:xfrm>
            <a:off x="4787265" y="5708650"/>
            <a:ext cx="1510030" cy="308610"/>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400" b="1" cap="none" dirty="0">
                <a:solidFill>
                  <a:srgbClr val="D10068"/>
                </a:solidFill>
                <a:latin typeface="Arial" charset="0"/>
                <a:ea typeface="Arial" charset="0"/>
              </a:rPr>
              <a:t>Metal cutter</a:t>
            </a:r>
            <a:endParaRPr lang="ko-KR" altLang="en-US" sz="1400" b="1" cap="none" dirty="0">
              <a:solidFill>
                <a:srgbClr val="D10068"/>
              </a:solidFill>
              <a:latin typeface="Arial" charset="0"/>
              <a:ea typeface="Arial" charset="0"/>
            </a:endParaRPr>
          </a:p>
        </p:txBody>
      </p:sp>
      <p:sp>
        <p:nvSpPr>
          <p:cNvPr id="1077" name="텍스트 상자 1077"/>
          <p:cNvSpPr txBox="1">
            <a:spLocks/>
          </p:cNvSpPr>
          <p:nvPr/>
        </p:nvSpPr>
        <p:spPr>
          <a:xfrm>
            <a:off x="6847840" y="5708650"/>
            <a:ext cx="1582420" cy="308610"/>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400" b="1" cap="none" dirty="0">
                <a:solidFill>
                  <a:srgbClr val="D10068"/>
                </a:solidFill>
                <a:latin typeface="Arial" charset="0"/>
                <a:ea typeface="Arial" charset="0"/>
              </a:rPr>
              <a:t>Portable light</a:t>
            </a:r>
            <a:endParaRPr lang="ko-KR" altLang="en-US" sz="1400" b="1" cap="none" dirty="0">
              <a:solidFill>
                <a:srgbClr val="D10068"/>
              </a:solidFill>
              <a:latin typeface="Arial" charset="0"/>
              <a:ea typeface="Arial" charset="0"/>
            </a:endParaRPr>
          </a:p>
        </p:txBody>
      </p:sp>
      <p:sp>
        <p:nvSpPr>
          <p:cNvPr id="25"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26"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27"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sp>
        <p:nvSpPr>
          <p:cNvPr id="28" name="Rectangle 15"/>
          <p:cNvSpPr>
            <a:spLocks/>
          </p:cNvSpPr>
          <p:nvPr/>
        </p:nvSpPr>
        <p:spPr>
          <a:xfrm>
            <a:off x="1109366" y="5946775"/>
            <a:ext cx="1013419" cy="278410"/>
          </a:xfrm>
          <a:prstGeom prst="rect">
            <a:avLst/>
          </a:prstGeom>
        </p:spPr>
        <p:txBody>
          <a:bodyPr vert="horz" wrap="none" lIns="91440" tIns="45720" rIns="91440" bIns="45720" numCol="1" anchor="t">
            <a:spAutoFit/>
          </a:bodyPr>
          <a:lstStyle/>
          <a:p>
            <a:pPr marL="0" indent="0" algn="ctr" defTabSz="457200" eaLnBrk="0" fontAlgn="auto" latinLnBrk="0">
              <a:lnSpc>
                <a:spcPts val="1500"/>
              </a:lnSpc>
              <a:spcBef>
                <a:spcPts val="0"/>
              </a:spcBef>
              <a:spcAft>
                <a:spcPts val="300"/>
              </a:spcAft>
              <a:buFontTx/>
              <a:buNone/>
            </a:pPr>
            <a:r>
              <a:rPr lang="en-US" altLang="ko-KR" sz="1100" b="0" cap="none" dirty="0">
                <a:solidFill>
                  <a:schemeClr val="tx1"/>
                </a:solidFill>
                <a:latin typeface="-윤고딕320" charset="0"/>
                <a:ea typeface="-윤고딕320" charset="0"/>
              </a:rPr>
              <a:t>핸드 그라인더</a:t>
            </a:r>
            <a:endParaRPr lang="ko-KR" altLang="en-US" sz="1100" b="0" cap="none" dirty="0">
              <a:solidFill>
                <a:schemeClr val="tx1"/>
              </a:solidFill>
              <a:latin typeface="-윤고딕320" charset="0"/>
              <a:ea typeface="-윤고딕320" charset="0"/>
            </a:endParaRPr>
          </a:p>
        </p:txBody>
      </p:sp>
      <p:sp>
        <p:nvSpPr>
          <p:cNvPr id="29" name="Rectangle 18"/>
          <p:cNvSpPr>
            <a:spLocks/>
          </p:cNvSpPr>
          <p:nvPr/>
        </p:nvSpPr>
        <p:spPr>
          <a:xfrm>
            <a:off x="3149289" y="5946775"/>
            <a:ext cx="753732" cy="278410"/>
          </a:xfrm>
          <a:prstGeom prst="rect">
            <a:avLst/>
          </a:prstGeom>
        </p:spPr>
        <p:txBody>
          <a:bodyPr vert="horz" wrap="none" lIns="91440" tIns="45720" rIns="91440" bIns="45720" numCol="1" anchor="t">
            <a:spAutoFit/>
          </a:bodyPr>
          <a:lstStyle/>
          <a:p>
            <a:pPr marL="0" indent="0" algn="ctr" defTabSz="457200" eaLnBrk="0" fontAlgn="auto" latinLnBrk="0">
              <a:lnSpc>
                <a:spcPts val="1500"/>
              </a:lnSpc>
              <a:spcBef>
                <a:spcPts val="0"/>
              </a:spcBef>
              <a:spcAft>
                <a:spcPts val="300"/>
              </a:spcAft>
              <a:buFontTx/>
              <a:buNone/>
            </a:pPr>
            <a:r>
              <a:rPr lang="en-US" altLang="ko-KR" sz="1100" b="0" cap="none" dirty="0">
                <a:solidFill>
                  <a:schemeClr val="tx1"/>
                </a:solidFill>
                <a:latin typeface="-윤고딕320" charset="0"/>
                <a:ea typeface="-윤고딕320" charset="0"/>
              </a:rPr>
              <a:t>핸드 드릴</a:t>
            </a:r>
            <a:endParaRPr lang="ko-KR" altLang="en-US" sz="1100" b="0" cap="none" dirty="0">
              <a:solidFill>
                <a:schemeClr val="tx1"/>
              </a:solidFill>
              <a:latin typeface="-윤고딕320" charset="0"/>
              <a:ea typeface="-윤고딕320" charset="0"/>
            </a:endParaRPr>
          </a:p>
        </p:txBody>
      </p:sp>
      <p:sp>
        <p:nvSpPr>
          <p:cNvPr id="30" name="Rectangle 21"/>
          <p:cNvSpPr>
            <a:spLocks/>
          </p:cNvSpPr>
          <p:nvPr/>
        </p:nvSpPr>
        <p:spPr>
          <a:xfrm>
            <a:off x="4957301" y="5946775"/>
            <a:ext cx="883575" cy="278410"/>
          </a:xfrm>
          <a:prstGeom prst="rect">
            <a:avLst/>
          </a:prstGeom>
        </p:spPr>
        <p:txBody>
          <a:bodyPr vert="horz" wrap="none" lIns="91440" tIns="45720" rIns="91440" bIns="45720" numCol="1" anchor="t">
            <a:spAutoFit/>
          </a:bodyPr>
          <a:lstStyle/>
          <a:p>
            <a:pPr marL="0" indent="0" algn="ctr" defTabSz="457200" eaLnBrk="0" fontAlgn="auto" latinLnBrk="0">
              <a:lnSpc>
                <a:spcPts val="1500"/>
              </a:lnSpc>
              <a:spcBef>
                <a:spcPts val="0"/>
              </a:spcBef>
              <a:spcAft>
                <a:spcPts val="300"/>
              </a:spcAft>
              <a:buFontTx/>
              <a:buNone/>
            </a:pPr>
            <a:r>
              <a:rPr lang="en-US" altLang="ko-KR" sz="1100" b="0" cap="none" dirty="0">
                <a:solidFill>
                  <a:schemeClr val="tx1"/>
                </a:solidFill>
                <a:latin typeface="-윤고딕320" charset="0"/>
                <a:ea typeface="-윤고딕320" charset="0"/>
              </a:rPr>
              <a:t>금속 절단기</a:t>
            </a:r>
            <a:endParaRPr lang="ko-KR" altLang="en-US" sz="1100" b="0" cap="none" dirty="0">
              <a:solidFill>
                <a:schemeClr val="tx1"/>
              </a:solidFill>
              <a:latin typeface="-윤고딕320" charset="0"/>
              <a:ea typeface="-윤고딕320" charset="0"/>
            </a:endParaRPr>
          </a:p>
        </p:txBody>
      </p:sp>
      <p:sp>
        <p:nvSpPr>
          <p:cNvPr id="31" name="Rectangle 22"/>
          <p:cNvSpPr>
            <a:spLocks/>
          </p:cNvSpPr>
          <p:nvPr/>
        </p:nvSpPr>
        <p:spPr>
          <a:xfrm>
            <a:off x="7024588" y="5946775"/>
            <a:ext cx="936475" cy="278410"/>
          </a:xfrm>
          <a:prstGeom prst="rect">
            <a:avLst/>
          </a:prstGeom>
        </p:spPr>
        <p:txBody>
          <a:bodyPr vert="horz" wrap="none" lIns="91440" tIns="45720" rIns="91440" bIns="45720" numCol="1" anchor="t">
            <a:spAutoFit/>
          </a:bodyPr>
          <a:lstStyle/>
          <a:p>
            <a:pPr marL="0" indent="0" algn="ctr" defTabSz="457200" eaLnBrk="0" fontAlgn="auto" latinLnBrk="0">
              <a:lnSpc>
                <a:spcPts val="1500"/>
              </a:lnSpc>
              <a:spcBef>
                <a:spcPts val="0"/>
              </a:spcBef>
              <a:spcAft>
                <a:spcPts val="300"/>
              </a:spcAft>
              <a:buFontTx/>
              <a:buNone/>
            </a:pPr>
            <a:r>
              <a:rPr lang="en-US" altLang="ko-KR" sz="1100" b="0" cap="none" spc="-150" dirty="0">
                <a:solidFill>
                  <a:schemeClr val="tx1"/>
                </a:solidFill>
                <a:latin typeface="-윤고딕320" charset="0"/>
                <a:ea typeface="-윤고딕320" charset="0"/>
              </a:rPr>
              <a:t>이동식 </a:t>
            </a:r>
            <a:r>
              <a:rPr lang="en-US" altLang="ko-KR" sz="1100" b="0" cap="none" dirty="0">
                <a:solidFill>
                  <a:schemeClr val="tx1"/>
                </a:solidFill>
                <a:latin typeface="-윤고딕320" charset="0"/>
                <a:ea typeface="-윤고딕320" charset="0"/>
              </a:rPr>
              <a:t>조명등</a:t>
            </a:r>
            <a:endParaRPr lang="ko-KR" altLang="en-US" sz="1100" b="0" cap="none" dirty="0">
              <a:solidFill>
                <a:schemeClr val="tx1"/>
              </a:solidFill>
              <a:latin typeface="-윤고딕320" charset="0"/>
              <a:ea typeface="-윤고딕320" charset="0"/>
            </a:endParaRPr>
          </a:p>
        </p:txBody>
      </p:sp>
      <p:pic>
        <p:nvPicPr>
          <p:cNvPr id="32" name="Picture 7" descr="C:/Users/Administrator/AppData/Roaming/PolarisOffice/ETemp/3288_5820208/image9.emf"/>
          <p:cNvPicPr>
            <a:picLocks noChangeAspect="1"/>
          </p:cNvPicPr>
          <p:nvPr/>
        </p:nvPicPr>
        <p:blipFill rotWithShape="1">
          <a:blip r:embed="rId7">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pic>
        <p:nvPicPr>
          <p:cNvPr id="2" name="Picture 1" descr="C:/Users/Administrator/AppData/Roaming/PolarisOffice/ETemp/2596_9204008/image47.png"/>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6579235" y="3536950"/>
            <a:ext cx="2095500" cy="2228215"/>
          </a:xfrm>
          <a:prstGeom prst="rect">
            <a:avLst/>
          </a:prstGeom>
          <a:noFill/>
        </p:spPr>
      </p:pic>
      <p:sp>
        <p:nvSpPr>
          <p:cNvPr id="1050" name="TextBox 1050"/>
          <p:cNvSpPr txBox="1">
            <a:spLocks noGrp="1" noChangeArrowheads="1"/>
          </p:cNvSpPr>
          <p:nvPr/>
        </p:nvSpPr>
        <p:spPr>
          <a:xfrm>
            <a:off x="1922145" y="156210"/>
            <a:ext cx="722566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Transport Safety</a:t>
            </a:r>
            <a:endParaRPr lang="ko-KR" altLang="en-US" sz="2000" b="1" dirty="0">
              <a:solidFill>
                <a:srgbClr val="FFFFFF"/>
              </a:solidFill>
              <a:latin typeface="맑은 고딕" charset="0"/>
              <a:ea typeface="맑은 고딕" charset="0"/>
            </a:endParaRPr>
          </a:p>
        </p:txBody>
      </p:sp>
      <p:sp>
        <p:nvSpPr>
          <p:cNvPr id="1051" name="텍스트 상자 1051"/>
          <p:cNvSpPr txBox="1">
            <a:spLocks noGrp="1" noChangeArrowheads="1"/>
          </p:cNvSpPr>
          <p:nvPr/>
        </p:nvSpPr>
        <p:spPr>
          <a:xfrm>
            <a:off x="1937385" y="488315"/>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운반작업 안전</a:t>
            </a:r>
            <a:endParaRPr lang="ko-KR" altLang="en-US" sz="1200" b="1" dirty="0">
              <a:solidFill>
                <a:schemeClr val="bg1"/>
              </a:solidFill>
              <a:latin typeface="-윤고딕320" charset="0"/>
              <a:ea typeface="-윤고딕320" charset="0"/>
            </a:endParaRPr>
          </a:p>
        </p:txBody>
      </p:sp>
      <p:sp>
        <p:nvSpPr>
          <p:cNvPr id="1052" name="TextBox 1052"/>
          <p:cNvSpPr txBox="1">
            <a:spLocks/>
          </p:cNvSpPr>
          <p:nvPr/>
        </p:nvSpPr>
        <p:spPr>
          <a:xfrm>
            <a:off x="568325" y="1276985"/>
            <a:ext cx="8208010" cy="461645"/>
          </a:xfrm>
          <a:prstGeom prst="rect">
            <a:avLst/>
          </a:prstGeom>
          <a:noFill/>
        </p:spPr>
        <p:txBody>
          <a:bodyPr vert="horz" wrap="square" lIns="0" tIns="0" rIns="0" bIns="0" anchor="t">
            <a:noAutofit/>
          </a:bodyPr>
          <a:lstStyle/>
          <a:p>
            <a:pPr marL="0" indent="0" algn="l" defTabSz="457200" eaLnBrk="0" fontAlgn="auto" latinLnBrk="0">
              <a:lnSpc>
                <a:spcPct val="100000"/>
              </a:lnSpc>
              <a:spcBef>
                <a:spcPts val="0"/>
              </a:spcBef>
              <a:spcAft>
                <a:spcPts val="0"/>
              </a:spcAft>
              <a:buFontTx/>
              <a:buNone/>
            </a:pPr>
            <a:r>
              <a:rPr lang="en-US" altLang="ko-KR" sz="1500" b="0" cap="none" dirty="0">
                <a:solidFill>
                  <a:schemeClr val="tx1"/>
                </a:solidFill>
                <a:latin typeface="Arial" charset="0"/>
                <a:ea typeface="Arial" charset="0"/>
              </a:rPr>
              <a:t>Transport work is performed by manpower or equipment when moving products between processes and when delivering them to the customer. Accidents involving dropping objects are common in this process. Ensure that transport work takes place safely by learning how to prevent accidents.</a:t>
            </a:r>
            <a:endParaRPr lang="ko-KR" altLang="en-US" sz="1500" b="0" cap="none" dirty="0">
              <a:solidFill>
                <a:schemeClr val="tx1"/>
              </a:solidFill>
              <a:latin typeface="Arial" charset="0"/>
              <a:ea typeface="Arial" charset="0"/>
            </a:endParaRPr>
          </a:p>
        </p:txBody>
      </p:sp>
      <p:sp>
        <p:nvSpPr>
          <p:cNvPr id="1053" name="텍스트 상자 1053"/>
          <p:cNvSpPr txBox="1">
            <a:spLocks/>
          </p:cNvSpPr>
          <p:nvPr/>
        </p:nvSpPr>
        <p:spPr>
          <a:xfrm>
            <a:off x="483870" y="2209800"/>
            <a:ext cx="7453630" cy="4197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1000" b="0" cap="none" dirty="0">
                <a:solidFill>
                  <a:srgbClr val="427BC0"/>
                </a:solidFill>
                <a:latin typeface="-윤고딕330" charset="0"/>
                <a:ea typeface="-윤고딕330" charset="0"/>
              </a:rPr>
              <a:t>기계에서 기계로, 또는 고객에게 물품을 전달하기 위해 인력이나 운반설비(기계)에 의한 운반작업이 수시로 이루어지고 있으며, 그에 따라 물건에 부딪히거나 중량물을 떨어뜨리는 등의 다양한 재해가 운반과정 중에 발생된다. 따라서 재해를 일으키지 않는 방법을 익혀 안전하게 운반작업을 하도록 한다.</a:t>
            </a:r>
            <a:endParaRPr lang="ko-KR" altLang="en-US" sz="1000" b="0" cap="none" dirty="0">
              <a:solidFill>
                <a:srgbClr val="427BC0"/>
              </a:solidFill>
              <a:latin typeface="-윤고딕330" charset="0"/>
              <a:ea typeface="-윤고딕330" charset="0"/>
            </a:endParaRPr>
          </a:p>
        </p:txBody>
      </p:sp>
      <p:sp>
        <p:nvSpPr>
          <p:cNvPr id="1054" name="텍스트 상자 1054"/>
          <p:cNvSpPr txBox="1">
            <a:spLocks/>
          </p:cNvSpPr>
          <p:nvPr/>
        </p:nvSpPr>
        <p:spPr>
          <a:xfrm>
            <a:off x="499745" y="2876550"/>
            <a:ext cx="5765800" cy="400685"/>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800" b="1" cap="none" spc="20" dirty="0">
                <a:solidFill>
                  <a:srgbClr val="D00068"/>
                </a:solidFill>
                <a:latin typeface="Arial" charset="0"/>
                <a:ea typeface="Arial" charset="0"/>
              </a:rPr>
              <a:t>Causes of Accidents during Transport</a:t>
            </a:r>
            <a:endParaRPr lang="ko-KR" altLang="en-US" sz="1800" b="1" cap="none" dirty="0">
              <a:solidFill>
                <a:srgbClr val="D00068"/>
              </a:solidFill>
              <a:latin typeface="Arial" charset="0"/>
              <a:ea typeface="Arial"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Arial" charset="0"/>
              <a:ea typeface="Arial" charset="0"/>
            </a:endParaRPr>
          </a:p>
        </p:txBody>
      </p:sp>
      <p:sp>
        <p:nvSpPr>
          <p:cNvPr id="1055" name="텍스트 상자 1055"/>
          <p:cNvSpPr txBox="1">
            <a:spLocks/>
          </p:cNvSpPr>
          <p:nvPr/>
        </p:nvSpPr>
        <p:spPr>
          <a:xfrm>
            <a:off x="4786630" y="2982595"/>
            <a:ext cx="2245360" cy="362585"/>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운반작업 중 사고 원인</a:t>
            </a:r>
            <a:endParaRPr lang="ko-KR" altLang="en-US" sz="1800" b="0" cap="none" dirty="0">
              <a:solidFill>
                <a:srgbClr val="D00068"/>
              </a:solidFill>
              <a:latin typeface="맑은 고딕" charset="0"/>
              <a:ea typeface="맑은 고딕" charset="0"/>
            </a:endParaRPr>
          </a:p>
        </p:txBody>
      </p:sp>
      <p:sp>
        <p:nvSpPr>
          <p:cNvPr id="1056" name="텍스트 상자 1056"/>
          <p:cNvSpPr txBox="1">
            <a:spLocks/>
          </p:cNvSpPr>
          <p:nvPr/>
        </p:nvSpPr>
        <p:spPr>
          <a:xfrm>
            <a:off x="499745" y="3422650"/>
            <a:ext cx="8225155" cy="3989070"/>
          </a:xfrm>
          <a:prstGeom prst="rect">
            <a:avLst/>
          </a:prstGeom>
          <a:ln w="0">
            <a:noFill/>
            <a:prstDash/>
          </a:ln>
        </p:spPr>
        <p:txBody>
          <a:bodyPr vert="horz" wrap="square" lIns="89535" tIns="46355" rIns="89535" bIns="46355" anchor="t">
            <a:noAutofit/>
          </a:bodyPr>
          <a:lstStyle/>
          <a:p>
            <a:pPr marL="0" indent="0" algn="just" defTabSz="508000" eaLnBrk="0" fontAlgn="auto" latinLnBrk="0">
              <a:spcBef>
                <a:spcPts val="0"/>
              </a:spcBef>
              <a:spcAft>
                <a:spcPts val="0"/>
              </a:spcAft>
              <a:buFontTx/>
              <a:buNone/>
            </a:pPr>
            <a:r>
              <a:rPr lang="en-US" altLang="ko-KR" sz="1100" b="0" cap="none" dirty="0">
                <a:solidFill>
                  <a:srgbClr val="000000"/>
                </a:solidFill>
                <a:latin typeface="Tahoma" charset="0"/>
                <a:ea typeface="Tahoma" charset="0"/>
              </a:rPr>
              <a:t>• Lifting an object that’s difficult to lift</a:t>
            </a:r>
            <a:endParaRPr lang="ko-KR" altLang="en-US" sz="11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r>
              <a:rPr lang="en-US" altLang="ko-KR" sz="1100" b="0" cap="none" dirty="0">
                <a:solidFill>
                  <a:srgbClr val="000000"/>
                </a:solidFill>
                <a:latin typeface="Tahoma" charset="0"/>
                <a:ea typeface="Tahoma" charset="0"/>
              </a:rPr>
              <a:t>• Lifting a heavy object without help</a:t>
            </a: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r>
              <a:rPr lang="en-US" altLang="ko-KR" sz="1100" b="0" cap="none" dirty="0">
                <a:solidFill>
                  <a:srgbClr val="000000"/>
                </a:solidFill>
                <a:latin typeface="Tahoma" charset="0"/>
                <a:ea typeface="Tahoma" charset="0"/>
              </a:rPr>
              <a:t>• Lifting an excessive load</a:t>
            </a: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r>
              <a:rPr lang="en-US" altLang="ko-KR" sz="1100" b="0" cap="none" dirty="0">
                <a:solidFill>
                  <a:srgbClr val="000000"/>
                </a:solidFill>
                <a:latin typeface="Tahoma" charset="0"/>
                <a:ea typeface="Tahoma" charset="0"/>
              </a:rPr>
              <a:t>• Insecure footing on an uneven floor surface</a:t>
            </a: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r>
              <a:rPr lang="en-US" altLang="ko-KR" sz="1100" b="0" cap="none" dirty="0">
                <a:solidFill>
                  <a:srgbClr val="000000"/>
                </a:solidFill>
                <a:latin typeface="Tahoma" charset="0"/>
                <a:ea typeface="Tahoma" charset="0"/>
              </a:rPr>
              <a:t>• Vision is impaired by a lifted load.</a:t>
            </a: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r>
              <a:rPr lang="en-US" altLang="ko-KR" sz="1100" b="0" cap="none" dirty="0">
                <a:solidFill>
                  <a:srgbClr val="000000"/>
                </a:solidFill>
                <a:latin typeface="Tahoma" charset="0"/>
                <a:ea typeface="Tahoma" charset="0"/>
              </a:rPr>
              <a:t>• Lifted load has not been properly tied or secured.</a:t>
            </a: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2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2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2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2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2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2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2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200" b="0" cap="none" dirty="0">
              <a:solidFill>
                <a:srgbClr val="000000"/>
              </a:solidFill>
              <a:latin typeface="Tahoma" charset="0"/>
              <a:ea typeface="Tahoma" charset="0"/>
            </a:endParaRPr>
          </a:p>
        </p:txBody>
      </p:sp>
      <p:sp>
        <p:nvSpPr>
          <p:cNvPr id="1057" name="텍스트 상자 1057"/>
          <p:cNvSpPr txBox="1">
            <a:spLocks/>
          </p:cNvSpPr>
          <p:nvPr/>
        </p:nvSpPr>
        <p:spPr>
          <a:xfrm>
            <a:off x="600273" y="3620135"/>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들기 어려운 것을 들었을 때</a:t>
            </a:r>
            <a:endParaRPr lang="ko-KR" altLang="en-US" sz="900" b="0" cap="none" dirty="0">
              <a:solidFill>
                <a:srgbClr val="D00068"/>
              </a:solidFill>
              <a:latin typeface="-윤고딕330" charset="0"/>
              <a:ea typeface="-윤고딕330" charset="0"/>
            </a:endParaRPr>
          </a:p>
        </p:txBody>
      </p:sp>
      <p:sp>
        <p:nvSpPr>
          <p:cNvPr id="1058" name="텍스트 상자 1058"/>
          <p:cNvSpPr txBox="1">
            <a:spLocks/>
          </p:cNvSpPr>
          <p:nvPr/>
        </p:nvSpPr>
        <p:spPr>
          <a:xfrm>
            <a:off x="592878" y="4105910"/>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무거운 것을 무리해서 혼자서 들었을 때</a:t>
            </a:r>
            <a:endParaRPr lang="ko-KR" altLang="en-US" sz="900" b="0" cap="none" dirty="0">
              <a:solidFill>
                <a:srgbClr val="D00068"/>
              </a:solidFill>
              <a:latin typeface="-윤고딕330" charset="0"/>
              <a:ea typeface="-윤고딕330" charset="0"/>
            </a:endParaRPr>
          </a:p>
        </p:txBody>
      </p:sp>
      <p:sp>
        <p:nvSpPr>
          <p:cNvPr id="1059" name="텍스트 상자 1059"/>
          <p:cNvSpPr txBox="1">
            <a:spLocks/>
          </p:cNvSpPr>
          <p:nvPr/>
        </p:nvSpPr>
        <p:spPr>
          <a:xfrm>
            <a:off x="589293" y="4612541"/>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무리하게 많은 것을 들었을 때</a:t>
            </a:r>
            <a:endParaRPr lang="ko-KR" altLang="en-US" sz="900" b="0" cap="none" dirty="0">
              <a:solidFill>
                <a:srgbClr val="D00068"/>
              </a:solidFill>
              <a:latin typeface="-윤고딕330" charset="0"/>
              <a:ea typeface="-윤고딕330" charset="0"/>
            </a:endParaRPr>
          </a:p>
        </p:txBody>
      </p:sp>
      <p:sp>
        <p:nvSpPr>
          <p:cNvPr id="1060" name="텍스트 상자 1060"/>
          <p:cNvSpPr txBox="1">
            <a:spLocks/>
          </p:cNvSpPr>
          <p:nvPr/>
        </p:nvSpPr>
        <p:spPr>
          <a:xfrm>
            <a:off x="592779" y="5119172"/>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작업장 바닥이 울퉁불퉁해서 비틀거리게 됐을 때</a:t>
            </a:r>
            <a:endParaRPr lang="ko-KR" altLang="en-US" sz="900" b="0" cap="none" dirty="0">
              <a:solidFill>
                <a:srgbClr val="D00068"/>
              </a:solidFill>
              <a:latin typeface="-윤고딕330" charset="0"/>
              <a:ea typeface="-윤고딕330" charset="0"/>
            </a:endParaRPr>
          </a:p>
        </p:txBody>
      </p:sp>
      <p:sp>
        <p:nvSpPr>
          <p:cNvPr id="1061" name="텍스트 상자 1061"/>
          <p:cNvSpPr txBox="1">
            <a:spLocks/>
          </p:cNvSpPr>
          <p:nvPr/>
        </p:nvSpPr>
        <p:spPr>
          <a:xfrm>
            <a:off x="611194" y="5604881"/>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짐을 너무 많이 들어서 앞이 안 보였을 때</a:t>
            </a:r>
            <a:endParaRPr lang="ko-KR" altLang="en-US" sz="900" b="0" cap="none" dirty="0">
              <a:solidFill>
                <a:srgbClr val="D00068"/>
              </a:solidFill>
              <a:latin typeface="-윤고딕330" charset="0"/>
              <a:ea typeface="-윤고딕330" charset="0"/>
            </a:endParaRPr>
          </a:p>
        </p:txBody>
      </p:sp>
      <p:sp>
        <p:nvSpPr>
          <p:cNvPr id="1062" name="텍스트 상자 1062"/>
          <p:cNvSpPr txBox="1">
            <a:spLocks/>
          </p:cNvSpPr>
          <p:nvPr/>
        </p:nvSpPr>
        <p:spPr>
          <a:xfrm>
            <a:off x="623226" y="6129927"/>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재료를 완전히 묶지 않았을 때 </a:t>
            </a:r>
            <a:endParaRPr lang="ko-KR" altLang="en-US" sz="900" b="0" cap="none" dirty="0">
              <a:solidFill>
                <a:srgbClr val="D00068"/>
              </a:solidFill>
              <a:latin typeface="-윤고딕330" charset="0"/>
              <a:ea typeface="-윤고딕330" charset="0"/>
            </a:endParaRPr>
          </a:p>
        </p:txBody>
      </p:sp>
      <p:sp>
        <p:nvSpPr>
          <p:cNvPr id="19"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20"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21"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22" name="Picture 7" descr="C:/Users/Administrator/AppData/Roaming/PolarisOffice/ETemp/3288_5820208/image9.emf"/>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319711856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056" name="TextBox 2056"/>
          <p:cNvSpPr txBox="1">
            <a:spLocks noGrp="1" noChangeArrowheads="1"/>
          </p:cNvSpPr>
          <p:nvPr/>
        </p:nvSpPr>
        <p:spPr>
          <a:xfrm>
            <a:off x="1922145" y="156210"/>
            <a:ext cx="722566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Transport Safety</a:t>
            </a:r>
            <a:endParaRPr lang="ko-KR" altLang="en-US" sz="2000" b="1" dirty="0">
              <a:solidFill>
                <a:srgbClr val="FFFFFF"/>
              </a:solidFill>
              <a:latin typeface="맑은 고딕" charset="0"/>
              <a:ea typeface="맑은 고딕" charset="0"/>
            </a:endParaRPr>
          </a:p>
        </p:txBody>
      </p:sp>
      <p:sp>
        <p:nvSpPr>
          <p:cNvPr id="2057" name="텍스트 상자 2057"/>
          <p:cNvSpPr txBox="1">
            <a:spLocks noGrp="1" noChangeArrowheads="1"/>
          </p:cNvSpPr>
          <p:nvPr/>
        </p:nvSpPr>
        <p:spPr>
          <a:xfrm>
            <a:off x="1937385" y="488315"/>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운반작업 안전</a:t>
            </a:r>
            <a:endParaRPr lang="ko-KR" altLang="en-US" sz="1200" b="1" dirty="0">
              <a:solidFill>
                <a:schemeClr val="bg1"/>
              </a:solidFill>
              <a:latin typeface="-윤고딕320" charset="0"/>
              <a:ea typeface="-윤고딕320" charset="0"/>
            </a:endParaRPr>
          </a:p>
        </p:txBody>
      </p:sp>
      <p:sp>
        <p:nvSpPr>
          <p:cNvPr id="2058" name="텍스트 상자 2058"/>
          <p:cNvSpPr txBox="1">
            <a:spLocks/>
          </p:cNvSpPr>
          <p:nvPr/>
        </p:nvSpPr>
        <p:spPr>
          <a:xfrm>
            <a:off x="499745" y="1090930"/>
            <a:ext cx="5765800" cy="400685"/>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800" b="1" cap="none" spc="20" dirty="0">
                <a:solidFill>
                  <a:srgbClr val="D00068"/>
                </a:solidFill>
                <a:latin typeface="Arial" charset="0"/>
                <a:ea typeface="Arial" charset="0"/>
              </a:rPr>
              <a:t>How to Lift an Object</a:t>
            </a:r>
            <a:endParaRPr lang="ko-KR" altLang="en-US" sz="1800" b="1" cap="none" dirty="0">
              <a:solidFill>
                <a:srgbClr val="D00068"/>
              </a:solidFill>
              <a:latin typeface="Arial" charset="0"/>
              <a:ea typeface="Arial" charset="0"/>
            </a:endParaRPr>
          </a:p>
          <a:p>
            <a:pPr marL="0" indent="0" algn="just" defTabSz="508000" eaLnBrk="0" fontAlgn="auto" latinLnBrk="0">
              <a:lnSpc>
                <a:spcPct val="150000"/>
              </a:lnSpc>
              <a:spcBef>
                <a:spcPts val="0"/>
              </a:spcBef>
              <a:spcAft>
                <a:spcPts val="0"/>
              </a:spcAft>
              <a:buFontTx/>
              <a:buNone/>
            </a:pPr>
            <a:endParaRPr lang="ko-KR" altLang="en-US" sz="1800" b="0" cap="none" dirty="0">
              <a:solidFill>
                <a:srgbClr val="D00068"/>
              </a:solidFill>
              <a:latin typeface="Arial" charset="0"/>
              <a:ea typeface="Arial" charset="0"/>
            </a:endParaRPr>
          </a:p>
        </p:txBody>
      </p:sp>
      <p:sp>
        <p:nvSpPr>
          <p:cNvPr id="2059" name="텍스트 상자 2059"/>
          <p:cNvSpPr txBox="1">
            <a:spLocks/>
          </p:cNvSpPr>
          <p:nvPr/>
        </p:nvSpPr>
        <p:spPr>
          <a:xfrm>
            <a:off x="2893695" y="1206500"/>
            <a:ext cx="3088640" cy="362585"/>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물건을 들어 올리는 방법</a:t>
            </a:r>
            <a:endParaRPr lang="ko-KR" altLang="en-US" sz="1000" b="0" cap="none" dirty="0">
              <a:solidFill>
                <a:srgbClr val="D00068"/>
              </a:solidFill>
              <a:latin typeface="-윤고딕330" charset="0"/>
              <a:ea typeface="-윤고딕330" charset="0"/>
            </a:endParaRPr>
          </a:p>
          <a:p>
            <a:pPr marL="0" indent="0" algn="just" defTabSz="508000" eaLnBrk="0" fontAlgn="auto" latinLnBrk="0">
              <a:lnSpc>
                <a:spcPct val="150000"/>
              </a:lnSpc>
              <a:spcBef>
                <a:spcPts val="0"/>
              </a:spcBef>
              <a:spcAft>
                <a:spcPts val="0"/>
              </a:spcAft>
              <a:buFontTx/>
              <a:buNone/>
            </a:pPr>
            <a:endParaRPr lang="ko-KR" altLang="en-US" sz="1800" b="0" cap="none" dirty="0">
              <a:solidFill>
                <a:srgbClr val="D00068"/>
              </a:solidFill>
              <a:latin typeface="맑은 고딕" charset="0"/>
              <a:ea typeface="맑은 고딕" charset="0"/>
            </a:endParaRPr>
          </a:p>
        </p:txBody>
      </p:sp>
      <p:sp>
        <p:nvSpPr>
          <p:cNvPr id="2060" name="TextBox 2060"/>
          <p:cNvSpPr txBox="1">
            <a:spLocks/>
          </p:cNvSpPr>
          <p:nvPr/>
        </p:nvSpPr>
        <p:spPr>
          <a:xfrm>
            <a:off x="568325" y="1645285"/>
            <a:ext cx="8208010" cy="461645"/>
          </a:xfrm>
          <a:prstGeom prst="rect">
            <a:avLst/>
          </a:prstGeom>
          <a:noFill/>
        </p:spPr>
        <p:txBody>
          <a:bodyPr vert="horz" wrap="square" lIns="0" tIns="0" rIns="0" bIns="0" anchor="t">
            <a:noAutofit/>
          </a:bodyPr>
          <a:lstStyle/>
          <a:p>
            <a:pPr marL="0" indent="0" algn="l" defTabSz="457200" eaLnBrk="0" fontAlgn="auto" latinLnBrk="0">
              <a:lnSpc>
                <a:spcPct val="100000"/>
              </a:lnSpc>
              <a:spcBef>
                <a:spcPts val="0"/>
              </a:spcBef>
              <a:spcAft>
                <a:spcPts val="0"/>
              </a:spcAft>
              <a:buFontTx/>
              <a:buNone/>
            </a:pPr>
            <a:r>
              <a:rPr lang="en-US" altLang="ko-KR" sz="1500" b="0" cap="none" dirty="0">
                <a:solidFill>
                  <a:schemeClr val="tx1"/>
                </a:solidFill>
                <a:latin typeface="Arial" charset="0"/>
                <a:ea typeface="Arial" charset="0"/>
              </a:rPr>
              <a:t>Poor posture while lifting and carrying a heavy object can sprain the back and shoulders.</a:t>
            </a:r>
            <a:endParaRPr lang="ko-KR" altLang="en-US" sz="1500" b="0" cap="none"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FontTx/>
              <a:buNone/>
            </a:pPr>
            <a:r>
              <a:rPr lang="en-US" altLang="ko-KR" sz="1500" b="0" cap="none" dirty="0">
                <a:solidFill>
                  <a:schemeClr val="tx1"/>
                </a:solidFill>
                <a:latin typeface="Arial" charset="0"/>
                <a:ea typeface="Arial" charset="0"/>
              </a:rPr>
              <a:t>Approach the center of the object to be lifted. Keep the back straight and bend the knees to pick up the object. Use a machine if the weight is too much to handle.</a:t>
            </a:r>
            <a:endParaRPr lang="ko-KR" altLang="en-US" sz="1500" b="0" cap="none" dirty="0">
              <a:solidFill>
                <a:schemeClr val="tx1"/>
              </a:solidFill>
              <a:latin typeface="Arial" charset="0"/>
              <a:ea typeface="Arial" charset="0"/>
            </a:endParaRPr>
          </a:p>
        </p:txBody>
      </p:sp>
      <p:sp>
        <p:nvSpPr>
          <p:cNvPr id="2061" name="텍스트 상자 2061"/>
          <p:cNvSpPr txBox="1">
            <a:spLocks/>
          </p:cNvSpPr>
          <p:nvPr/>
        </p:nvSpPr>
        <p:spPr>
          <a:xfrm>
            <a:off x="483870" y="2357120"/>
            <a:ext cx="7533004" cy="420370"/>
          </a:xfrm>
          <a:prstGeom prst="rect">
            <a:avLst/>
          </a:prstGeom>
          <a:ln w="0">
            <a:noFill/>
            <a:prstDash/>
          </a:ln>
        </p:spPr>
        <p:txBody>
          <a:bodyPr vert="horz" wrap="square" lIns="89535" tIns="46355" rIns="89535" bIns="46355" numCol="1" anchor="t">
            <a:noAutofit/>
          </a:bodyPr>
          <a:lstStyle/>
          <a:p>
            <a:pPr marL="0" indent="0" algn="l" defTabSz="508000" eaLnBrk="0" fontAlgn="auto" latinLnBrk="0">
              <a:lnSpc>
                <a:spcPct val="100000"/>
              </a:lnSpc>
              <a:spcBef>
                <a:spcPts val="0"/>
              </a:spcBef>
              <a:spcAft>
                <a:spcPts val="0"/>
              </a:spcAft>
              <a:buFontTx/>
              <a:buNone/>
            </a:pPr>
            <a:r>
              <a:rPr lang="en-US" altLang="ko-KR" sz="1000" b="0" cap="none" dirty="0">
                <a:solidFill>
                  <a:srgbClr val="427BC0"/>
                </a:solidFill>
                <a:latin typeface="-윤고딕330" charset="0"/>
                <a:ea typeface="-윤고딕330" charset="0"/>
              </a:rPr>
              <a:t>무거운 물건을 들어 운반할 때 무리한 자세로 운반하면 허리, 어깨 등에 염좌가 생긴다. 무거운 것은 양발의 중심에 두고 가까이 다가간 후 등을 똑바로 세운 채 다리를 펴서 들어올리도록 한다. 무리하다고 생각되는 것은 기계를 이용한다.</a:t>
            </a:r>
            <a:endParaRPr lang="ko-KR" altLang="en-US" sz="1000" b="0" cap="none" dirty="0">
              <a:solidFill>
                <a:srgbClr val="427BC0"/>
              </a:solidFill>
              <a:latin typeface="-윤고딕330" charset="0"/>
              <a:ea typeface="-윤고딕330" charset="0"/>
            </a:endParaRPr>
          </a:p>
        </p:txBody>
      </p:sp>
      <p:pic>
        <p:nvPicPr>
          <p:cNvPr id="2062" name="그림 2062"/>
          <p:cNvPicPr>
            <a:picLocks noChangeAspect="1"/>
          </p:cNvPicPr>
          <p:nvPr/>
        </p:nvPicPr>
        <p:blipFill>
          <a:blip r:embed="rId3"/>
          <a:stretch>
            <a:fillRect/>
          </a:stretch>
        </p:blipFill>
        <p:spPr>
          <a:xfrm>
            <a:off x="227395" y="3236595"/>
            <a:ext cx="8915904" cy="2157730"/>
          </a:xfrm>
          <a:prstGeom prst="rect">
            <a:avLst/>
          </a:prstGeom>
          <a:noFill/>
        </p:spPr>
      </p:pic>
      <p:sp>
        <p:nvSpPr>
          <p:cNvPr id="13" name="TextBox 12"/>
          <p:cNvSpPr txBox="1">
            <a:spLocks/>
          </p:cNvSpPr>
          <p:nvPr/>
        </p:nvSpPr>
        <p:spPr>
          <a:xfrm>
            <a:off x="760095" y="5323840"/>
            <a:ext cx="1398270" cy="191135"/>
          </a:xfrm>
          <a:prstGeom prst="rect">
            <a:avLst/>
          </a:prstGeom>
          <a:noFill/>
        </p:spPr>
        <p:txBody>
          <a:bodyPr vert="horz" wrap="square" lIns="0" tIns="0" rIns="0" bIns="0" numCol="1" anchor="t">
            <a:spAutoFit/>
          </a:bodyPr>
          <a:lstStyle/>
          <a:p>
            <a:pPr marL="0" indent="0" algn="l" defTabSz="457200" eaLnBrk="0" fontAlgn="auto" latinLnBrk="0">
              <a:lnSpc>
                <a:spcPts val="1500"/>
              </a:lnSpc>
              <a:spcBef>
                <a:spcPts val="0"/>
              </a:spcBef>
              <a:spcAft>
                <a:spcPts val="300"/>
              </a:spcAft>
              <a:buFontTx/>
              <a:buNone/>
            </a:pPr>
            <a:r>
              <a:rPr lang="en-US" altLang="ko-KR" sz="900" b="0" cap="none" spc="-50" dirty="0">
                <a:solidFill>
                  <a:schemeClr val="tx1"/>
                </a:solidFill>
                <a:latin typeface="-윤고딕320" charset="0"/>
                <a:ea typeface="-윤고딕320" charset="0"/>
              </a:rPr>
              <a:t>무게중심을 확인한다.</a:t>
            </a:r>
            <a:endParaRPr lang="ko-KR" altLang="en-US" sz="900" b="0" cap="none" dirty="0">
              <a:solidFill>
                <a:schemeClr val="tx1"/>
              </a:solidFill>
              <a:latin typeface="-윤고딕320" charset="0"/>
              <a:ea typeface="-윤고딕320" charset="0"/>
            </a:endParaRPr>
          </a:p>
        </p:txBody>
      </p:sp>
      <p:sp>
        <p:nvSpPr>
          <p:cNvPr id="15" name="TextBox 14"/>
          <p:cNvSpPr txBox="1">
            <a:spLocks/>
          </p:cNvSpPr>
          <p:nvPr/>
        </p:nvSpPr>
        <p:spPr>
          <a:xfrm>
            <a:off x="2810510" y="5323205"/>
            <a:ext cx="1136015" cy="191135"/>
          </a:xfrm>
          <a:prstGeom prst="rect">
            <a:avLst/>
          </a:prstGeom>
          <a:noFill/>
        </p:spPr>
        <p:txBody>
          <a:bodyPr vert="horz" wrap="square" lIns="0" tIns="0" rIns="0" bIns="0" numCol="1" anchor="t">
            <a:spAutoFit/>
          </a:bodyPr>
          <a:lstStyle/>
          <a:p>
            <a:pPr marL="0" indent="0" algn="l" defTabSz="457200" eaLnBrk="0" fontAlgn="auto" latinLnBrk="0">
              <a:lnSpc>
                <a:spcPts val="1500"/>
              </a:lnSpc>
              <a:spcBef>
                <a:spcPts val="0"/>
              </a:spcBef>
              <a:spcAft>
                <a:spcPts val="300"/>
              </a:spcAft>
              <a:buFontTx/>
              <a:buNone/>
            </a:pPr>
            <a:r>
              <a:rPr lang="en-US" altLang="ko-KR" sz="900" b="0" cap="none" spc="-50" dirty="0">
                <a:solidFill>
                  <a:schemeClr val="tx1"/>
                </a:solidFill>
                <a:latin typeface="-윤고딕320" charset="0"/>
                <a:ea typeface="-윤고딕320" charset="0"/>
              </a:rPr>
              <a:t>가까이 선다.</a:t>
            </a:r>
            <a:endParaRPr lang="ko-KR" altLang="en-US" sz="900" b="0" cap="none" dirty="0">
              <a:solidFill>
                <a:schemeClr val="tx1"/>
              </a:solidFill>
              <a:latin typeface="-윤고딕320" charset="0"/>
              <a:ea typeface="-윤고딕320" charset="0"/>
            </a:endParaRPr>
          </a:p>
        </p:txBody>
      </p:sp>
      <p:sp>
        <p:nvSpPr>
          <p:cNvPr id="16" name="TextBox 15"/>
          <p:cNvSpPr txBox="1">
            <a:spLocks/>
          </p:cNvSpPr>
          <p:nvPr/>
        </p:nvSpPr>
        <p:spPr>
          <a:xfrm>
            <a:off x="4299585" y="5323205"/>
            <a:ext cx="1136015" cy="191135"/>
          </a:xfrm>
          <a:prstGeom prst="rect">
            <a:avLst/>
          </a:prstGeom>
          <a:noFill/>
        </p:spPr>
        <p:txBody>
          <a:bodyPr vert="horz" wrap="square" lIns="0" tIns="0" rIns="0" bIns="0" numCol="1" anchor="t">
            <a:spAutoFit/>
          </a:bodyPr>
          <a:lstStyle/>
          <a:p>
            <a:pPr marL="0" indent="0" algn="l" defTabSz="457200" eaLnBrk="0" fontAlgn="auto" latinLnBrk="0">
              <a:lnSpc>
                <a:spcPts val="1500"/>
              </a:lnSpc>
              <a:spcBef>
                <a:spcPts val="0"/>
              </a:spcBef>
              <a:spcAft>
                <a:spcPts val="300"/>
              </a:spcAft>
              <a:buFontTx/>
              <a:buNone/>
            </a:pPr>
            <a:r>
              <a:rPr lang="en-US" altLang="ko-KR" sz="900" b="0" cap="none" spc="-50" dirty="0">
                <a:solidFill>
                  <a:schemeClr val="tx1"/>
                </a:solidFill>
                <a:latin typeface="-윤고딕320" charset="0"/>
                <a:ea typeface="-윤고딕320" charset="0"/>
              </a:rPr>
              <a:t>쪼그리고 앉는다.</a:t>
            </a:r>
            <a:endParaRPr lang="ko-KR" altLang="en-US" sz="900" b="0" cap="none" dirty="0">
              <a:solidFill>
                <a:schemeClr val="tx1"/>
              </a:solidFill>
              <a:latin typeface="-윤고딕320" charset="0"/>
              <a:ea typeface="-윤고딕320" charset="0"/>
            </a:endParaRPr>
          </a:p>
        </p:txBody>
      </p:sp>
      <p:sp>
        <p:nvSpPr>
          <p:cNvPr id="19" name="TextBox 18"/>
          <p:cNvSpPr txBox="1">
            <a:spLocks/>
          </p:cNvSpPr>
          <p:nvPr/>
        </p:nvSpPr>
        <p:spPr>
          <a:xfrm>
            <a:off x="6002020" y="5323205"/>
            <a:ext cx="1136015" cy="191135"/>
          </a:xfrm>
          <a:prstGeom prst="rect">
            <a:avLst/>
          </a:prstGeom>
          <a:noFill/>
        </p:spPr>
        <p:txBody>
          <a:bodyPr vert="horz" wrap="square" lIns="0" tIns="0" rIns="0" bIns="0" numCol="1" anchor="t">
            <a:spAutoFit/>
          </a:bodyPr>
          <a:lstStyle/>
          <a:p>
            <a:pPr marL="0" indent="0" algn="l" defTabSz="457200" eaLnBrk="0" fontAlgn="auto" latinLnBrk="0">
              <a:lnSpc>
                <a:spcPts val="1500"/>
              </a:lnSpc>
              <a:spcBef>
                <a:spcPts val="0"/>
              </a:spcBef>
              <a:spcAft>
                <a:spcPts val="300"/>
              </a:spcAft>
              <a:buFontTx/>
              <a:buNone/>
            </a:pPr>
            <a:r>
              <a:rPr lang="en-US" altLang="ko-KR" sz="900" b="0" cap="none" spc="-50" dirty="0">
                <a:solidFill>
                  <a:schemeClr val="tx1"/>
                </a:solidFill>
                <a:latin typeface="-윤고딕320" charset="0"/>
                <a:ea typeface="-윤고딕320" charset="0"/>
              </a:rPr>
              <a:t>안정되게 잡는다.</a:t>
            </a:r>
            <a:endParaRPr lang="ko-KR" altLang="en-US" sz="900" b="0" cap="none" dirty="0">
              <a:solidFill>
                <a:schemeClr val="tx1"/>
              </a:solidFill>
              <a:latin typeface="-윤고딕320" charset="0"/>
              <a:ea typeface="-윤고딕320" charset="0"/>
            </a:endParaRPr>
          </a:p>
        </p:txBody>
      </p:sp>
      <p:sp>
        <p:nvSpPr>
          <p:cNvPr id="22" name="TextBox 21"/>
          <p:cNvSpPr txBox="1">
            <a:spLocks/>
          </p:cNvSpPr>
          <p:nvPr/>
        </p:nvSpPr>
        <p:spPr>
          <a:xfrm>
            <a:off x="7395845" y="5323205"/>
            <a:ext cx="1830070" cy="191135"/>
          </a:xfrm>
          <a:prstGeom prst="rect">
            <a:avLst/>
          </a:prstGeom>
          <a:noFill/>
        </p:spPr>
        <p:txBody>
          <a:bodyPr vert="horz" wrap="square" lIns="0" tIns="0" rIns="0" bIns="0" numCol="1" anchor="t">
            <a:spAutoFit/>
          </a:bodyPr>
          <a:lstStyle/>
          <a:p>
            <a:pPr marL="0" indent="0" algn="l" defTabSz="457200" eaLnBrk="0" fontAlgn="auto" latinLnBrk="0">
              <a:lnSpc>
                <a:spcPts val="1500"/>
              </a:lnSpc>
              <a:spcBef>
                <a:spcPts val="0"/>
              </a:spcBef>
              <a:spcAft>
                <a:spcPts val="300"/>
              </a:spcAft>
              <a:buFontTx/>
              <a:buNone/>
            </a:pPr>
            <a:r>
              <a:rPr lang="en-US" altLang="ko-KR" sz="900" b="0" cap="none" spc="-50" dirty="0">
                <a:solidFill>
                  <a:schemeClr val="tx1"/>
                </a:solidFill>
                <a:latin typeface="-윤고딕320" charset="0"/>
                <a:ea typeface="-윤고딕320" charset="0"/>
              </a:rPr>
              <a:t> 다리를 이용해 들어올린다.</a:t>
            </a:r>
            <a:endParaRPr lang="ko-KR" altLang="en-US" sz="900" b="0" cap="none" dirty="0">
              <a:solidFill>
                <a:schemeClr val="tx1"/>
              </a:solidFill>
              <a:latin typeface="-윤고딕320" charset="0"/>
              <a:ea typeface="-윤고딕320" charset="0"/>
            </a:endParaRPr>
          </a:p>
        </p:txBody>
      </p:sp>
      <p:sp>
        <p:nvSpPr>
          <p:cNvPr id="17"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23"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24"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25" name="Picture 7" descr="C:/Users/Administrator/AppData/Roaming/PolarisOffice/ETemp/3288_5820208/image9.emf"/>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412176934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068" name="TextBox 2068"/>
          <p:cNvSpPr txBox="1">
            <a:spLocks/>
          </p:cNvSpPr>
          <p:nvPr/>
        </p:nvSpPr>
        <p:spPr>
          <a:xfrm>
            <a:off x="861060" y="2018030"/>
            <a:ext cx="7403465" cy="3684270"/>
          </a:xfrm>
          <a:prstGeom prst="rect">
            <a:avLst/>
          </a:prstGeom>
          <a:noFill/>
        </p:spPr>
        <p:txBody>
          <a:bodyPr vert="horz" wrap="square" lIns="0" tIns="0" rIns="0" bIns="0" numCol="1" anchor="t">
            <a:noAutofit/>
          </a:bodyPr>
          <a:lstStyle/>
          <a:p>
            <a:pPr marL="144145" indent="-144145" algn="l" defTabSz="457200" eaLnBrk="0" fontAlgn="auto" latinLnBrk="0">
              <a:lnSpc>
                <a:spcPts val="2200"/>
              </a:lnSpc>
              <a:spcBef>
                <a:spcPts val="0"/>
              </a:spcBef>
              <a:spcAft>
                <a:spcPts val="600"/>
              </a:spcAft>
              <a:buClr>
                <a:srgbClr val="000000"/>
              </a:buClr>
              <a:buFont typeface="Arial"/>
              <a:buChar char="•"/>
            </a:pPr>
            <a:r>
              <a:rPr lang="en-US" altLang="ko-KR" sz="1400" b="0" cap="none" dirty="0">
                <a:solidFill>
                  <a:schemeClr val="tx1"/>
                </a:solidFill>
                <a:latin typeface="Tahoma" charset="0"/>
                <a:ea typeface="Tahoma" charset="0"/>
              </a:rPr>
              <a:t>Inspect hand tools before use. Never use tools that are out of order.</a:t>
            </a: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FontTx/>
              <a:buNone/>
            </a:pP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r>
              <a:rPr lang="en-US" altLang="ko-KR" sz="1400" b="0" cap="none" dirty="0">
                <a:solidFill>
                  <a:schemeClr val="tx1"/>
                </a:solidFill>
                <a:latin typeface="Tahoma" charset="0"/>
                <a:ea typeface="Tahoma" charset="0"/>
              </a:rPr>
              <a:t>Hand tools can become damaged during use. Replace immediately when this happens.</a:t>
            </a: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FontTx/>
              <a:buNone/>
            </a:pP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r>
              <a:rPr lang="en-US" altLang="ko-KR" sz="1400" b="0" cap="none" dirty="0">
                <a:solidFill>
                  <a:schemeClr val="tx1"/>
                </a:solidFill>
                <a:latin typeface="Tahoma" charset="0"/>
                <a:ea typeface="Tahoma" charset="0"/>
              </a:rPr>
              <a:t>Keep hand tools in the designated locations to keep the work area tidy.</a:t>
            </a: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r>
              <a:rPr lang="en-US" altLang="ko-KR" sz="1400" b="0" cap="none" dirty="0">
                <a:solidFill>
                  <a:schemeClr val="tx1"/>
                </a:solidFill>
                <a:latin typeface="Tahoma" charset="0"/>
                <a:ea typeface="Tahoma" charset="0"/>
              </a:rPr>
              <a:t>Do not keep hand tools on top of equipment or in places where they can fall off.</a:t>
            </a: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r>
              <a:rPr lang="en-US" altLang="ko-KR" sz="1400" b="0" cap="none" dirty="0">
                <a:solidFill>
                  <a:schemeClr val="tx1"/>
                </a:solidFill>
                <a:latin typeface="Tahoma" charset="0"/>
                <a:ea typeface="Tahoma" charset="0"/>
              </a:rPr>
              <a:t>Keep hand tools grease-free.</a:t>
            </a: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endParaRPr lang="ko-KR" altLang="en-US" sz="1400" b="0" cap="none" dirty="0">
              <a:solidFill>
                <a:schemeClr val="tx1"/>
              </a:solidFill>
              <a:latin typeface="Tahoma" charset="0"/>
              <a:ea typeface="Tahoma" charset="0"/>
            </a:endParaRPr>
          </a:p>
          <a:p>
            <a:pPr marL="0" indent="0" algn="l" defTabSz="457200" eaLnBrk="0" fontAlgn="auto" latinLnBrk="0">
              <a:lnSpc>
                <a:spcPts val="2200"/>
              </a:lnSpc>
              <a:spcBef>
                <a:spcPts val="0"/>
              </a:spcBef>
              <a:spcAft>
                <a:spcPts val="600"/>
              </a:spcAft>
              <a:buFontTx/>
              <a:buNone/>
            </a:pP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endParaRPr lang="ko-KR" altLang="en-US" sz="1400" b="0" cap="none" dirty="0">
              <a:solidFill>
                <a:schemeClr val="tx1"/>
              </a:solidFill>
              <a:latin typeface="Tahoma" charset="0"/>
              <a:ea typeface="Tahoma" charset="0"/>
            </a:endParaRP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6772910" y="4115435"/>
            <a:ext cx="2033270" cy="1447800"/>
          </a:xfrm>
          <a:prstGeom prst="rect">
            <a:avLst/>
          </a:prstGeom>
          <a:noFill/>
        </p:spPr>
      </p:pic>
      <p:sp>
        <p:nvSpPr>
          <p:cNvPr id="2065" name="TextBox 2065"/>
          <p:cNvSpPr txBox="1">
            <a:spLocks noGrp="1" noChangeArrowheads="1"/>
          </p:cNvSpPr>
          <p:nvPr/>
        </p:nvSpPr>
        <p:spPr>
          <a:xfrm>
            <a:off x="1922145" y="156210"/>
            <a:ext cx="722566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Use of Hand Tools</a:t>
            </a:r>
            <a:endParaRPr lang="ko-KR" altLang="en-US" sz="2000" b="1" dirty="0">
              <a:solidFill>
                <a:srgbClr val="FFFFFF"/>
              </a:solidFill>
              <a:latin typeface="맑은 고딕" charset="0"/>
              <a:ea typeface="맑은 고딕" charset="0"/>
            </a:endParaRPr>
          </a:p>
        </p:txBody>
      </p:sp>
      <p:sp>
        <p:nvSpPr>
          <p:cNvPr id="2066" name="텍스트 상자 2066"/>
          <p:cNvSpPr txBox="1">
            <a:spLocks noGrp="1" noChangeArrowheads="1"/>
          </p:cNvSpPr>
          <p:nvPr/>
        </p:nvSpPr>
        <p:spPr>
          <a:xfrm>
            <a:off x="1937385" y="488315"/>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수공구 사용</a:t>
            </a:r>
            <a:endParaRPr lang="ko-KR" altLang="en-US" sz="1200" b="1" dirty="0">
              <a:solidFill>
                <a:schemeClr val="bg1"/>
              </a:solidFill>
              <a:latin typeface="-윤고딕320" charset="0"/>
              <a:ea typeface="-윤고딕320" charset="0"/>
            </a:endParaRPr>
          </a:p>
        </p:txBody>
      </p:sp>
      <p:sp>
        <p:nvSpPr>
          <p:cNvPr id="2067" name="텍스트 상자 2067"/>
          <p:cNvSpPr txBox="1">
            <a:spLocks/>
          </p:cNvSpPr>
          <p:nvPr/>
        </p:nvSpPr>
        <p:spPr>
          <a:xfrm>
            <a:off x="759460" y="1246505"/>
            <a:ext cx="7720330" cy="39878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800" b="1" cap="none" spc="20" dirty="0">
                <a:solidFill>
                  <a:srgbClr val="D00068"/>
                </a:solidFill>
                <a:latin typeface="Arial" charset="0"/>
                <a:ea typeface="Arial" charset="0"/>
              </a:rPr>
              <a:t>Accidents while using hand tools can be prevented as follows.</a:t>
            </a:r>
            <a:endParaRPr lang="ko-KR" altLang="en-US" sz="1800" b="1" cap="none" dirty="0">
              <a:solidFill>
                <a:srgbClr val="D00068"/>
              </a:solidFill>
              <a:latin typeface="Arial" charset="0"/>
              <a:ea typeface="Arial"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Tahoma" charset="0"/>
              <a:ea typeface="Tahoma" charset="0"/>
            </a:endParaRPr>
          </a:p>
        </p:txBody>
      </p:sp>
      <p:sp>
        <p:nvSpPr>
          <p:cNvPr id="2069" name="텍스트 상자 2069"/>
          <p:cNvSpPr txBox="1">
            <a:spLocks/>
          </p:cNvSpPr>
          <p:nvPr/>
        </p:nvSpPr>
        <p:spPr>
          <a:xfrm>
            <a:off x="751205" y="1577340"/>
            <a:ext cx="5240020" cy="18796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수공구에 의한 재해를 방지하기 위한 일반적인 사항은 다음과 같다.</a:t>
            </a:r>
            <a:endParaRPr lang="ko-KR" altLang="en-US" sz="10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맑은 고딕" charset="0"/>
              <a:ea typeface="맑은 고딕" charset="0"/>
            </a:endParaRPr>
          </a:p>
        </p:txBody>
      </p:sp>
      <p:sp>
        <p:nvSpPr>
          <p:cNvPr id="2070" name="텍스트 상자 2070"/>
          <p:cNvSpPr txBox="1">
            <a:spLocks/>
          </p:cNvSpPr>
          <p:nvPr/>
        </p:nvSpPr>
        <p:spPr>
          <a:xfrm>
            <a:off x="920750" y="2258060"/>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공구는 사용 전에 반드시 점검하고 불완전한 것은 절대로 사용하지 않는다.</a:t>
            </a:r>
            <a:endParaRPr lang="ko-KR" altLang="en-US" sz="900" b="0" cap="none" dirty="0">
              <a:solidFill>
                <a:srgbClr val="D00068"/>
              </a:solidFill>
              <a:latin typeface="-윤고딕330" charset="0"/>
              <a:ea typeface="-윤고딕330" charset="0"/>
            </a:endParaRPr>
          </a:p>
        </p:txBody>
      </p:sp>
      <p:sp>
        <p:nvSpPr>
          <p:cNvPr id="2071" name="텍스트 상자 2071"/>
          <p:cNvSpPr txBox="1">
            <a:spLocks/>
          </p:cNvSpPr>
          <p:nvPr/>
        </p:nvSpPr>
        <p:spPr>
          <a:xfrm>
            <a:off x="922020" y="2970530"/>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사용하는 도중에 공구가 고장 나거나 구부러질 수 있는데 이런 경우에 공구를 즉시 교체하도록 한다.</a:t>
            </a:r>
            <a:endParaRPr lang="ko-KR" altLang="en-US" sz="900" b="0" cap="none" dirty="0">
              <a:solidFill>
                <a:srgbClr val="D00068"/>
              </a:solidFill>
              <a:latin typeface="-윤고딕330" charset="0"/>
              <a:ea typeface="-윤고딕330" charset="0"/>
            </a:endParaRPr>
          </a:p>
        </p:txBody>
      </p:sp>
      <p:sp>
        <p:nvSpPr>
          <p:cNvPr id="2072" name="텍스트 상자 2072"/>
          <p:cNvSpPr txBox="1">
            <a:spLocks/>
          </p:cNvSpPr>
          <p:nvPr/>
        </p:nvSpPr>
        <p:spPr>
          <a:xfrm>
            <a:off x="922020" y="3712210"/>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공구를 일정한 장소에 놓아 작업장이 어지럽혀지지 않도록 한다.</a:t>
            </a:r>
            <a:endParaRPr lang="ko-KR" altLang="en-US" sz="900" b="0" cap="none" dirty="0">
              <a:solidFill>
                <a:srgbClr val="D00068"/>
              </a:solidFill>
              <a:latin typeface="-윤고딕330" charset="0"/>
              <a:ea typeface="-윤고딕330" charset="0"/>
            </a:endParaRPr>
          </a:p>
        </p:txBody>
      </p:sp>
      <p:sp>
        <p:nvSpPr>
          <p:cNvPr id="2073" name="텍스트 상자 2073"/>
          <p:cNvSpPr txBox="1">
            <a:spLocks/>
          </p:cNvSpPr>
          <p:nvPr/>
        </p:nvSpPr>
        <p:spPr>
          <a:xfrm>
            <a:off x="922020" y="4399280"/>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공구를 기계 위나 떨어지기 쉬운 장소에 놓아서는 아니 된다.</a:t>
            </a:r>
            <a:endParaRPr lang="ko-KR" altLang="en-US" sz="900" b="0" cap="none" dirty="0">
              <a:solidFill>
                <a:srgbClr val="D00068"/>
              </a:solidFill>
              <a:latin typeface="-윤고딕330" charset="0"/>
              <a:ea typeface="-윤고딕330" charset="0"/>
            </a:endParaRPr>
          </a:p>
        </p:txBody>
      </p:sp>
      <p:sp>
        <p:nvSpPr>
          <p:cNvPr id="2074" name="텍스트 상자 2074"/>
          <p:cNvSpPr txBox="1">
            <a:spLocks/>
          </p:cNvSpPr>
          <p:nvPr/>
        </p:nvSpPr>
        <p:spPr>
          <a:xfrm>
            <a:off x="922020" y="5105400"/>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수공구에 기름이 묻었을 때에는 깨끗하게 닦는다.</a:t>
            </a:r>
            <a:endParaRPr lang="ko-KR" altLang="en-US" sz="900" b="0" cap="none" dirty="0">
              <a:solidFill>
                <a:srgbClr val="D00068"/>
              </a:solidFill>
              <a:latin typeface="-윤고딕330" charset="0"/>
              <a:ea typeface="-윤고딕330" charset="0"/>
            </a:endParaRPr>
          </a:p>
        </p:txBody>
      </p:sp>
      <p:sp>
        <p:nvSpPr>
          <p:cNvPr id="16"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17"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18"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19" name="Picture 7" descr="C:/Users/Administrator/AppData/Roaming/PolarisOffice/ETemp/3288_5820208/image9.emf"/>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100708655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075" name="TextBox 2068"/>
          <p:cNvSpPr txBox="1">
            <a:spLocks/>
          </p:cNvSpPr>
          <p:nvPr/>
        </p:nvSpPr>
        <p:spPr>
          <a:xfrm>
            <a:off x="861060" y="2570480"/>
            <a:ext cx="7403465" cy="3684270"/>
          </a:xfrm>
          <a:prstGeom prst="rect">
            <a:avLst/>
          </a:prstGeom>
          <a:noFill/>
        </p:spPr>
        <p:txBody>
          <a:bodyPr vert="horz" wrap="square" lIns="0" tIns="0" rIns="0" bIns="0" numCol="1" anchor="t">
            <a:noAutofit/>
          </a:bodyPr>
          <a:lstStyle/>
          <a:p>
            <a:pPr marL="144145" indent="-144145" algn="l" defTabSz="457200" eaLnBrk="0" fontAlgn="auto" latinLnBrk="0">
              <a:lnSpc>
                <a:spcPct val="100000"/>
              </a:lnSpc>
              <a:spcBef>
                <a:spcPts val="0"/>
              </a:spcBef>
              <a:spcAft>
                <a:spcPts val="600"/>
              </a:spcAft>
              <a:buClr>
                <a:srgbClr val="000000"/>
              </a:buClr>
              <a:buFont typeface="Arial"/>
              <a:buChar char="•"/>
            </a:pPr>
            <a:r>
              <a:rPr lang="en-US" altLang="ko-KR" sz="1400" b="0" cap="none" dirty="0">
                <a:solidFill>
                  <a:schemeClr val="tx1"/>
                </a:solidFill>
                <a:latin typeface="Tahoma" charset="0"/>
                <a:ea typeface="Tahoma" charset="0"/>
              </a:rPr>
              <a:t>Each hand tool has a purpose, and tools come in various sizes.  </a:t>
            </a:r>
          </a:p>
          <a:p>
            <a:pPr marL="144145" indent="-144145" algn="l" defTabSz="457200" eaLnBrk="0" fontAlgn="auto" latinLnBrk="0">
              <a:lnSpc>
                <a:spcPct val="100000"/>
              </a:lnSpc>
              <a:spcBef>
                <a:spcPts val="0"/>
              </a:spcBef>
              <a:spcAft>
                <a:spcPts val="600"/>
              </a:spcAft>
              <a:buClr>
                <a:srgbClr val="000000"/>
              </a:buClr>
            </a:pPr>
            <a:r>
              <a:rPr lang="en-US" altLang="ko-KR" sz="1400" dirty="0">
                <a:latin typeface="Tahoma" charset="0"/>
                <a:ea typeface="Tahoma" charset="0"/>
              </a:rPr>
              <a:t>   </a:t>
            </a:r>
            <a:r>
              <a:rPr lang="en-US" altLang="ko-KR" sz="1400" b="0" cap="none" dirty="0">
                <a:solidFill>
                  <a:schemeClr val="tx1"/>
                </a:solidFill>
                <a:latin typeface="Tahoma" charset="0"/>
                <a:ea typeface="Tahoma" charset="0"/>
              </a:rPr>
              <a:t>Choose the right one for the job.</a:t>
            </a:r>
            <a:endParaRPr lang="ko-KR" altLang="en-US" sz="1400" b="0" cap="none" dirty="0">
              <a:solidFill>
                <a:schemeClr val="tx1"/>
              </a:solidFill>
              <a:latin typeface="Tahoma" charset="0"/>
              <a:ea typeface="Tahoma" charset="0"/>
            </a:endParaRPr>
          </a:p>
          <a:p>
            <a:pPr marL="144145" indent="-144145" algn="l" defTabSz="457200" eaLnBrk="0" fontAlgn="auto" latinLnBrk="0">
              <a:lnSpc>
                <a:spcPct val="100000"/>
              </a:lnSpc>
              <a:spcBef>
                <a:spcPts val="0"/>
              </a:spcBef>
              <a:spcAft>
                <a:spcPts val="600"/>
              </a:spcAft>
              <a:buFontTx/>
              <a:buNone/>
            </a:pPr>
            <a:endParaRPr lang="ko-KR" altLang="en-US" sz="1400" b="0" cap="none" dirty="0">
              <a:solidFill>
                <a:schemeClr val="tx1"/>
              </a:solidFill>
              <a:latin typeface="Tahoma" charset="0"/>
              <a:ea typeface="Tahoma" charset="0"/>
            </a:endParaRPr>
          </a:p>
          <a:p>
            <a:pPr marL="144145" indent="-144145" algn="l" defTabSz="457200" eaLnBrk="0" fontAlgn="auto" latinLnBrk="0">
              <a:lnSpc>
                <a:spcPct val="100000"/>
              </a:lnSpc>
              <a:spcBef>
                <a:spcPts val="0"/>
              </a:spcBef>
              <a:spcAft>
                <a:spcPts val="600"/>
              </a:spcAft>
              <a:buClr>
                <a:srgbClr val="000000"/>
              </a:buClr>
              <a:buFont typeface="Arial"/>
              <a:buChar char="•"/>
            </a:pPr>
            <a:r>
              <a:rPr lang="en-US" altLang="ko-KR" sz="1400" b="0" cap="none" dirty="0">
                <a:solidFill>
                  <a:schemeClr val="tx1"/>
                </a:solidFill>
                <a:latin typeface="Tahoma" charset="0"/>
                <a:ea typeface="Tahoma" charset="0"/>
              </a:rPr>
              <a:t>After use, check the number and condition of hand tools. Keep them organized for use the next time.</a:t>
            </a:r>
            <a:endParaRPr lang="ko-KR" altLang="en-US" sz="1400" b="0" cap="none" dirty="0">
              <a:solidFill>
                <a:schemeClr val="tx1"/>
              </a:solidFill>
              <a:latin typeface="Tahoma" charset="0"/>
              <a:ea typeface="Tahoma" charset="0"/>
            </a:endParaRPr>
          </a:p>
          <a:p>
            <a:pPr marL="144145" indent="-144145" algn="l" defTabSz="457200" eaLnBrk="0" fontAlgn="auto" latinLnBrk="0">
              <a:lnSpc>
                <a:spcPct val="100000"/>
              </a:lnSpc>
              <a:spcBef>
                <a:spcPts val="0"/>
              </a:spcBef>
              <a:spcAft>
                <a:spcPts val="600"/>
              </a:spcAft>
              <a:buFontTx/>
              <a:buNone/>
            </a:pPr>
            <a:endParaRPr lang="ko-KR" altLang="en-US" sz="1400" b="0" cap="none" dirty="0">
              <a:solidFill>
                <a:schemeClr val="tx1"/>
              </a:solidFill>
              <a:latin typeface="Tahoma" charset="0"/>
              <a:ea typeface="Tahoma" charset="0"/>
            </a:endParaRPr>
          </a:p>
          <a:p>
            <a:pPr marL="0" indent="0" algn="l" defTabSz="457200" eaLnBrk="0" fontAlgn="auto" latinLnBrk="0">
              <a:lnSpc>
                <a:spcPct val="100000"/>
              </a:lnSpc>
              <a:spcBef>
                <a:spcPts val="0"/>
              </a:spcBef>
              <a:spcAft>
                <a:spcPts val="600"/>
              </a:spcAft>
              <a:buFontTx/>
              <a:buNone/>
            </a:pP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endParaRPr lang="ko-KR" altLang="en-US" sz="1400" b="0" cap="none" dirty="0">
              <a:solidFill>
                <a:schemeClr val="tx1"/>
              </a:solidFill>
              <a:latin typeface="Tahoma" charset="0"/>
              <a:ea typeface="Tahoma" charset="0"/>
            </a:endParaRPr>
          </a:p>
          <a:p>
            <a:pPr marL="0" indent="0" algn="l" defTabSz="457200" eaLnBrk="0" fontAlgn="auto" latinLnBrk="0">
              <a:lnSpc>
                <a:spcPts val="2200"/>
              </a:lnSpc>
              <a:spcBef>
                <a:spcPts val="0"/>
              </a:spcBef>
              <a:spcAft>
                <a:spcPts val="600"/>
              </a:spcAft>
              <a:buFontTx/>
              <a:buNone/>
            </a:pP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endParaRPr lang="ko-KR" altLang="en-US" sz="1400" b="0" cap="none" dirty="0">
              <a:solidFill>
                <a:schemeClr val="tx1"/>
              </a:solidFill>
              <a:latin typeface="Tahoma" charset="0"/>
              <a:ea typeface="Tahoma" charset="0"/>
            </a:endParaRPr>
          </a:p>
        </p:txBody>
      </p:sp>
      <p:pic>
        <p:nvPicPr>
          <p:cNvPr id="2079" name="Picture 2"/>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6772910" y="4115435"/>
            <a:ext cx="2033270" cy="1447800"/>
          </a:xfrm>
          <a:prstGeom prst="rect">
            <a:avLst/>
          </a:prstGeom>
          <a:noFill/>
        </p:spPr>
      </p:pic>
      <p:sp>
        <p:nvSpPr>
          <p:cNvPr id="2080" name="TextBox 2065"/>
          <p:cNvSpPr txBox="1">
            <a:spLocks/>
          </p:cNvSpPr>
          <p:nvPr/>
        </p:nvSpPr>
        <p:spPr>
          <a:xfrm>
            <a:off x="1922145" y="156210"/>
            <a:ext cx="7226300" cy="398780"/>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cap="none" dirty="0">
                <a:solidFill>
                  <a:srgbClr val="FFFFFF"/>
                </a:solidFill>
                <a:latin typeface="맑은 고딕" charset="0"/>
                <a:ea typeface="맑은 고딕" charset="0"/>
              </a:rPr>
              <a:t>Use of Hand Tools</a:t>
            </a:r>
            <a:endParaRPr lang="ko-KR" altLang="en-US" sz="2000" b="1" cap="none" dirty="0">
              <a:solidFill>
                <a:srgbClr val="FFFFFF"/>
              </a:solidFill>
              <a:latin typeface="맑은 고딕" charset="0"/>
              <a:ea typeface="맑은 고딕" charset="0"/>
            </a:endParaRPr>
          </a:p>
        </p:txBody>
      </p:sp>
      <p:sp>
        <p:nvSpPr>
          <p:cNvPr id="2081" name="텍스트 상자 2066"/>
          <p:cNvSpPr txBox="1">
            <a:spLocks/>
          </p:cNvSpPr>
          <p:nvPr/>
        </p:nvSpPr>
        <p:spPr>
          <a:xfrm>
            <a:off x="1937385" y="488315"/>
            <a:ext cx="4229100" cy="2800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1200" b="1" cap="none" dirty="0">
                <a:solidFill>
                  <a:schemeClr val="bg1"/>
                </a:solidFill>
                <a:latin typeface="-윤고딕320" charset="0"/>
                <a:ea typeface="-윤고딕320" charset="0"/>
              </a:rPr>
              <a:t>수공구 사용</a:t>
            </a:r>
            <a:endParaRPr lang="ko-KR" altLang="en-US" sz="1200" b="1" cap="none" dirty="0">
              <a:solidFill>
                <a:schemeClr val="bg1"/>
              </a:solidFill>
              <a:latin typeface="-윤고딕320" charset="0"/>
              <a:ea typeface="-윤고딕320" charset="0"/>
            </a:endParaRPr>
          </a:p>
        </p:txBody>
      </p:sp>
      <p:sp>
        <p:nvSpPr>
          <p:cNvPr id="2082" name="텍스트 상자 2067"/>
          <p:cNvSpPr txBox="1">
            <a:spLocks/>
          </p:cNvSpPr>
          <p:nvPr/>
        </p:nvSpPr>
        <p:spPr>
          <a:xfrm>
            <a:off x="759460" y="1725295"/>
            <a:ext cx="7720330" cy="39878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800" b="1" cap="none" spc="20" dirty="0">
                <a:solidFill>
                  <a:srgbClr val="D00068"/>
                </a:solidFill>
                <a:latin typeface="Arial" charset="0"/>
                <a:ea typeface="Arial" charset="0"/>
              </a:rPr>
              <a:t>Accidents while using hand tools can be prevented as follows.</a:t>
            </a:r>
            <a:endParaRPr lang="ko-KR" altLang="en-US" sz="1800" b="1" cap="none" dirty="0">
              <a:solidFill>
                <a:srgbClr val="D00068"/>
              </a:solidFill>
              <a:latin typeface="Arial" charset="0"/>
              <a:ea typeface="Arial"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Tahoma" charset="0"/>
              <a:ea typeface="Tahoma" charset="0"/>
            </a:endParaRPr>
          </a:p>
        </p:txBody>
      </p:sp>
      <p:sp>
        <p:nvSpPr>
          <p:cNvPr id="2083" name="텍스트 상자 2069"/>
          <p:cNvSpPr txBox="1">
            <a:spLocks/>
          </p:cNvSpPr>
          <p:nvPr/>
        </p:nvSpPr>
        <p:spPr>
          <a:xfrm>
            <a:off x="751205" y="2056130"/>
            <a:ext cx="5240020" cy="18796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수공구에 의한 재해를 방지하기 위한 일반적인 사항은 다음과 같다.</a:t>
            </a:r>
            <a:endParaRPr lang="ko-KR" altLang="en-US" sz="10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맑은 고딕" charset="0"/>
              <a:ea typeface="맑은 고딕" charset="0"/>
            </a:endParaRPr>
          </a:p>
        </p:txBody>
      </p:sp>
      <p:sp>
        <p:nvSpPr>
          <p:cNvPr id="2084" name="텍스트 상자 2070"/>
          <p:cNvSpPr txBox="1">
            <a:spLocks/>
          </p:cNvSpPr>
          <p:nvPr/>
        </p:nvSpPr>
        <p:spPr>
          <a:xfrm>
            <a:off x="920750" y="3055620"/>
            <a:ext cx="7310755" cy="256540"/>
          </a:xfrm>
          <a:prstGeom prst="rect">
            <a:avLst/>
          </a:prstGeom>
          <a:ln w="0">
            <a:noFill/>
            <a:prstDash/>
          </a:ln>
        </p:spPr>
        <p:txBody>
          <a:bodyPr vert="horz" wrap="square" lIns="89535" tIns="46355" rIns="89535" bIns="46355" numCol="1"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수공구는 각각의 용도가 정해져 있으며 크기도 다양하다. 올바른 공구를 선택해서 사용한다.</a:t>
            </a:r>
            <a:endParaRPr lang="ko-KR" altLang="en-US" sz="900" b="0" cap="none" dirty="0">
              <a:solidFill>
                <a:srgbClr val="D00068"/>
              </a:solidFill>
              <a:latin typeface="-윤고딕330" charset="0"/>
              <a:ea typeface="-윤고딕330" charset="0"/>
            </a:endParaRPr>
          </a:p>
        </p:txBody>
      </p:sp>
      <p:sp>
        <p:nvSpPr>
          <p:cNvPr id="2085" name="텍스트 상자 2071"/>
          <p:cNvSpPr txBox="1">
            <a:spLocks/>
          </p:cNvSpPr>
          <p:nvPr/>
        </p:nvSpPr>
        <p:spPr>
          <a:xfrm>
            <a:off x="942340" y="3853815"/>
            <a:ext cx="7311390" cy="257175"/>
          </a:xfrm>
          <a:prstGeom prst="rect">
            <a:avLst/>
          </a:prstGeom>
          <a:ln w="0">
            <a:noFill/>
            <a:prstDash/>
          </a:ln>
        </p:spPr>
        <p:txBody>
          <a:bodyPr vert="horz" wrap="square" lIns="89535" tIns="46355" rIns="89535" bIns="46355" numCol="1"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공구를 사용하고 난 후 개수와 상태를 확인하고 다음에 사용하기 좋도록 정돈해 둔다.</a:t>
            </a:r>
            <a:endParaRPr lang="ko-KR" altLang="en-US" sz="900" b="0" cap="none" dirty="0">
              <a:solidFill>
                <a:srgbClr val="D00068"/>
              </a:solidFill>
              <a:latin typeface="-윤고딕330" charset="0"/>
              <a:ea typeface="-윤고딕330" charset="0"/>
            </a:endParaRPr>
          </a:p>
        </p:txBody>
      </p:sp>
      <p:sp>
        <p:nvSpPr>
          <p:cNvPr id="13"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14"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15"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16" name="Picture 7" descr="C:/Users/Administrator/AppData/Roaming/PolarisOffice/ETemp/3288_5820208/image9.emf"/>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6359525" y="3610610"/>
            <a:ext cx="2202180" cy="2414270"/>
          </a:xfrm>
          <a:prstGeom prst="rect">
            <a:avLst/>
          </a:prstGeom>
        </p:spPr>
      </p:pic>
      <p:sp>
        <p:nvSpPr>
          <p:cNvPr id="2074" name="TextBox 2074"/>
          <p:cNvSpPr txBox="1">
            <a:spLocks noGrp="1" noChangeArrowheads="1"/>
          </p:cNvSpPr>
          <p:nvPr/>
        </p:nvSpPr>
        <p:spPr>
          <a:xfrm>
            <a:off x="1922145" y="156210"/>
            <a:ext cx="722566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Fire Prevention</a:t>
            </a:r>
            <a:endParaRPr lang="ko-KR" altLang="en-US" sz="2000" b="1" dirty="0">
              <a:solidFill>
                <a:srgbClr val="FFFFFF"/>
              </a:solidFill>
              <a:latin typeface="맑은 고딕" charset="0"/>
              <a:ea typeface="맑은 고딕" charset="0"/>
            </a:endParaRPr>
          </a:p>
        </p:txBody>
      </p:sp>
      <p:sp>
        <p:nvSpPr>
          <p:cNvPr id="2075" name="텍스트 상자 2075"/>
          <p:cNvSpPr txBox="1">
            <a:spLocks noGrp="1" noChangeArrowheads="1"/>
          </p:cNvSpPr>
          <p:nvPr/>
        </p:nvSpPr>
        <p:spPr>
          <a:xfrm>
            <a:off x="1937385" y="488315"/>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화재예방</a:t>
            </a:r>
            <a:endParaRPr lang="ko-KR" altLang="en-US" sz="1200" b="1" dirty="0">
              <a:solidFill>
                <a:schemeClr val="bg1"/>
              </a:solidFill>
              <a:latin typeface="-윤고딕320" charset="0"/>
              <a:ea typeface="-윤고딕320" charset="0"/>
            </a:endParaRPr>
          </a:p>
        </p:txBody>
      </p:sp>
      <p:pic>
        <p:nvPicPr>
          <p:cNvPr id="2076" name="그림 2076" descr="C:/Users/Administrator/AppData/Roaming/PolarisOffice/ETemp/4196_4215672/fImage653110808467.jpeg"/>
          <p:cNvPicPr>
            <a:picLocks noChangeAspect="1"/>
          </p:cNvPicPr>
          <p:nvPr/>
        </p:nvPicPr>
        <p:blipFill>
          <a:blip r:embed="rId4"/>
          <a:stretch>
            <a:fillRect/>
          </a:stretch>
        </p:blipFill>
        <p:spPr>
          <a:xfrm>
            <a:off x="6172835" y="1273921"/>
            <a:ext cx="2877185" cy="1867312"/>
          </a:xfrm>
          <a:prstGeom prst="rect">
            <a:avLst/>
          </a:prstGeom>
          <a:noFill/>
        </p:spPr>
      </p:pic>
      <p:sp>
        <p:nvSpPr>
          <p:cNvPr id="2077" name="텍스트 상자 2077"/>
          <p:cNvSpPr txBox="1">
            <a:spLocks/>
          </p:cNvSpPr>
          <p:nvPr/>
        </p:nvSpPr>
        <p:spPr>
          <a:xfrm>
            <a:off x="363220" y="1980565"/>
            <a:ext cx="2888615" cy="32385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00000"/>
              </a:lnSpc>
              <a:spcBef>
                <a:spcPts val="0"/>
              </a:spcBef>
              <a:spcAft>
                <a:spcPts val="0"/>
              </a:spcAft>
              <a:buFontTx/>
              <a:buNone/>
            </a:pPr>
            <a:r>
              <a:rPr lang="en-US" altLang="ko-KR" sz="1500" b="1" cap="none" dirty="0">
                <a:solidFill>
                  <a:srgbClr val="E80074"/>
                </a:solidFill>
                <a:latin typeface="Tahoma" charset="0"/>
                <a:ea typeface="Tahoma" charset="0"/>
              </a:rPr>
              <a:t>No Flames</a:t>
            </a:r>
            <a:endParaRPr lang="ko-KR" altLang="en-US" sz="1100" b="1" cap="none" dirty="0">
              <a:solidFill>
                <a:srgbClr val="E80074"/>
              </a:solidFill>
              <a:latin typeface="-윤고딕320" charset="0"/>
              <a:ea typeface="-윤고딕320" charset="0"/>
            </a:endParaRPr>
          </a:p>
        </p:txBody>
      </p:sp>
      <p:sp>
        <p:nvSpPr>
          <p:cNvPr id="2078" name="텍스트 상자 2078"/>
          <p:cNvSpPr txBox="1">
            <a:spLocks/>
          </p:cNvSpPr>
          <p:nvPr/>
        </p:nvSpPr>
        <p:spPr>
          <a:xfrm>
            <a:off x="1398270" y="2003425"/>
            <a:ext cx="1009650" cy="278130"/>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200" b="0" cap="none" dirty="0">
                <a:solidFill>
                  <a:srgbClr val="E80074"/>
                </a:solidFill>
                <a:latin typeface="-윤고딕330" charset="0"/>
                <a:ea typeface="-윤고딕330" charset="0"/>
              </a:rPr>
              <a:t>화기엄금</a:t>
            </a:r>
            <a:endParaRPr lang="ko-KR" altLang="en-US" sz="1200" b="0" cap="none" dirty="0">
              <a:solidFill>
                <a:srgbClr val="E80074"/>
              </a:solidFill>
              <a:latin typeface="-윤고딕330" charset="0"/>
              <a:ea typeface="-윤고딕330" charset="0"/>
            </a:endParaRPr>
          </a:p>
        </p:txBody>
      </p:sp>
      <p:sp>
        <p:nvSpPr>
          <p:cNvPr id="2079" name="텍스트 상자 2079"/>
          <p:cNvSpPr txBox="1">
            <a:spLocks/>
          </p:cNvSpPr>
          <p:nvPr/>
        </p:nvSpPr>
        <p:spPr>
          <a:xfrm>
            <a:off x="353060" y="2407920"/>
            <a:ext cx="8006715" cy="278130"/>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200" b="0" cap="none" dirty="0">
                <a:solidFill>
                  <a:schemeClr val="tx1"/>
                </a:solidFill>
                <a:latin typeface="Tahoma" charset="0"/>
                <a:ea typeface="Tahoma" charset="0"/>
              </a:rPr>
              <a:t>• Never use a flame in locations where a </a:t>
            </a:r>
            <a:r>
              <a:rPr lang="en-US" altLang="ko-KR" sz="1200" b="0" cap="none" dirty="0" smtClean="0">
                <a:solidFill>
                  <a:schemeClr val="tx1"/>
                </a:solidFill>
                <a:latin typeface="Tahoma" charset="0"/>
                <a:ea typeface="Tahoma" charset="0"/>
              </a:rPr>
              <a:t>“No Flames</a:t>
            </a:r>
            <a:r>
              <a:rPr lang="en-US" altLang="ko-KR" sz="1200" b="0" cap="none" dirty="0">
                <a:solidFill>
                  <a:schemeClr val="tx1"/>
                </a:solidFill>
                <a:latin typeface="Tahoma" charset="0"/>
                <a:ea typeface="Tahoma" charset="0"/>
              </a:rPr>
              <a:t>” sign is displayed.</a:t>
            </a:r>
            <a:endParaRPr lang="ko-KR" altLang="en-US" sz="1200" b="0" cap="none" dirty="0">
              <a:solidFill>
                <a:schemeClr val="tx1"/>
              </a:solidFill>
              <a:latin typeface="Tahoma" charset="0"/>
              <a:ea typeface="Tahoma" charset="0"/>
            </a:endParaRPr>
          </a:p>
        </p:txBody>
      </p:sp>
      <p:sp>
        <p:nvSpPr>
          <p:cNvPr id="2080" name="텍스트 상자 2080"/>
          <p:cNvSpPr txBox="1">
            <a:spLocks/>
          </p:cNvSpPr>
          <p:nvPr/>
        </p:nvSpPr>
        <p:spPr>
          <a:xfrm>
            <a:off x="476885" y="2628265"/>
            <a:ext cx="7311390" cy="2038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spc="10" dirty="0">
                <a:solidFill>
                  <a:srgbClr val="D00068"/>
                </a:solidFill>
                <a:latin typeface="-윤고딕330" charset="0"/>
                <a:ea typeface="-윤고딕330" charset="0"/>
              </a:rPr>
              <a:t>화기엄금의 표시가 있는 장소에서는 화기(불 또는 발화시키는 물건)를 일체 사용해서는 안 된다.</a:t>
            </a:r>
            <a:endParaRPr lang="ko-KR" altLang="en-US" sz="900" b="0" cap="none" dirty="0">
              <a:solidFill>
                <a:srgbClr val="D00068"/>
              </a:solidFill>
              <a:latin typeface="-윤고딕330" charset="0"/>
              <a:ea typeface="-윤고딕330" charset="0"/>
            </a:endParaRPr>
          </a:p>
        </p:txBody>
      </p:sp>
      <p:sp>
        <p:nvSpPr>
          <p:cNvPr id="2081" name="텍스트 상자 2081"/>
          <p:cNvSpPr txBox="1">
            <a:spLocks/>
          </p:cNvSpPr>
          <p:nvPr/>
        </p:nvSpPr>
        <p:spPr>
          <a:xfrm>
            <a:off x="362585" y="2966085"/>
            <a:ext cx="8006715" cy="278130"/>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200" b="0" cap="none" dirty="0">
                <a:solidFill>
                  <a:schemeClr val="tx1"/>
                </a:solidFill>
                <a:latin typeface="Tahoma" charset="0"/>
                <a:ea typeface="Tahoma" charset="0"/>
              </a:rPr>
              <a:t>• Do not carry matches or lighters.</a:t>
            </a:r>
            <a:endParaRPr lang="ko-KR" altLang="en-US" sz="1200" b="0" cap="none" dirty="0">
              <a:solidFill>
                <a:schemeClr val="tx1"/>
              </a:solidFill>
              <a:latin typeface="Tahoma" charset="0"/>
              <a:ea typeface="Tahoma" charset="0"/>
            </a:endParaRPr>
          </a:p>
        </p:txBody>
      </p:sp>
      <p:sp>
        <p:nvSpPr>
          <p:cNvPr id="2082" name="텍스트 상자 2082"/>
          <p:cNvSpPr txBox="1">
            <a:spLocks/>
          </p:cNvSpPr>
          <p:nvPr/>
        </p:nvSpPr>
        <p:spPr>
          <a:xfrm>
            <a:off x="487045" y="3228340"/>
            <a:ext cx="7311390" cy="2038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spc="10" dirty="0">
                <a:solidFill>
                  <a:srgbClr val="D00068"/>
                </a:solidFill>
                <a:latin typeface="-윤고딕330" charset="0"/>
                <a:ea typeface="-윤고딕330" charset="0"/>
              </a:rPr>
              <a:t>성냥이나 라이터와 같은 발화시키는 물건은 소지하지 않도록 한다.</a:t>
            </a:r>
            <a:endParaRPr lang="ko-KR" altLang="en-US" sz="900" b="0" cap="none" dirty="0">
              <a:solidFill>
                <a:srgbClr val="D00068"/>
              </a:solidFill>
              <a:latin typeface="-윤고딕330" charset="0"/>
              <a:ea typeface="-윤고딕330" charset="0"/>
            </a:endParaRPr>
          </a:p>
        </p:txBody>
      </p:sp>
      <p:sp>
        <p:nvSpPr>
          <p:cNvPr id="2083" name="텍스트 상자 2083"/>
          <p:cNvSpPr txBox="1">
            <a:spLocks/>
          </p:cNvSpPr>
          <p:nvPr/>
        </p:nvSpPr>
        <p:spPr>
          <a:xfrm>
            <a:off x="372745" y="3923664"/>
            <a:ext cx="2888615" cy="32385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00000"/>
              </a:lnSpc>
              <a:spcBef>
                <a:spcPts val="0"/>
              </a:spcBef>
              <a:spcAft>
                <a:spcPts val="0"/>
              </a:spcAft>
              <a:buFontTx/>
              <a:buNone/>
            </a:pPr>
            <a:r>
              <a:rPr lang="en-US" altLang="ko-KR" sz="1500" b="1" cap="none" dirty="0">
                <a:solidFill>
                  <a:srgbClr val="E80074"/>
                </a:solidFill>
                <a:latin typeface="Tahoma" charset="0"/>
                <a:ea typeface="Tahoma" charset="0"/>
              </a:rPr>
              <a:t>Working with Flames</a:t>
            </a:r>
            <a:endParaRPr lang="ko-KR" altLang="en-US" sz="1100" b="1" cap="none" dirty="0">
              <a:solidFill>
                <a:srgbClr val="E80074"/>
              </a:solidFill>
              <a:latin typeface="-윤고딕320" charset="0"/>
              <a:ea typeface="-윤고딕320" charset="0"/>
            </a:endParaRPr>
          </a:p>
        </p:txBody>
      </p:sp>
      <p:sp>
        <p:nvSpPr>
          <p:cNvPr id="2084" name="텍스트 상자 2084"/>
          <p:cNvSpPr txBox="1">
            <a:spLocks/>
          </p:cNvSpPr>
          <p:nvPr/>
        </p:nvSpPr>
        <p:spPr>
          <a:xfrm>
            <a:off x="2449195" y="3943350"/>
            <a:ext cx="1009650" cy="278130"/>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200" b="0" cap="none" dirty="0">
                <a:solidFill>
                  <a:srgbClr val="E80074"/>
                </a:solidFill>
                <a:latin typeface="-윤고딕330" charset="0"/>
                <a:ea typeface="-윤고딕330" charset="0"/>
              </a:rPr>
              <a:t>화기작업</a:t>
            </a:r>
            <a:endParaRPr lang="ko-KR" altLang="en-US" sz="1200" b="0" cap="none" dirty="0">
              <a:solidFill>
                <a:srgbClr val="E80074"/>
              </a:solidFill>
              <a:latin typeface="-윤고딕330" charset="0"/>
              <a:ea typeface="-윤고딕330" charset="0"/>
            </a:endParaRPr>
          </a:p>
        </p:txBody>
      </p:sp>
      <p:sp>
        <p:nvSpPr>
          <p:cNvPr id="2085" name="텍스트 상자 2085"/>
          <p:cNvSpPr txBox="1">
            <a:spLocks/>
          </p:cNvSpPr>
          <p:nvPr/>
        </p:nvSpPr>
        <p:spPr>
          <a:xfrm>
            <a:off x="362585" y="4326890"/>
            <a:ext cx="8006715" cy="278130"/>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200" b="0" cap="none" dirty="0">
                <a:solidFill>
                  <a:schemeClr val="tx1"/>
                </a:solidFill>
                <a:latin typeface="Tahoma" charset="0"/>
                <a:ea typeface="Tahoma" charset="0"/>
              </a:rPr>
              <a:t>• Seek the permission of the supervisor if a flame needs to be used for work.</a:t>
            </a:r>
            <a:endParaRPr lang="ko-KR" altLang="en-US" sz="1200" b="0" cap="none" dirty="0">
              <a:solidFill>
                <a:schemeClr val="tx1"/>
              </a:solidFill>
              <a:latin typeface="Tahoma" charset="0"/>
              <a:ea typeface="Tahoma" charset="0"/>
            </a:endParaRPr>
          </a:p>
        </p:txBody>
      </p:sp>
      <p:sp>
        <p:nvSpPr>
          <p:cNvPr id="2086" name="텍스트 상자 2086"/>
          <p:cNvSpPr txBox="1">
            <a:spLocks/>
          </p:cNvSpPr>
          <p:nvPr/>
        </p:nvSpPr>
        <p:spPr>
          <a:xfrm>
            <a:off x="487045" y="4528820"/>
            <a:ext cx="7311390" cy="2038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spc="10" dirty="0">
                <a:solidFill>
                  <a:srgbClr val="D00068"/>
                </a:solidFill>
                <a:latin typeface="-윤고딕330" charset="0"/>
                <a:ea typeface="-윤고딕330" charset="0"/>
              </a:rPr>
              <a:t>화기가 필요한 경우에는 반드시 정해진 책임자의 허가를 받는다.</a:t>
            </a:r>
            <a:endParaRPr lang="ko-KR" altLang="en-US" sz="900" b="0" cap="none" dirty="0">
              <a:solidFill>
                <a:srgbClr val="D00068"/>
              </a:solidFill>
              <a:latin typeface="-윤고딕330" charset="0"/>
              <a:ea typeface="-윤고딕330" charset="0"/>
            </a:endParaRPr>
          </a:p>
        </p:txBody>
      </p:sp>
      <p:sp>
        <p:nvSpPr>
          <p:cNvPr id="2087" name="텍스트 상자 2087"/>
          <p:cNvSpPr txBox="1">
            <a:spLocks/>
          </p:cNvSpPr>
          <p:nvPr/>
        </p:nvSpPr>
        <p:spPr>
          <a:xfrm>
            <a:off x="372745" y="4926965"/>
            <a:ext cx="8006715" cy="278130"/>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200" b="0" cap="none" dirty="0">
                <a:solidFill>
                  <a:schemeClr val="tx1"/>
                </a:solidFill>
                <a:latin typeface="Tahoma" charset="0"/>
                <a:ea typeface="Tahoma" charset="0"/>
              </a:rPr>
              <a:t>• Make sure fires are extinguished when finished.</a:t>
            </a:r>
            <a:endParaRPr lang="ko-KR" altLang="en-US" sz="1200" b="0" cap="none" dirty="0">
              <a:solidFill>
                <a:schemeClr val="tx1"/>
              </a:solidFill>
              <a:latin typeface="Tahoma" charset="0"/>
              <a:ea typeface="Tahoma" charset="0"/>
            </a:endParaRPr>
          </a:p>
        </p:txBody>
      </p:sp>
      <p:sp>
        <p:nvSpPr>
          <p:cNvPr id="2088" name="텍스트 상자 2088"/>
          <p:cNvSpPr txBox="1">
            <a:spLocks/>
          </p:cNvSpPr>
          <p:nvPr/>
        </p:nvSpPr>
        <p:spPr>
          <a:xfrm>
            <a:off x="497205" y="5128895"/>
            <a:ext cx="3635375" cy="2038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spc="10" dirty="0">
                <a:solidFill>
                  <a:srgbClr val="D00068"/>
                </a:solidFill>
                <a:latin typeface="-윤고딕330" charset="0"/>
                <a:ea typeface="-윤고딕330" charset="0"/>
              </a:rPr>
              <a:t>반드시 뒤처리를 하고 확실하게 불이 꺼진 것을 확인한다.</a:t>
            </a:r>
            <a:endParaRPr lang="ko-KR" altLang="en-US" sz="900" b="0" cap="none" dirty="0">
              <a:solidFill>
                <a:srgbClr val="D00068"/>
              </a:solidFill>
              <a:latin typeface="-윤고딕330" charset="0"/>
              <a:ea typeface="-윤고딕330" charset="0"/>
            </a:endParaRPr>
          </a:p>
        </p:txBody>
      </p:sp>
      <p:sp>
        <p:nvSpPr>
          <p:cNvPr id="23"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24"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25"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26" name="Picture 7" descr="C:/Users/Administrator/AppData/Roaming/PolarisOffice/ETemp/3288_5820208/image9.emf"/>
          <p:cNvPicPr>
            <a:picLocks noChangeAspect="1"/>
          </p:cNvPicPr>
          <p:nvPr/>
        </p:nvPicPr>
        <p:blipFill rotWithShape="1">
          <a:blip r:embed="rId5">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25262172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pic>
        <p:nvPicPr>
          <p:cNvPr id="21" name="그림 2076" descr="C:/Users/Administrator/AppData/Roaming/PolarisOffice/ETemp/4196_4215672/fImage653110808467.jpeg"/>
          <p:cNvPicPr>
            <a:picLocks noChangeAspect="1"/>
          </p:cNvPicPr>
          <p:nvPr/>
        </p:nvPicPr>
        <p:blipFill>
          <a:blip r:embed="rId3"/>
          <a:stretch>
            <a:fillRect/>
          </a:stretch>
        </p:blipFill>
        <p:spPr>
          <a:xfrm>
            <a:off x="6172835" y="1273921"/>
            <a:ext cx="2877185" cy="1867312"/>
          </a:xfrm>
          <a:prstGeom prst="rect">
            <a:avLst/>
          </a:prstGeom>
          <a:noFill/>
        </p:spPr>
      </p:pic>
      <p:pic>
        <p:nvPicPr>
          <p:cNvPr id="2092" name="Picture 3" descr="C:/Users/Administrator/AppData/Roaming/PolarisOffice/ETemp/4196_4215672/image52.png"/>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flipH="1">
            <a:off x="6359525" y="3610610"/>
            <a:ext cx="2202815" cy="2414905"/>
          </a:xfrm>
          <a:prstGeom prst="rect">
            <a:avLst/>
          </a:prstGeom>
          <a:noFill/>
        </p:spPr>
      </p:pic>
      <p:sp>
        <p:nvSpPr>
          <p:cNvPr id="2093" name="TextBox 2074"/>
          <p:cNvSpPr txBox="1">
            <a:spLocks/>
          </p:cNvSpPr>
          <p:nvPr/>
        </p:nvSpPr>
        <p:spPr>
          <a:xfrm>
            <a:off x="1922145" y="156210"/>
            <a:ext cx="7226300" cy="398780"/>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cap="none" dirty="0">
                <a:solidFill>
                  <a:srgbClr val="FFFFFF"/>
                </a:solidFill>
                <a:latin typeface="맑은 고딕" charset="0"/>
                <a:ea typeface="맑은 고딕" charset="0"/>
              </a:rPr>
              <a:t>Fire Prevention</a:t>
            </a:r>
            <a:endParaRPr lang="ko-KR" altLang="en-US" sz="2000" b="1" cap="none" dirty="0">
              <a:solidFill>
                <a:srgbClr val="FFFFFF"/>
              </a:solidFill>
              <a:latin typeface="맑은 고딕" charset="0"/>
              <a:ea typeface="맑은 고딕" charset="0"/>
            </a:endParaRPr>
          </a:p>
        </p:txBody>
      </p:sp>
      <p:sp>
        <p:nvSpPr>
          <p:cNvPr id="2094" name="텍스트 상자 2075"/>
          <p:cNvSpPr txBox="1">
            <a:spLocks/>
          </p:cNvSpPr>
          <p:nvPr/>
        </p:nvSpPr>
        <p:spPr>
          <a:xfrm>
            <a:off x="1937385" y="488315"/>
            <a:ext cx="4229100" cy="2800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1200" b="1" cap="none" dirty="0">
                <a:solidFill>
                  <a:schemeClr val="bg1"/>
                </a:solidFill>
                <a:latin typeface="-윤고딕320" charset="0"/>
                <a:ea typeface="-윤고딕320" charset="0"/>
              </a:rPr>
              <a:t>화재예방</a:t>
            </a:r>
            <a:endParaRPr lang="ko-KR" altLang="en-US" sz="1200" b="1" cap="none" dirty="0">
              <a:solidFill>
                <a:schemeClr val="bg1"/>
              </a:solidFill>
              <a:latin typeface="-윤고딕320" charset="0"/>
              <a:ea typeface="-윤고딕320" charset="0"/>
            </a:endParaRPr>
          </a:p>
        </p:txBody>
      </p:sp>
      <p:sp>
        <p:nvSpPr>
          <p:cNvPr id="2096" name="텍스트 상자 2077"/>
          <p:cNvSpPr txBox="1">
            <a:spLocks/>
          </p:cNvSpPr>
          <p:nvPr/>
        </p:nvSpPr>
        <p:spPr>
          <a:xfrm>
            <a:off x="363220" y="1980565"/>
            <a:ext cx="2888615" cy="32385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00000"/>
              </a:lnSpc>
              <a:spcBef>
                <a:spcPts val="0"/>
              </a:spcBef>
              <a:spcAft>
                <a:spcPts val="0"/>
              </a:spcAft>
              <a:buFontTx/>
              <a:buNone/>
            </a:pPr>
            <a:r>
              <a:rPr lang="en-US" altLang="ko-KR" sz="1500" b="1" cap="none" dirty="0">
                <a:solidFill>
                  <a:srgbClr val="E80074"/>
                </a:solidFill>
                <a:latin typeface="Tahoma" charset="0"/>
                <a:ea typeface="Tahoma" charset="0"/>
              </a:rPr>
              <a:t>Other Cautions</a:t>
            </a:r>
            <a:endParaRPr lang="ko-KR" altLang="en-US" sz="1100" b="1" cap="none" dirty="0">
              <a:solidFill>
                <a:srgbClr val="E80074"/>
              </a:solidFill>
              <a:latin typeface="-윤고딕320" charset="0"/>
              <a:ea typeface="-윤고딕320" charset="0"/>
            </a:endParaRPr>
          </a:p>
        </p:txBody>
      </p:sp>
      <p:sp>
        <p:nvSpPr>
          <p:cNvPr id="2097" name="텍스트 상자 2078"/>
          <p:cNvSpPr txBox="1">
            <a:spLocks/>
          </p:cNvSpPr>
          <p:nvPr/>
        </p:nvSpPr>
        <p:spPr>
          <a:xfrm>
            <a:off x="1851025" y="2003425"/>
            <a:ext cx="1009650" cy="278130"/>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200" b="0" cap="none" dirty="0">
                <a:solidFill>
                  <a:srgbClr val="E80074"/>
                </a:solidFill>
                <a:latin typeface="-윤고딕330" charset="0"/>
                <a:ea typeface="-윤고딕330" charset="0"/>
              </a:rPr>
              <a:t>기타사항</a:t>
            </a:r>
            <a:endParaRPr lang="ko-KR" altLang="en-US" sz="1200" b="0" cap="none" dirty="0">
              <a:solidFill>
                <a:srgbClr val="E80074"/>
              </a:solidFill>
              <a:latin typeface="-윤고딕330" charset="0"/>
              <a:ea typeface="-윤고딕330" charset="0"/>
            </a:endParaRPr>
          </a:p>
        </p:txBody>
      </p:sp>
      <p:sp>
        <p:nvSpPr>
          <p:cNvPr id="2098" name="텍스트 상자 2079"/>
          <p:cNvSpPr txBox="1">
            <a:spLocks/>
          </p:cNvSpPr>
          <p:nvPr/>
        </p:nvSpPr>
        <p:spPr>
          <a:xfrm>
            <a:off x="353060" y="2407920"/>
            <a:ext cx="8006715" cy="278130"/>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200" b="0" cap="none" dirty="0">
                <a:solidFill>
                  <a:schemeClr val="tx1"/>
                </a:solidFill>
                <a:latin typeface="Tahoma" charset="0"/>
                <a:ea typeface="Tahoma" charset="0"/>
              </a:rPr>
              <a:t>• Do not smoke in non-smoking areas.</a:t>
            </a:r>
            <a:endParaRPr lang="ko-KR" altLang="en-US" sz="1200" b="0" cap="none" dirty="0">
              <a:solidFill>
                <a:schemeClr val="tx1"/>
              </a:solidFill>
              <a:latin typeface="Tahoma" charset="0"/>
              <a:ea typeface="Tahoma" charset="0"/>
            </a:endParaRPr>
          </a:p>
        </p:txBody>
      </p:sp>
      <p:sp>
        <p:nvSpPr>
          <p:cNvPr id="2099" name="텍스트 상자 2080"/>
          <p:cNvSpPr txBox="1">
            <a:spLocks/>
          </p:cNvSpPr>
          <p:nvPr/>
        </p:nvSpPr>
        <p:spPr>
          <a:xfrm>
            <a:off x="438785" y="2628265"/>
            <a:ext cx="7311390" cy="203835"/>
          </a:xfrm>
          <a:prstGeom prst="rect">
            <a:avLst/>
          </a:prstGeom>
          <a:ln w="0">
            <a:noFill/>
            <a:prstDash/>
          </a:ln>
        </p:spPr>
        <p:txBody>
          <a:bodyPr vert="horz" wrap="square" lIns="89535" tIns="46355" rIns="89535" bIns="46355" anchor="t">
            <a:noAutofit/>
          </a:bodyPr>
          <a:lstStyle/>
          <a:p>
            <a:pPr defTabSz="508000" eaLnBrk="0"/>
            <a:r>
              <a:rPr lang="ko-KR" altLang="en-US" sz="900" spc="10" dirty="0">
                <a:solidFill>
                  <a:srgbClr val="D00068"/>
                </a:solidFill>
                <a:latin typeface="-윤고딕330" charset="0"/>
                <a:ea typeface="-윤고딕330" charset="0"/>
              </a:rPr>
              <a:t>정해진 장소 이외에서는 흡연을 하지 않는다</a:t>
            </a:r>
            <a:r>
              <a:rPr lang="en-US" altLang="ko-KR" sz="900" spc="10" dirty="0">
                <a:solidFill>
                  <a:srgbClr val="D00068"/>
                </a:solidFill>
                <a:latin typeface="-윤고딕330" charset="0"/>
                <a:ea typeface="-윤고딕330" charset="0"/>
              </a:rPr>
              <a:t>.</a:t>
            </a:r>
            <a:endParaRPr lang="ko-KR" altLang="en-US" sz="900" b="0" cap="none" dirty="0">
              <a:solidFill>
                <a:srgbClr val="D00068"/>
              </a:solidFill>
              <a:latin typeface="-윤고딕330" charset="0"/>
              <a:ea typeface="-윤고딕330" charset="0"/>
            </a:endParaRPr>
          </a:p>
        </p:txBody>
      </p:sp>
      <p:sp>
        <p:nvSpPr>
          <p:cNvPr id="2100" name="텍스트 상자 2081"/>
          <p:cNvSpPr txBox="1">
            <a:spLocks/>
          </p:cNvSpPr>
          <p:nvPr/>
        </p:nvSpPr>
        <p:spPr>
          <a:xfrm>
            <a:off x="362585" y="2966085"/>
            <a:ext cx="8006715" cy="462915"/>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200" b="0" cap="none" dirty="0">
                <a:solidFill>
                  <a:schemeClr val="tx1"/>
                </a:solidFill>
                <a:latin typeface="Tahoma" charset="0"/>
                <a:ea typeface="Tahoma" charset="0"/>
              </a:rPr>
              <a:t>• Keep the water trays for heaters and stoves filled with water. Completely extinguish </a:t>
            </a:r>
            <a:endParaRPr lang="ko-KR" altLang="en-US" sz="1200" b="0" cap="none" dirty="0">
              <a:solidFill>
                <a:schemeClr val="tx1"/>
              </a:solidFill>
              <a:latin typeface="Tahoma" charset="0"/>
              <a:ea typeface="Tahoma" charset="0"/>
            </a:endParaRPr>
          </a:p>
          <a:p>
            <a:pPr marL="0" indent="0" algn="l" defTabSz="508000" fontAlgn="auto">
              <a:lnSpc>
                <a:spcPct val="100000"/>
              </a:lnSpc>
              <a:spcBef>
                <a:spcPts val="0"/>
              </a:spcBef>
              <a:spcAft>
                <a:spcPts val="0"/>
              </a:spcAft>
              <a:buFontTx/>
              <a:buNone/>
            </a:pPr>
            <a:r>
              <a:rPr lang="en-US" altLang="ko-KR" sz="1200" b="0" cap="none" dirty="0">
                <a:solidFill>
                  <a:schemeClr val="tx1"/>
                </a:solidFill>
                <a:latin typeface="Tahoma" charset="0"/>
                <a:ea typeface="Tahoma" charset="0"/>
              </a:rPr>
              <a:t>  the fire before leaving for the day.</a:t>
            </a:r>
            <a:endParaRPr lang="ko-KR" altLang="en-US" sz="1200" b="0" cap="none" dirty="0">
              <a:solidFill>
                <a:schemeClr val="tx1"/>
              </a:solidFill>
              <a:latin typeface="Tahoma" charset="0"/>
              <a:ea typeface="Tahoma" charset="0"/>
            </a:endParaRPr>
          </a:p>
        </p:txBody>
      </p:sp>
      <p:sp>
        <p:nvSpPr>
          <p:cNvPr id="2101" name="텍스트 상자 2082"/>
          <p:cNvSpPr txBox="1">
            <a:spLocks/>
          </p:cNvSpPr>
          <p:nvPr/>
        </p:nvSpPr>
        <p:spPr>
          <a:xfrm>
            <a:off x="448945" y="3411220"/>
            <a:ext cx="7311390" cy="2038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spc="10" dirty="0">
                <a:solidFill>
                  <a:srgbClr val="D00068"/>
                </a:solidFill>
                <a:latin typeface="-윤고딕330" charset="0"/>
                <a:ea typeface="-윤고딕330" charset="0"/>
              </a:rPr>
              <a:t>난방용 스토브에는 물 받침에 반드시 물을 넣고 퇴장이나 퇴근하는 경우에 불을 완전히 꺼야 한다.</a:t>
            </a:r>
            <a:endParaRPr lang="ko-KR" altLang="en-US" sz="900" b="0" cap="none" dirty="0">
              <a:solidFill>
                <a:srgbClr val="D00068"/>
              </a:solidFill>
              <a:latin typeface="-윤고딕330" charset="0"/>
              <a:ea typeface="-윤고딕330" charset="0"/>
            </a:endParaRPr>
          </a:p>
        </p:txBody>
      </p:sp>
      <p:sp>
        <p:nvSpPr>
          <p:cNvPr id="2109" name="텍스트 상자 2109"/>
          <p:cNvSpPr txBox="1">
            <a:spLocks/>
          </p:cNvSpPr>
          <p:nvPr/>
        </p:nvSpPr>
        <p:spPr>
          <a:xfrm>
            <a:off x="372745" y="3790950"/>
            <a:ext cx="8006715" cy="462915"/>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200" b="0" cap="none" dirty="0">
                <a:solidFill>
                  <a:schemeClr val="tx1"/>
                </a:solidFill>
                <a:latin typeface="Tahoma" charset="0"/>
                <a:ea typeface="Tahoma" charset="0"/>
              </a:rPr>
              <a:t>• Greasy rags, sawdust, and celluloid can spontaneously combust. Keep them in </a:t>
            </a:r>
            <a:endParaRPr lang="ko-KR" altLang="en-US" sz="1200" b="0" cap="none" dirty="0">
              <a:solidFill>
                <a:schemeClr val="tx1"/>
              </a:solidFill>
              <a:latin typeface="Tahoma" charset="0"/>
              <a:ea typeface="Tahoma" charset="0"/>
            </a:endParaRPr>
          </a:p>
          <a:p>
            <a:pPr marL="0" indent="0" algn="l" defTabSz="508000" fontAlgn="auto">
              <a:lnSpc>
                <a:spcPct val="100000"/>
              </a:lnSpc>
              <a:spcBef>
                <a:spcPts val="0"/>
              </a:spcBef>
              <a:spcAft>
                <a:spcPts val="0"/>
              </a:spcAft>
              <a:buFontTx/>
              <a:buNone/>
            </a:pPr>
            <a:r>
              <a:rPr lang="en-US" altLang="ko-KR" sz="1200" b="0" cap="none" dirty="0">
                <a:solidFill>
                  <a:schemeClr val="tx1"/>
                </a:solidFill>
                <a:latin typeface="Tahoma" charset="0"/>
                <a:ea typeface="Tahoma" charset="0"/>
              </a:rPr>
              <a:t>   the designated containers with the lid closed.</a:t>
            </a:r>
            <a:endParaRPr lang="ko-KR" altLang="en-US" sz="1200" b="0" cap="none" dirty="0">
              <a:solidFill>
                <a:schemeClr val="tx1"/>
              </a:solidFill>
              <a:latin typeface="Tahoma" charset="0"/>
              <a:ea typeface="Tahoma" charset="0"/>
            </a:endParaRPr>
          </a:p>
        </p:txBody>
      </p:sp>
      <p:sp>
        <p:nvSpPr>
          <p:cNvPr id="2110" name="텍스트 상자 2110"/>
          <p:cNvSpPr txBox="1">
            <a:spLocks/>
          </p:cNvSpPr>
          <p:nvPr/>
        </p:nvSpPr>
        <p:spPr>
          <a:xfrm>
            <a:off x="506730" y="4235450"/>
            <a:ext cx="7311390" cy="2038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spc="10" dirty="0">
                <a:solidFill>
                  <a:srgbClr val="D00068"/>
                </a:solidFill>
                <a:latin typeface="-윤고딕330" charset="0"/>
                <a:ea typeface="-윤고딕330" charset="0"/>
              </a:rPr>
              <a:t>기름이 묻은 걸레, 톱밥, 셀룰로이드 등은 자연적으로 발화할 수 있으므로 정해진 통에 넣고 반드시 뚜껑을 덮는다.</a:t>
            </a:r>
            <a:endParaRPr lang="ko-KR" altLang="en-US" sz="900" b="0" cap="none" dirty="0">
              <a:solidFill>
                <a:srgbClr val="D00068"/>
              </a:solidFill>
              <a:latin typeface="-윤고딕330" charset="0"/>
              <a:ea typeface="-윤고딕330" charset="0"/>
            </a:endParaRPr>
          </a:p>
        </p:txBody>
      </p:sp>
      <p:sp>
        <p:nvSpPr>
          <p:cNvPr id="17"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18"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19"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20" name="Picture 7" descr="C:/Users/Administrator/AppData/Roaming/PolarisOffice/ETemp/3288_5820208/image9.emf"/>
          <p:cNvPicPr>
            <a:picLocks noChangeAspect="1"/>
          </p:cNvPicPr>
          <p:nvPr/>
        </p:nvPicPr>
        <p:blipFill rotWithShape="1">
          <a:blip r:embed="rId5">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rotWithShape="1">
          <a:blip r:embed="rId3">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pic>
        <p:nvPicPr>
          <p:cNvPr id="2085" name="그림 2085"/>
          <p:cNvPicPr>
            <a:picLocks noChangeAspect="1"/>
          </p:cNvPicPr>
          <p:nvPr/>
        </p:nvPicPr>
        <p:blipFill>
          <a:blip r:embed="rId4"/>
          <a:stretch>
            <a:fillRect/>
          </a:stretch>
        </p:blipFill>
        <p:spPr>
          <a:xfrm>
            <a:off x="237801" y="4005580"/>
            <a:ext cx="8161893" cy="2568574"/>
          </a:xfrm>
          <a:prstGeom prst="rect">
            <a:avLst/>
          </a:prstGeom>
          <a:noFill/>
        </p:spPr>
      </p:pic>
      <p:sp>
        <p:nvSpPr>
          <p:cNvPr id="14" name="TextBox 13"/>
          <p:cNvSpPr txBox="1">
            <a:spLocks/>
          </p:cNvSpPr>
          <p:nvPr/>
        </p:nvSpPr>
        <p:spPr>
          <a:xfrm>
            <a:off x="1216464" y="6313170"/>
            <a:ext cx="1374775" cy="191135"/>
          </a:xfrm>
          <a:prstGeom prst="rect">
            <a:avLst/>
          </a:prstGeom>
          <a:noFill/>
        </p:spPr>
        <p:txBody>
          <a:bodyPr vert="horz" wrap="square" lIns="0" tIns="0" rIns="0" bIns="0" numCol="1" anchor="t">
            <a:spAutoFit/>
          </a:bodyPr>
          <a:lstStyle/>
          <a:p>
            <a:pPr marL="0" indent="0" algn="ctr" defTabSz="457200" eaLnBrk="0" fontAlgn="auto" latinLnBrk="0">
              <a:lnSpc>
                <a:spcPts val="1500"/>
              </a:lnSpc>
              <a:spcBef>
                <a:spcPts val="0"/>
              </a:spcBef>
              <a:spcAft>
                <a:spcPts val="0"/>
              </a:spcAft>
              <a:buFontTx/>
              <a:buNone/>
            </a:pPr>
            <a:r>
              <a:rPr lang="en-US" altLang="ko-KR" sz="700" b="0" cap="none" dirty="0">
                <a:solidFill>
                  <a:schemeClr val="tx1"/>
                </a:solidFill>
                <a:latin typeface="맑은 고딕" charset="0"/>
                <a:ea typeface="맑은 고딕" charset="0"/>
              </a:rPr>
              <a:t>소화기를</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불이</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난</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곳으로</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옮긴다</a:t>
            </a:r>
            <a:endParaRPr lang="ko-KR" altLang="en-US" sz="700" b="0" cap="none" dirty="0">
              <a:solidFill>
                <a:schemeClr val="tx1"/>
              </a:solidFill>
              <a:latin typeface="맑은 고딕" charset="0"/>
              <a:ea typeface="맑은 고딕" charset="0"/>
            </a:endParaRPr>
          </a:p>
        </p:txBody>
      </p:sp>
      <p:sp>
        <p:nvSpPr>
          <p:cNvPr id="15" name="TextBox 14"/>
          <p:cNvSpPr txBox="1">
            <a:spLocks/>
          </p:cNvSpPr>
          <p:nvPr/>
        </p:nvSpPr>
        <p:spPr>
          <a:xfrm>
            <a:off x="2757539" y="6313170"/>
            <a:ext cx="1374775" cy="191135"/>
          </a:xfrm>
          <a:prstGeom prst="rect">
            <a:avLst/>
          </a:prstGeom>
          <a:noFill/>
        </p:spPr>
        <p:txBody>
          <a:bodyPr vert="horz" wrap="square" lIns="0" tIns="0" rIns="0" bIns="0" numCol="1" anchor="t">
            <a:spAutoFit/>
          </a:bodyPr>
          <a:lstStyle/>
          <a:p>
            <a:pPr marL="0" indent="0" algn="ctr" defTabSz="457200" eaLnBrk="0" fontAlgn="auto" latinLnBrk="0">
              <a:lnSpc>
                <a:spcPts val="1500"/>
              </a:lnSpc>
              <a:spcBef>
                <a:spcPts val="0"/>
              </a:spcBef>
              <a:spcAft>
                <a:spcPts val="0"/>
              </a:spcAft>
              <a:buFontTx/>
              <a:buNone/>
            </a:pPr>
            <a:r>
              <a:rPr lang="en-US" altLang="ko-KR" sz="700" b="0" cap="none" dirty="0">
                <a:solidFill>
                  <a:schemeClr val="tx1"/>
                </a:solidFill>
                <a:latin typeface="맑은 고딕" charset="0"/>
                <a:ea typeface="맑은 고딕" charset="0"/>
              </a:rPr>
              <a:t>손잡이</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부분의</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안전핀을</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뽑는다</a:t>
            </a:r>
            <a:endParaRPr lang="ko-KR" altLang="en-US" sz="700" b="0" cap="none" dirty="0">
              <a:solidFill>
                <a:schemeClr val="tx1"/>
              </a:solidFill>
              <a:latin typeface="맑은 고딕" charset="0"/>
              <a:ea typeface="맑은 고딕" charset="0"/>
            </a:endParaRPr>
          </a:p>
        </p:txBody>
      </p:sp>
      <p:sp>
        <p:nvSpPr>
          <p:cNvPr id="16" name="TextBox 15"/>
          <p:cNvSpPr txBox="1">
            <a:spLocks/>
          </p:cNvSpPr>
          <p:nvPr/>
        </p:nvSpPr>
        <p:spPr>
          <a:xfrm>
            <a:off x="4247954" y="6350000"/>
            <a:ext cx="1374775" cy="215444"/>
          </a:xfrm>
          <a:prstGeom prst="rect">
            <a:avLst/>
          </a:prstGeom>
          <a:noFill/>
        </p:spPr>
        <p:txBody>
          <a:bodyPr vert="horz" wrap="square" lIns="0" tIns="0" rIns="0" bIns="0" numCol="1" anchor="t">
            <a:spAutoFit/>
          </a:bodyPr>
          <a:lstStyle/>
          <a:p>
            <a:pPr marL="0" indent="0" algn="ctr" defTabSz="457200" eaLnBrk="0" fontAlgn="auto" latinLnBrk="0">
              <a:spcBef>
                <a:spcPts val="0"/>
              </a:spcBef>
              <a:spcAft>
                <a:spcPts val="0"/>
              </a:spcAft>
              <a:buFontTx/>
              <a:buNone/>
            </a:pPr>
            <a:r>
              <a:rPr lang="en-US" altLang="ko-KR" sz="700" b="0" cap="none" dirty="0">
                <a:solidFill>
                  <a:schemeClr val="tx1"/>
                </a:solidFill>
                <a:latin typeface="맑은 고딕" charset="0"/>
                <a:ea typeface="맑은 고딕" charset="0"/>
              </a:rPr>
              <a:t>바람을</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등지고</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서서</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호스를</a:t>
            </a:r>
            <a:r>
              <a:rPr lang="en-US" altLang="ko-KR" sz="700" b="0" cap="none" dirty="0">
                <a:solidFill>
                  <a:schemeClr val="tx1"/>
                </a:solidFill>
                <a:latin typeface="Calibri" charset="0"/>
                <a:ea typeface="Calibri" charset="0"/>
              </a:rPr>
              <a:t> </a:t>
            </a:r>
            <a:r>
              <a:rPr lang="en-US" altLang="ko-KR" sz="700" b="0" cap="none" dirty="0" err="1">
                <a:solidFill>
                  <a:schemeClr val="tx1"/>
                </a:solidFill>
                <a:latin typeface="맑은 고딕" charset="0"/>
                <a:ea typeface="맑은 고딕" charset="0"/>
              </a:rPr>
              <a:t>불쪽으로</a:t>
            </a:r>
            <a:r>
              <a:rPr lang="en-US" altLang="ko-KR" sz="700" b="0" cap="none" dirty="0">
                <a:solidFill>
                  <a:schemeClr val="tx1"/>
                </a:solidFill>
                <a:latin typeface="Calibri" charset="0"/>
                <a:ea typeface="Calibri" charset="0"/>
              </a:rPr>
              <a:t> </a:t>
            </a:r>
            <a:r>
              <a:rPr lang="en-US" altLang="ko-KR" sz="700" b="0" cap="none" dirty="0" err="1">
                <a:solidFill>
                  <a:schemeClr val="tx1"/>
                </a:solidFill>
                <a:latin typeface="맑은 고딕" charset="0"/>
                <a:ea typeface="맑은 고딕" charset="0"/>
              </a:rPr>
              <a:t>향하게</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한다</a:t>
            </a:r>
            <a:endParaRPr lang="ko-KR" altLang="en-US" sz="700" b="0" cap="none" dirty="0">
              <a:solidFill>
                <a:schemeClr val="tx1"/>
              </a:solidFill>
              <a:latin typeface="맑은 고딕" charset="0"/>
              <a:ea typeface="맑은 고딕" charset="0"/>
            </a:endParaRPr>
          </a:p>
        </p:txBody>
      </p:sp>
      <p:sp>
        <p:nvSpPr>
          <p:cNvPr id="17" name="TextBox 16"/>
          <p:cNvSpPr txBox="1">
            <a:spLocks/>
          </p:cNvSpPr>
          <p:nvPr/>
        </p:nvSpPr>
        <p:spPr>
          <a:xfrm>
            <a:off x="5996744" y="6349365"/>
            <a:ext cx="1375410" cy="306070"/>
          </a:xfrm>
          <a:prstGeom prst="rect">
            <a:avLst/>
          </a:prstGeom>
          <a:noFill/>
        </p:spPr>
        <p:txBody>
          <a:bodyPr vert="horz" wrap="square" lIns="0" tIns="0" rIns="0" bIns="0" numCol="1" anchor="t">
            <a:spAutoFit/>
          </a:bodyPr>
          <a:lstStyle/>
          <a:p>
            <a:pPr marL="0" indent="0" algn="ctr" defTabSz="457200" eaLnBrk="0" fontAlgn="auto" latinLnBrk="0">
              <a:lnSpc>
                <a:spcPct val="100000"/>
              </a:lnSpc>
              <a:spcBef>
                <a:spcPts val="0"/>
              </a:spcBef>
              <a:spcAft>
                <a:spcPts val="0"/>
              </a:spcAft>
              <a:buFontTx/>
              <a:buNone/>
            </a:pPr>
            <a:r>
              <a:rPr lang="en-US" altLang="ko-KR" sz="700" b="0" cap="none" dirty="0">
                <a:solidFill>
                  <a:schemeClr val="tx1"/>
                </a:solidFill>
                <a:latin typeface="맑은 고딕" charset="0"/>
                <a:ea typeface="맑은 고딕" charset="0"/>
              </a:rPr>
              <a:t>손잡이를</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힘껏</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움켜쥐고</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빗자루로</a:t>
            </a:r>
            <a:r>
              <a:rPr lang="en-US" altLang="ko-KR" sz="700" b="0" cap="none" dirty="0">
                <a:solidFill>
                  <a:schemeClr val="tx1"/>
                </a:solidFill>
                <a:latin typeface="Calibri" charset="0"/>
                <a:ea typeface="Calibri" charset="0"/>
              </a:rPr>
              <a:t> </a:t>
            </a:r>
            <a:endParaRPr lang="ko-KR" altLang="en-US" sz="700" b="0" cap="none" dirty="0">
              <a:solidFill>
                <a:schemeClr val="tx1"/>
              </a:solidFill>
              <a:latin typeface="Calibri" charset="0"/>
              <a:ea typeface="Calibri" charset="0"/>
            </a:endParaRPr>
          </a:p>
          <a:p>
            <a:pPr marL="0" indent="0" algn="ctr" defTabSz="457200" eaLnBrk="0" fontAlgn="auto" latinLnBrk="0">
              <a:lnSpc>
                <a:spcPct val="100000"/>
              </a:lnSpc>
              <a:spcBef>
                <a:spcPts val="0"/>
              </a:spcBef>
              <a:spcAft>
                <a:spcPts val="0"/>
              </a:spcAft>
              <a:buFontTx/>
              <a:buNone/>
            </a:pPr>
            <a:r>
              <a:rPr lang="en-US" altLang="ko-KR" sz="700" b="0" cap="none" dirty="0">
                <a:solidFill>
                  <a:schemeClr val="tx1"/>
                </a:solidFill>
                <a:latin typeface="맑은 고딕" charset="0"/>
                <a:ea typeface="맑은 고딕" charset="0"/>
              </a:rPr>
              <a:t>쓸듯이</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뿌린다</a:t>
            </a:r>
            <a:endParaRPr lang="ko-KR" altLang="en-US" sz="700" b="0" cap="none" dirty="0">
              <a:solidFill>
                <a:schemeClr val="tx1"/>
              </a:solidFill>
              <a:latin typeface="맑은 고딕" charset="0"/>
              <a:ea typeface="맑은 고딕" charset="0"/>
            </a:endParaRPr>
          </a:p>
        </p:txBody>
      </p:sp>
      <p:sp>
        <p:nvSpPr>
          <p:cNvPr id="2083" name="TextBox 2083"/>
          <p:cNvSpPr txBox="1">
            <a:spLocks noGrp="1" noChangeArrowheads="1"/>
          </p:cNvSpPr>
          <p:nvPr/>
        </p:nvSpPr>
        <p:spPr>
          <a:xfrm>
            <a:off x="1922145" y="156210"/>
            <a:ext cx="722566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Fire Prevention</a:t>
            </a:r>
            <a:endParaRPr lang="ko-KR" altLang="en-US" sz="2000" b="1" dirty="0">
              <a:solidFill>
                <a:srgbClr val="FFFFFF"/>
              </a:solidFill>
              <a:latin typeface="맑은 고딕" charset="0"/>
              <a:ea typeface="맑은 고딕" charset="0"/>
            </a:endParaRPr>
          </a:p>
        </p:txBody>
      </p:sp>
      <p:sp>
        <p:nvSpPr>
          <p:cNvPr id="2084" name="텍스트 상자 2084"/>
          <p:cNvSpPr txBox="1">
            <a:spLocks noGrp="1" noChangeArrowheads="1"/>
          </p:cNvSpPr>
          <p:nvPr/>
        </p:nvSpPr>
        <p:spPr>
          <a:xfrm>
            <a:off x="1937385" y="488315"/>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화재예방</a:t>
            </a:r>
            <a:endParaRPr lang="ko-KR" altLang="en-US" sz="1200" b="1" dirty="0">
              <a:solidFill>
                <a:schemeClr val="bg1"/>
              </a:solidFill>
              <a:latin typeface="-윤고딕320" charset="0"/>
              <a:ea typeface="-윤고딕320" charset="0"/>
            </a:endParaRPr>
          </a:p>
        </p:txBody>
      </p:sp>
      <p:sp>
        <p:nvSpPr>
          <p:cNvPr id="2086" name="텍스트 상자 2086"/>
          <p:cNvSpPr txBox="1">
            <a:spLocks/>
          </p:cNvSpPr>
          <p:nvPr/>
        </p:nvSpPr>
        <p:spPr>
          <a:xfrm>
            <a:off x="399316" y="1289685"/>
            <a:ext cx="2888615" cy="32385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00000"/>
              </a:lnSpc>
              <a:spcBef>
                <a:spcPts val="0"/>
              </a:spcBef>
              <a:spcAft>
                <a:spcPts val="0"/>
              </a:spcAft>
              <a:buFontTx/>
              <a:buNone/>
            </a:pPr>
            <a:r>
              <a:rPr lang="en-US" altLang="ko-KR" sz="1500" b="1" cap="none" dirty="0">
                <a:solidFill>
                  <a:srgbClr val="E80074"/>
                </a:solidFill>
                <a:latin typeface="Tahoma" charset="0"/>
                <a:ea typeface="Tahoma" charset="0"/>
              </a:rPr>
              <a:t>Fire Extinguishers </a:t>
            </a:r>
            <a:endParaRPr lang="ko-KR" altLang="en-US" sz="1100" b="1" cap="none" dirty="0">
              <a:solidFill>
                <a:srgbClr val="E80074"/>
              </a:solidFill>
              <a:latin typeface="-윤고딕320" charset="0"/>
              <a:ea typeface="-윤고딕320" charset="0"/>
            </a:endParaRPr>
          </a:p>
        </p:txBody>
      </p:sp>
      <p:sp>
        <p:nvSpPr>
          <p:cNvPr id="2087" name="텍스트 상자 2087"/>
          <p:cNvSpPr txBox="1">
            <a:spLocks/>
          </p:cNvSpPr>
          <p:nvPr/>
        </p:nvSpPr>
        <p:spPr>
          <a:xfrm>
            <a:off x="2177316" y="1312545"/>
            <a:ext cx="1009650" cy="278130"/>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200" b="0" cap="none" dirty="0">
                <a:solidFill>
                  <a:srgbClr val="E80074"/>
                </a:solidFill>
                <a:latin typeface="-윤고딕330" charset="0"/>
                <a:ea typeface="-윤고딕330" charset="0"/>
              </a:rPr>
              <a:t>소화기구</a:t>
            </a:r>
            <a:endParaRPr lang="ko-KR" altLang="en-US" sz="1200" b="0" cap="none" dirty="0">
              <a:solidFill>
                <a:srgbClr val="E80074"/>
              </a:solidFill>
              <a:latin typeface="-윤고딕330" charset="0"/>
              <a:ea typeface="-윤고딕330" charset="0"/>
            </a:endParaRPr>
          </a:p>
        </p:txBody>
      </p:sp>
      <p:sp>
        <p:nvSpPr>
          <p:cNvPr id="2088" name="텍스트 상자 2088"/>
          <p:cNvSpPr txBox="1">
            <a:spLocks/>
          </p:cNvSpPr>
          <p:nvPr/>
        </p:nvSpPr>
        <p:spPr>
          <a:xfrm>
            <a:off x="389156" y="1717040"/>
            <a:ext cx="8006715" cy="278130"/>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200" b="0" cap="none" dirty="0">
                <a:solidFill>
                  <a:schemeClr val="tx1"/>
                </a:solidFill>
                <a:latin typeface="Tahoma" charset="0"/>
                <a:ea typeface="Tahoma" charset="0"/>
              </a:rPr>
              <a:t>• Fire extinguishers are always accompanied by signs. Stay aware of their locations.</a:t>
            </a:r>
            <a:endParaRPr lang="ko-KR" altLang="en-US" sz="1200" b="0" cap="none" dirty="0">
              <a:solidFill>
                <a:schemeClr val="tx1"/>
              </a:solidFill>
              <a:latin typeface="Tahoma" charset="0"/>
              <a:ea typeface="Tahoma" charset="0"/>
            </a:endParaRPr>
          </a:p>
        </p:txBody>
      </p:sp>
      <p:sp>
        <p:nvSpPr>
          <p:cNvPr id="2089" name="텍스트 상자 2089"/>
          <p:cNvSpPr txBox="1">
            <a:spLocks/>
          </p:cNvSpPr>
          <p:nvPr/>
        </p:nvSpPr>
        <p:spPr>
          <a:xfrm>
            <a:off x="398681" y="2275205"/>
            <a:ext cx="8006715" cy="278130"/>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200" b="0" cap="none" dirty="0">
                <a:solidFill>
                  <a:schemeClr val="tx1"/>
                </a:solidFill>
                <a:latin typeface="Tahoma" charset="0"/>
                <a:ea typeface="Tahoma" charset="0"/>
              </a:rPr>
              <a:t>• Keep the area around fire extinguishers clean, organized, and free of obstacles.</a:t>
            </a:r>
            <a:endParaRPr lang="ko-KR" altLang="en-US" sz="1200" b="0" cap="none" dirty="0">
              <a:solidFill>
                <a:schemeClr val="tx1"/>
              </a:solidFill>
              <a:latin typeface="Tahoma" charset="0"/>
              <a:ea typeface="Tahoma" charset="0"/>
            </a:endParaRPr>
          </a:p>
        </p:txBody>
      </p:sp>
      <p:sp>
        <p:nvSpPr>
          <p:cNvPr id="2090" name="텍스트 상자 2090"/>
          <p:cNvSpPr txBox="1">
            <a:spLocks/>
          </p:cNvSpPr>
          <p:nvPr/>
        </p:nvSpPr>
        <p:spPr>
          <a:xfrm>
            <a:off x="493931" y="1937385"/>
            <a:ext cx="7311390" cy="2038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spc="10" dirty="0">
                <a:solidFill>
                  <a:srgbClr val="D00068"/>
                </a:solidFill>
                <a:latin typeface="-윤고딕330" charset="0"/>
                <a:ea typeface="-윤고딕330" charset="0"/>
              </a:rPr>
              <a:t>소화기가 놓여진 장소에는 표시판이 붙어 있다. 작업자는 그 위치를 잘 알고 있어야 한다.</a:t>
            </a:r>
            <a:endParaRPr lang="ko-KR" altLang="en-US" sz="900" b="0" cap="none" dirty="0">
              <a:solidFill>
                <a:srgbClr val="D00068"/>
              </a:solidFill>
              <a:latin typeface="-윤고딕330" charset="0"/>
              <a:ea typeface="-윤고딕330" charset="0"/>
            </a:endParaRPr>
          </a:p>
        </p:txBody>
      </p:sp>
      <p:sp>
        <p:nvSpPr>
          <p:cNvPr id="2091" name="텍스트 상자 2091"/>
          <p:cNvSpPr txBox="1">
            <a:spLocks/>
          </p:cNvSpPr>
          <p:nvPr/>
        </p:nvSpPr>
        <p:spPr>
          <a:xfrm>
            <a:off x="504091" y="2537460"/>
            <a:ext cx="7311390" cy="2038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spc="10" dirty="0">
                <a:solidFill>
                  <a:srgbClr val="D00068"/>
                </a:solidFill>
                <a:latin typeface="-윤고딕330" charset="0"/>
                <a:ea typeface="-윤고딕330" charset="0"/>
              </a:rPr>
              <a:t>소화기구의 주위는 항상 깨끗하게 정돈하고 다른 장애물을 근처에 두지 않는다.</a:t>
            </a:r>
            <a:endParaRPr lang="ko-KR" altLang="en-US" sz="900" b="0" cap="none" dirty="0">
              <a:solidFill>
                <a:srgbClr val="D00068"/>
              </a:solidFill>
              <a:latin typeface="-윤고딕330" charset="0"/>
              <a:ea typeface="-윤고딕330" charset="0"/>
            </a:endParaRPr>
          </a:p>
        </p:txBody>
      </p:sp>
      <p:sp>
        <p:nvSpPr>
          <p:cNvPr id="2092" name="텍스트 상자 2092"/>
          <p:cNvSpPr txBox="1">
            <a:spLocks/>
          </p:cNvSpPr>
          <p:nvPr/>
        </p:nvSpPr>
        <p:spPr>
          <a:xfrm>
            <a:off x="454025" y="2927985"/>
            <a:ext cx="2888615" cy="32385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00000"/>
              </a:lnSpc>
              <a:spcBef>
                <a:spcPts val="0"/>
              </a:spcBef>
              <a:spcAft>
                <a:spcPts val="0"/>
              </a:spcAft>
              <a:buFontTx/>
              <a:buNone/>
            </a:pPr>
            <a:r>
              <a:rPr lang="en-US" altLang="ko-KR" sz="1500" b="1" cap="none" dirty="0">
                <a:solidFill>
                  <a:srgbClr val="E80074"/>
                </a:solidFill>
                <a:latin typeface="Tahoma" charset="0"/>
                <a:ea typeface="Tahoma" charset="0"/>
              </a:rPr>
              <a:t>In the Event of a Fire</a:t>
            </a:r>
            <a:endParaRPr lang="ko-KR" altLang="en-US" sz="1100" b="1" cap="none" dirty="0">
              <a:solidFill>
                <a:srgbClr val="E80074"/>
              </a:solidFill>
              <a:latin typeface="-윤고딕320" charset="0"/>
              <a:ea typeface="-윤고딕320" charset="0"/>
            </a:endParaRPr>
          </a:p>
        </p:txBody>
      </p:sp>
      <p:sp>
        <p:nvSpPr>
          <p:cNvPr id="2093" name="텍스트 상자 2093"/>
          <p:cNvSpPr txBox="1">
            <a:spLocks/>
          </p:cNvSpPr>
          <p:nvPr/>
        </p:nvSpPr>
        <p:spPr>
          <a:xfrm>
            <a:off x="2514600" y="2947670"/>
            <a:ext cx="1009650" cy="278130"/>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200" b="0" cap="none" dirty="0">
                <a:solidFill>
                  <a:srgbClr val="E80074"/>
                </a:solidFill>
                <a:latin typeface="-윤고딕330" charset="0"/>
                <a:ea typeface="-윤고딕330" charset="0"/>
              </a:rPr>
              <a:t>불이 났을 때</a:t>
            </a:r>
            <a:endParaRPr lang="ko-KR" altLang="en-US" sz="1200" b="0" cap="none" dirty="0">
              <a:solidFill>
                <a:srgbClr val="E80074"/>
              </a:solidFill>
              <a:latin typeface="-윤고딕330" charset="0"/>
              <a:ea typeface="-윤고딕330" charset="0"/>
            </a:endParaRPr>
          </a:p>
        </p:txBody>
      </p:sp>
      <p:sp>
        <p:nvSpPr>
          <p:cNvPr id="2095" name="텍스트 상자 2095"/>
          <p:cNvSpPr txBox="1">
            <a:spLocks/>
          </p:cNvSpPr>
          <p:nvPr/>
        </p:nvSpPr>
        <p:spPr>
          <a:xfrm>
            <a:off x="403225" y="3300730"/>
            <a:ext cx="8006715" cy="278130"/>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200" b="0" cap="none" dirty="0">
                <a:solidFill>
                  <a:schemeClr val="tx1"/>
                </a:solidFill>
                <a:latin typeface="Tahoma" charset="0"/>
                <a:ea typeface="Tahoma" charset="0"/>
              </a:rPr>
              <a:t>• Shout loudly if you discover a fire. Do not try to put it out on your own.</a:t>
            </a:r>
            <a:endParaRPr lang="ko-KR" altLang="en-US" sz="1200" b="0" cap="none" dirty="0">
              <a:solidFill>
                <a:schemeClr val="tx1"/>
              </a:solidFill>
              <a:latin typeface="Tahoma" charset="0"/>
              <a:ea typeface="Tahoma" charset="0"/>
            </a:endParaRPr>
          </a:p>
        </p:txBody>
      </p:sp>
      <p:sp>
        <p:nvSpPr>
          <p:cNvPr id="2096" name="텍스트 상자 2096"/>
          <p:cNvSpPr txBox="1">
            <a:spLocks/>
          </p:cNvSpPr>
          <p:nvPr/>
        </p:nvSpPr>
        <p:spPr>
          <a:xfrm>
            <a:off x="537210" y="3522980"/>
            <a:ext cx="7311390" cy="2038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spc="10" dirty="0">
                <a:solidFill>
                  <a:srgbClr val="D00068"/>
                </a:solidFill>
                <a:latin typeface="-윤고딕330" charset="0"/>
                <a:ea typeface="-윤고딕330" charset="0"/>
              </a:rPr>
              <a:t>화재를 발견하면 크게 소리를 지른다. 혼자서 불을 끄려고 해서는 안 된다.</a:t>
            </a:r>
            <a:endParaRPr lang="ko-KR" altLang="en-US" sz="900" b="0" cap="none" dirty="0">
              <a:solidFill>
                <a:srgbClr val="D00068"/>
              </a:solidFill>
              <a:latin typeface="-윤고딕330" charset="0"/>
              <a:ea typeface="-윤고딕330" charset="0"/>
            </a:endParaRPr>
          </a:p>
        </p:txBody>
      </p:sp>
      <p:sp>
        <p:nvSpPr>
          <p:cNvPr id="2097" name="텍스트 상자 2097"/>
          <p:cNvSpPr txBox="1">
            <a:spLocks/>
          </p:cNvSpPr>
          <p:nvPr/>
        </p:nvSpPr>
        <p:spPr>
          <a:xfrm>
            <a:off x="413385" y="3819525"/>
            <a:ext cx="8006715" cy="278130"/>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200" b="0" cap="none" dirty="0">
                <a:solidFill>
                  <a:schemeClr val="tx1"/>
                </a:solidFill>
                <a:latin typeface="Tahoma" charset="0"/>
                <a:ea typeface="Tahoma" charset="0"/>
              </a:rPr>
              <a:t>• Report fires immediately. Remember the number to call.</a:t>
            </a:r>
            <a:endParaRPr lang="ko-KR" altLang="en-US" sz="1200" b="0" cap="none" dirty="0">
              <a:solidFill>
                <a:schemeClr val="tx1"/>
              </a:solidFill>
              <a:latin typeface="Tahoma" charset="0"/>
              <a:ea typeface="Tahoma" charset="0"/>
            </a:endParaRPr>
          </a:p>
        </p:txBody>
      </p:sp>
      <p:sp>
        <p:nvSpPr>
          <p:cNvPr id="2098" name="텍스트 상자 2098"/>
          <p:cNvSpPr txBox="1">
            <a:spLocks/>
          </p:cNvSpPr>
          <p:nvPr/>
        </p:nvSpPr>
        <p:spPr>
          <a:xfrm>
            <a:off x="546735" y="4041140"/>
            <a:ext cx="7311390" cy="2038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spc="10" dirty="0">
                <a:solidFill>
                  <a:srgbClr val="D00068"/>
                </a:solidFill>
                <a:latin typeface="-윤고딕330" charset="0"/>
                <a:ea typeface="-윤고딕330" charset="0"/>
              </a:rPr>
              <a:t>화재 보고는 빠르게 해야 한다. 전화연락 요령 및 비상연락망을 잘 기억한다.</a:t>
            </a:r>
            <a:endParaRPr lang="ko-KR" altLang="en-US" sz="900" b="0" cap="none" dirty="0">
              <a:solidFill>
                <a:srgbClr val="D00068"/>
              </a:solidFill>
              <a:latin typeface="-윤고딕330" charset="0"/>
              <a:ea typeface="-윤고딕330" charset="0"/>
            </a:endParaRPr>
          </a:p>
        </p:txBody>
      </p:sp>
      <p:sp>
        <p:nvSpPr>
          <p:cNvPr id="22"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23"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24"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25" name="Picture 7" descr="C:/Users/Administrator/AppData/Roaming/PolarisOffice/ETemp/3288_5820208/image9.emf"/>
          <p:cNvPicPr>
            <a:picLocks noChangeAspect="1"/>
          </p:cNvPicPr>
          <p:nvPr/>
        </p:nvPicPr>
        <p:blipFill rotWithShape="1">
          <a:blip r:embed="rId5">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89694739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099" name="도형 2099"/>
          <p:cNvSpPr>
            <a:spLocks/>
          </p:cNvSpPr>
          <p:nvPr/>
        </p:nvSpPr>
        <p:spPr>
          <a:xfrm>
            <a:off x="784860" y="3079750"/>
            <a:ext cx="7000240" cy="2003425"/>
          </a:xfrm>
          <a:prstGeom prst="rect">
            <a:avLst/>
          </a:prstGeom>
          <a:solidFill>
            <a:schemeClr val="bg1">
              <a:lumMod val="95000"/>
              <a:lumOff val="0"/>
            </a:schemeClr>
          </a:solidFill>
          <a:ln w="0">
            <a:noFill/>
            <a:prstDash/>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anchor="ctr">
            <a:noAutofit/>
          </a:bodyPr>
          <a:lstStyle/>
          <a:p>
            <a:pPr marL="0" indent="0" algn="ctr" defTabSz="508000" fontAlgn="auto">
              <a:lnSpc>
                <a:spcPct val="100000"/>
              </a:lnSpc>
              <a:spcBef>
                <a:spcPts val="0"/>
              </a:spcBef>
              <a:spcAft>
                <a:spcPts val="0"/>
              </a:spcAft>
              <a:buFontTx/>
              <a:buNone/>
            </a:pPr>
            <a:endParaRPr lang="ko-KR" altLang="en-US" sz="1800" b="0" cap="none" dirty="0">
              <a:latin typeface="맑은 고딕" charset="0"/>
              <a:ea typeface="맑은 고딕" charset="0"/>
            </a:endParaRPr>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r="59977"/>
          <a:stretch>
            <a:fillRect/>
          </a:stretch>
        </p:blipFill>
        <p:spPr>
          <a:xfrm>
            <a:off x="7717155" y="1188720"/>
            <a:ext cx="1136650" cy="1529080"/>
          </a:xfrm>
          <a:prstGeom prst="rect">
            <a:avLst/>
          </a:prstGeom>
          <a:noFill/>
        </p:spPr>
      </p:pic>
      <p:sp>
        <p:nvSpPr>
          <p:cNvPr id="2083" name="TextBox 2083"/>
          <p:cNvSpPr txBox="1">
            <a:spLocks noGrp="1" noChangeArrowheads="1"/>
          </p:cNvSpPr>
          <p:nvPr/>
        </p:nvSpPr>
        <p:spPr>
          <a:xfrm>
            <a:off x="1922145" y="156210"/>
            <a:ext cx="722566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Safety and Health in the Use of Chemicals</a:t>
            </a:r>
            <a:endParaRPr lang="ko-KR" altLang="en-US" sz="2000" b="1" dirty="0">
              <a:solidFill>
                <a:srgbClr val="FFFFFF"/>
              </a:solidFill>
              <a:latin typeface="맑은 고딕" charset="0"/>
              <a:ea typeface="맑은 고딕" charset="0"/>
            </a:endParaRPr>
          </a:p>
        </p:txBody>
      </p:sp>
      <p:sp>
        <p:nvSpPr>
          <p:cNvPr id="2084" name="텍스트 상자 2084"/>
          <p:cNvSpPr txBox="1">
            <a:spLocks noGrp="1" noChangeArrowheads="1"/>
          </p:cNvSpPr>
          <p:nvPr/>
        </p:nvSpPr>
        <p:spPr>
          <a:xfrm>
            <a:off x="1937385" y="488315"/>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화학물질 안전보건</a:t>
            </a:r>
            <a:endParaRPr lang="ko-KR" altLang="en-US" sz="1200" b="1" dirty="0">
              <a:solidFill>
                <a:schemeClr val="bg1"/>
              </a:solidFill>
              <a:latin typeface="-윤고딕320" charset="0"/>
              <a:ea typeface="-윤고딕320" charset="0"/>
            </a:endParaRPr>
          </a:p>
        </p:txBody>
      </p:sp>
      <p:sp>
        <p:nvSpPr>
          <p:cNvPr id="2085" name="텍스트 상자 2085"/>
          <p:cNvSpPr txBox="1">
            <a:spLocks/>
          </p:cNvSpPr>
          <p:nvPr/>
        </p:nvSpPr>
        <p:spPr>
          <a:xfrm>
            <a:off x="699300" y="1129665"/>
            <a:ext cx="5006340" cy="400685"/>
          </a:xfrm>
          <a:prstGeom prst="rect">
            <a:avLst/>
          </a:prstGeom>
          <a:ln w="0">
            <a:noFill/>
            <a:prstDash/>
          </a:ln>
        </p:spPr>
        <p:txBody>
          <a:bodyPr vert="horz" wrap="square" lIns="89535" tIns="46355" rIns="89535" bIns="46355" numCol="1" anchor="t">
            <a:noAutofit/>
          </a:bodyPr>
          <a:lstStyle/>
          <a:p>
            <a:pPr marL="0" indent="0" algn="just" defTabSz="508000" eaLnBrk="0" fontAlgn="auto" latinLnBrk="0">
              <a:lnSpc>
                <a:spcPct val="150000"/>
              </a:lnSpc>
              <a:spcBef>
                <a:spcPts val="0"/>
              </a:spcBef>
              <a:spcAft>
                <a:spcPts val="0"/>
              </a:spcAft>
              <a:buFontTx/>
              <a:buNone/>
            </a:pPr>
            <a:r>
              <a:rPr lang="en-US" altLang="ko-KR" sz="1800" b="1" cap="none" spc="20" dirty="0">
                <a:solidFill>
                  <a:srgbClr val="D00068"/>
                </a:solidFill>
                <a:latin typeface="Arial" charset="0"/>
                <a:ea typeface="Arial" charset="0"/>
              </a:rPr>
              <a:t>What is a Material Safety Data Sheet?</a:t>
            </a:r>
            <a:endParaRPr lang="ko-KR" altLang="en-US" sz="1800" b="1" cap="none" dirty="0">
              <a:solidFill>
                <a:srgbClr val="D00068"/>
              </a:solidFill>
              <a:latin typeface="Arial" charset="0"/>
              <a:ea typeface="Arial" charset="0"/>
            </a:endParaRPr>
          </a:p>
        </p:txBody>
      </p:sp>
      <p:sp>
        <p:nvSpPr>
          <p:cNvPr id="2086" name="텍스트 상자 2086"/>
          <p:cNvSpPr txBox="1">
            <a:spLocks/>
          </p:cNvSpPr>
          <p:nvPr/>
        </p:nvSpPr>
        <p:spPr>
          <a:xfrm>
            <a:off x="732955" y="1438910"/>
            <a:ext cx="3719195" cy="363855"/>
          </a:xfrm>
          <a:prstGeom prst="rect">
            <a:avLst/>
          </a:prstGeom>
          <a:ln w="0">
            <a:noFill/>
            <a:prstDash/>
          </a:ln>
        </p:spPr>
        <p:txBody>
          <a:bodyPr vert="horz" wrap="square" lIns="89535" tIns="46355" rIns="89535" bIns="46355" numCol="1"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물질안전보건자료(MSDS, Material Safety Data Sheet)란?</a:t>
            </a:r>
            <a:endParaRPr lang="ko-KR" altLang="en-US" sz="1000" b="0" cap="none" dirty="0">
              <a:solidFill>
                <a:srgbClr val="D00068"/>
              </a:solidFill>
              <a:latin typeface="-윤고딕330" charset="0"/>
              <a:ea typeface="-윤고딕330" charset="0"/>
            </a:endParaRPr>
          </a:p>
        </p:txBody>
      </p:sp>
      <p:sp>
        <p:nvSpPr>
          <p:cNvPr id="2087" name="TextBox 2087"/>
          <p:cNvSpPr txBox="1">
            <a:spLocks/>
          </p:cNvSpPr>
          <p:nvPr/>
        </p:nvSpPr>
        <p:spPr>
          <a:xfrm>
            <a:off x="781215" y="1811655"/>
            <a:ext cx="6944360" cy="462915"/>
          </a:xfrm>
          <a:prstGeom prst="rect">
            <a:avLst/>
          </a:prstGeom>
          <a:noFill/>
        </p:spPr>
        <p:txBody>
          <a:bodyPr vert="horz" wrap="square" lIns="0" tIns="0" rIns="0" bIns="0" numCol="1" anchor="t">
            <a:noAutofit/>
          </a:bodyPr>
          <a:lstStyle/>
          <a:p>
            <a:pPr marL="0" indent="0" algn="l" defTabSz="457200" eaLnBrk="0" fontAlgn="auto" latinLnBrk="0">
              <a:lnSpc>
                <a:spcPct val="100000"/>
              </a:lnSpc>
              <a:spcBef>
                <a:spcPts val="0"/>
              </a:spcBef>
              <a:spcAft>
                <a:spcPts val="0"/>
              </a:spcAft>
              <a:buFontTx/>
              <a:buNone/>
            </a:pPr>
            <a:r>
              <a:rPr lang="en-US" altLang="ko-KR" sz="1500" b="0" cap="none" dirty="0">
                <a:solidFill>
                  <a:schemeClr val="tx1"/>
                </a:solidFill>
                <a:latin typeface="Arial" charset="0"/>
                <a:ea typeface="Arial" charset="0"/>
              </a:rPr>
              <a:t> MSDS is a manual that explains the toxicity and hazards of chemical </a:t>
            </a:r>
            <a:endParaRPr lang="ko-KR" altLang="en-US" sz="1500" b="0" cap="none" dirty="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FontTx/>
              <a:buNone/>
            </a:pPr>
            <a:r>
              <a:rPr lang="en-US" altLang="ko-KR" sz="1500" b="0" cap="none" dirty="0">
                <a:solidFill>
                  <a:schemeClr val="tx1"/>
                </a:solidFill>
                <a:latin typeface="Arial" charset="0"/>
                <a:ea typeface="Arial" charset="0"/>
              </a:rPr>
              <a:t> substances to support their safe use.</a:t>
            </a:r>
            <a:endParaRPr lang="ko-KR" altLang="en-US" sz="1500" b="0" cap="none" dirty="0">
              <a:solidFill>
                <a:schemeClr val="tx1"/>
              </a:solidFill>
              <a:latin typeface="Arial" charset="0"/>
              <a:ea typeface="Arial" charset="0"/>
            </a:endParaRPr>
          </a:p>
        </p:txBody>
      </p:sp>
      <p:sp>
        <p:nvSpPr>
          <p:cNvPr id="2088" name="텍스트 상자 2088"/>
          <p:cNvSpPr txBox="1">
            <a:spLocks/>
          </p:cNvSpPr>
          <p:nvPr/>
        </p:nvSpPr>
        <p:spPr>
          <a:xfrm>
            <a:off x="735495" y="2263140"/>
            <a:ext cx="7666355" cy="232410"/>
          </a:xfrm>
          <a:prstGeom prst="rect">
            <a:avLst/>
          </a:prstGeom>
          <a:noFill/>
          <a:ln w="0">
            <a:noFill/>
            <a:prstDash/>
          </a:ln>
        </p:spPr>
        <p:txBody>
          <a:bodyPr vert="horz" wrap="square" lIns="89535" tIns="46355" rIns="89535" bIns="46355" numCol="1" anchor="t">
            <a:sp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화학물질의 안전한 취급과 사용을 위해 유해성 및 위험성 정보를 사업주와 근로자에게 알려주는 설명서를 말한다.</a:t>
            </a:r>
            <a:endParaRPr lang="ko-KR" altLang="en-US" sz="900" b="0" cap="none" dirty="0">
              <a:solidFill>
                <a:srgbClr val="D00068"/>
              </a:solidFill>
              <a:latin typeface="-윤고딕330" charset="0"/>
              <a:ea typeface="-윤고딕330" charset="0"/>
            </a:endParaRPr>
          </a:p>
        </p:txBody>
      </p:sp>
      <p:sp>
        <p:nvSpPr>
          <p:cNvPr id="2089" name="텍스트 상자 2089"/>
          <p:cNvSpPr txBox="1">
            <a:spLocks/>
          </p:cNvSpPr>
          <p:nvPr/>
        </p:nvSpPr>
        <p:spPr>
          <a:xfrm>
            <a:off x="737400" y="2617470"/>
            <a:ext cx="7721600" cy="40005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800" b="1" cap="none" spc="20" dirty="0">
                <a:solidFill>
                  <a:srgbClr val="D00068"/>
                </a:solidFill>
                <a:latin typeface="Arial" charset="0"/>
                <a:ea typeface="Arial" charset="0"/>
              </a:rPr>
              <a:t>The Necessity of MSDS and Warning Signs</a:t>
            </a:r>
            <a:endParaRPr lang="ko-KR" altLang="en-US" sz="1800" b="1" cap="none" dirty="0">
              <a:solidFill>
                <a:srgbClr val="D00068"/>
              </a:solidFill>
              <a:latin typeface="Arial" charset="0"/>
              <a:ea typeface="Arial" charset="0"/>
            </a:endParaRPr>
          </a:p>
        </p:txBody>
      </p:sp>
      <p:sp>
        <p:nvSpPr>
          <p:cNvPr id="2090" name="텍스트 상자 2090"/>
          <p:cNvSpPr txBox="1">
            <a:spLocks/>
          </p:cNvSpPr>
          <p:nvPr/>
        </p:nvSpPr>
        <p:spPr>
          <a:xfrm>
            <a:off x="5572925" y="2738755"/>
            <a:ext cx="2091055" cy="36322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MSDS 및 경고표지의 필요성</a:t>
            </a:r>
            <a:endParaRPr lang="ko-KR" altLang="en-US" sz="1000" b="0" cap="none" dirty="0">
              <a:solidFill>
                <a:srgbClr val="D00068"/>
              </a:solidFill>
              <a:latin typeface="-윤고딕330" charset="0"/>
              <a:ea typeface="-윤고딕330" charset="0"/>
            </a:endParaRPr>
          </a:p>
        </p:txBody>
      </p:sp>
      <p:sp>
        <p:nvSpPr>
          <p:cNvPr id="2091" name="TextBox 2091"/>
          <p:cNvSpPr txBox="1">
            <a:spLocks/>
          </p:cNvSpPr>
          <p:nvPr/>
        </p:nvSpPr>
        <p:spPr>
          <a:xfrm>
            <a:off x="918845" y="3140710"/>
            <a:ext cx="1121410" cy="242570"/>
          </a:xfrm>
          <a:prstGeom prst="rect">
            <a:avLst/>
          </a:prstGeom>
          <a:noFill/>
        </p:spPr>
        <p:txBody>
          <a:bodyPr vert="horz" wrap="square" lIns="0" tIns="0" rIns="0" bIns="0" anchor="t">
            <a:noAutofit/>
          </a:bodyPr>
          <a:lstStyle/>
          <a:p>
            <a:pPr marL="0" indent="0" algn="l" defTabSz="457200" eaLnBrk="0" fontAlgn="auto" latinLnBrk="0">
              <a:lnSpc>
                <a:spcPct val="100000"/>
              </a:lnSpc>
              <a:spcBef>
                <a:spcPts val="0"/>
              </a:spcBef>
              <a:spcAft>
                <a:spcPts val="0"/>
              </a:spcAft>
              <a:buFontTx/>
              <a:buNone/>
            </a:pPr>
            <a:r>
              <a:rPr lang="en-US" altLang="ko-KR" sz="1400" b="1" cap="none" dirty="0">
                <a:solidFill>
                  <a:srgbClr val="D00068"/>
                </a:solidFill>
                <a:latin typeface="Arial" charset="0"/>
                <a:ea typeface="Arial" charset="0"/>
              </a:rPr>
              <a:t>Case Study</a:t>
            </a:r>
            <a:endParaRPr lang="ko-KR" altLang="en-US" sz="1400" b="1" cap="none" dirty="0">
              <a:solidFill>
                <a:srgbClr val="D00068"/>
              </a:solidFill>
              <a:latin typeface="Arial" charset="0"/>
              <a:ea typeface="Arial" charset="0"/>
            </a:endParaRPr>
          </a:p>
        </p:txBody>
      </p:sp>
      <p:sp>
        <p:nvSpPr>
          <p:cNvPr id="2092" name="TextBox 2092"/>
          <p:cNvSpPr txBox="1">
            <a:spLocks/>
          </p:cNvSpPr>
          <p:nvPr/>
        </p:nvSpPr>
        <p:spPr>
          <a:xfrm>
            <a:off x="959484" y="3423285"/>
            <a:ext cx="6944360" cy="162560"/>
          </a:xfrm>
          <a:prstGeom prst="rect">
            <a:avLst/>
          </a:prstGeom>
          <a:noFill/>
        </p:spPr>
        <p:txBody>
          <a:bodyPr vert="horz" wrap="square" lIns="0" tIns="0" rIns="0" bIns="0" numCol="1" anchor="t">
            <a:noAutofit/>
          </a:bodyPr>
          <a:lstStyle/>
          <a:p>
            <a:pPr marL="0" indent="0" algn="l" defTabSz="457200" eaLnBrk="0" fontAlgn="auto" latinLnBrk="0">
              <a:lnSpc>
                <a:spcPct val="100000"/>
              </a:lnSpc>
              <a:spcBef>
                <a:spcPts val="0"/>
              </a:spcBef>
              <a:spcAft>
                <a:spcPts val="0"/>
              </a:spcAft>
              <a:buFontTx/>
              <a:buNone/>
            </a:pPr>
            <a:r>
              <a:rPr lang="en-US" altLang="ko-KR" sz="1200" b="1" cap="none" dirty="0">
                <a:solidFill>
                  <a:schemeClr val="tx1"/>
                </a:solidFill>
                <a:latin typeface="Arial" charset="0"/>
                <a:ea typeface="Arial" charset="0"/>
              </a:rPr>
              <a:t>Accidental death from exposure to a chemical substance during a detergent test</a:t>
            </a:r>
            <a:endParaRPr lang="ko-KR" altLang="en-US" sz="1200" b="1" cap="none" dirty="0">
              <a:solidFill>
                <a:schemeClr val="tx1"/>
              </a:solidFill>
              <a:latin typeface="Arial" charset="0"/>
              <a:ea typeface="Arial" charset="0"/>
            </a:endParaRPr>
          </a:p>
        </p:txBody>
      </p:sp>
      <p:sp>
        <p:nvSpPr>
          <p:cNvPr id="2093" name="TextBox 2093"/>
          <p:cNvSpPr txBox="1">
            <a:spLocks/>
          </p:cNvSpPr>
          <p:nvPr/>
        </p:nvSpPr>
        <p:spPr>
          <a:xfrm>
            <a:off x="968375" y="3839845"/>
            <a:ext cx="6745605" cy="534670"/>
          </a:xfrm>
          <a:prstGeom prst="rect">
            <a:avLst/>
          </a:prstGeom>
          <a:noFill/>
        </p:spPr>
        <p:txBody>
          <a:bodyPr vert="horz" wrap="square" lIns="0" tIns="0" rIns="0" bIns="0" anchor="t">
            <a:noAutofit/>
          </a:bodyPr>
          <a:lstStyle/>
          <a:p>
            <a:pPr marL="0" indent="0" algn="l" defTabSz="457200" eaLnBrk="0" fontAlgn="auto" latinLnBrk="0">
              <a:lnSpc>
                <a:spcPct val="100000"/>
              </a:lnSpc>
              <a:spcBef>
                <a:spcPts val="0"/>
              </a:spcBef>
              <a:spcAft>
                <a:spcPts val="0"/>
              </a:spcAft>
              <a:buFontTx/>
              <a:buNone/>
            </a:pPr>
            <a:r>
              <a:rPr lang="en-US" altLang="ko-KR" sz="1200" b="0" cap="none" dirty="0">
                <a:solidFill>
                  <a:schemeClr val="tx1"/>
                </a:solidFill>
                <a:latin typeface="Tahoma" charset="0"/>
                <a:ea typeface="Tahoma" charset="0"/>
              </a:rPr>
              <a:t>In December 2011, a detergent containing the compound tetramethylammonium hydroxide (tMAH) spilled onto the body of its handler in an industrial location in Gyeonggi-do. The victim was not aware of the toxicity of the substance, and simply continued working, intending to clean off the detergent when he had finished his work. He died from acute poisoning.</a:t>
            </a:r>
            <a:endParaRPr lang="ko-KR" altLang="en-US" sz="1200" b="0" cap="none" dirty="0">
              <a:solidFill>
                <a:schemeClr val="tx1"/>
              </a:solidFill>
              <a:latin typeface="Tahoma" charset="0"/>
              <a:ea typeface="Tahoma" charset="0"/>
            </a:endParaRPr>
          </a:p>
        </p:txBody>
      </p:sp>
      <p:sp>
        <p:nvSpPr>
          <p:cNvPr id="2094" name="텍스트 상자 2094"/>
          <p:cNvSpPr txBox="1">
            <a:spLocks/>
          </p:cNvSpPr>
          <p:nvPr/>
        </p:nvSpPr>
        <p:spPr>
          <a:xfrm>
            <a:off x="1866900" y="3100070"/>
            <a:ext cx="748665" cy="36322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900" b="0" cap="none" spc="10" dirty="0">
                <a:solidFill>
                  <a:srgbClr val="D00068"/>
                </a:solidFill>
                <a:latin typeface="-윤고딕330" charset="0"/>
                <a:ea typeface="-윤고딕330" charset="0"/>
              </a:rPr>
              <a:t>재해사례</a:t>
            </a:r>
            <a:endParaRPr lang="ko-KR" altLang="en-US" sz="900" b="0" cap="none" dirty="0">
              <a:solidFill>
                <a:srgbClr val="D00068"/>
              </a:solidFill>
              <a:latin typeface="-윤고딕330" charset="0"/>
              <a:ea typeface="-윤고딕330" charset="0"/>
            </a:endParaRPr>
          </a:p>
        </p:txBody>
      </p:sp>
      <p:sp>
        <p:nvSpPr>
          <p:cNvPr id="2095" name="텍스트 상자 2095"/>
          <p:cNvSpPr txBox="1">
            <a:spLocks/>
          </p:cNvSpPr>
          <p:nvPr/>
        </p:nvSpPr>
        <p:spPr>
          <a:xfrm>
            <a:off x="867410" y="3562350"/>
            <a:ext cx="5857875" cy="232410"/>
          </a:xfrm>
          <a:prstGeom prst="rect">
            <a:avLst/>
          </a:prstGeom>
          <a:noFill/>
          <a:ln w="0">
            <a:noFill/>
            <a:prstDash/>
          </a:ln>
        </p:spPr>
        <p:txBody>
          <a:bodyPr vert="horz" wrap="square" lIns="89535" tIns="46355" rIns="89535" bIns="46355" numCol="1" anchor="t">
            <a:sp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chemeClr val="tx1"/>
                </a:solidFill>
                <a:latin typeface="-윤고딕330" charset="0"/>
                <a:ea typeface="-윤고딕330" charset="0"/>
              </a:rPr>
              <a:t>세척제 테스트 작업 시 화학물질 노출로 인한 사망사고 발생</a:t>
            </a:r>
            <a:endParaRPr lang="ko-KR" altLang="en-US" sz="900" b="0" cap="none" dirty="0">
              <a:solidFill>
                <a:schemeClr val="tx1"/>
              </a:solidFill>
              <a:latin typeface="-윤고딕330" charset="0"/>
              <a:ea typeface="-윤고딕330" charset="0"/>
            </a:endParaRPr>
          </a:p>
        </p:txBody>
      </p:sp>
      <p:sp>
        <p:nvSpPr>
          <p:cNvPr id="2096" name="텍스트 상자 2096"/>
          <p:cNvSpPr txBox="1">
            <a:spLocks/>
          </p:cNvSpPr>
          <p:nvPr/>
        </p:nvSpPr>
        <p:spPr>
          <a:xfrm>
            <a:off x="897890" y="4642485"/>
            <a:ext cx="5987415" cy="339725"/>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800" b="0" cap="none" dirty="0">
                <a:solidFill>
                  <a:schemeClr val="tx1"/>
                </a:solidFill>
                <a:latin typeface="-윤고딕330" charset="0"/>
                <a:ea typeface="-윤고딕330" charset="0"/>
              </a:rPr>
              <a:t>2011년 12월, 경기도 소재 사업장에서 수산화테트 라메틸암모늄(tMAH)이라는 세척제가 몸에 쏟아졌으나 해당물질의 유해성 및 위험성을 알지 못한 근로자가 작업이 끝난 후 닦으려고 미루다가 급성중독으로 사망</a:t>
            </a:r>
            <a:endParaRPr lang="ko-KR" altLang="en-US" sz="800" b="0" cap="none" dirty="0">
              <a:solidFill>
                <a:schemeClr val="tx1"/>
              </a:solidFill>
              <a:latin typeface="-윤고딕330" charset="0"/>
              <a:ea typeface="-윤고딕330" charset="0"/>
            </a:endParaRPr>
          </a:p>
        </p:txBody>
      </p:sp>
      <p:sp>
        <p:nvSpPr>
          <p:cNvPr id="2097" name="TextBox 2097"/>
          <p:cNvSpPr txBox="1">
            <a:spLocks/>
          </p:cNvSpPr>
          <p:nvPr/>
        </p:nvSpPr>
        <p:spPr>
          <a:xfrm>
            <a:off x="1009215" y="5233035"/>
            <a:ext cx="6795135" cy="755015"/>
          </a:xfrm>
          <a:prstGeom prst="rect">
            <a:avLst/>
          </a:prstGeom>
          <a:noFill/>
        </p:spPr>
        <p:txBody>
          <a:bodyPr vert="horz" wrap="square" lIns="0" tIns="0" rIns="0" bIns="0" numCol="1" anchor="t">
            <a:noAutofit/>
          </a:bodyPr>
          <a:lstStyle/>
          <a:p>
            <a:pPr eaLnBrk="0"/>
            <a:r>
              <a:rPr lang="en-US" altLang="ko-KR" sz="1300" dirty="0" smtClean="0">
                <a:latin typeface="Tahoma" charset="0"/>
                <a:ea typeface="Tahoma" charset="0"/>
              </a:rPr>
              <a:t>The substance that caused the victim's death was clearly indicated in the MSDS as "lethal when contact with the skin occurs" and "a cause of muscular deterioration and respiratory system paralysis. " The victim was not aware of this information. </a:t>
            </a:r>
            <a:r>
              <a:rPr lang="en-US" altLang="ko-KR" sz="1300" b="0" cap="none" dirty="0" smtClean="0">
                <a:solidFill>
                  <a:schemeClr val="bg1"/>
                </a:solidFill>
                <a:latin typeface="Tahoma" charset="0"/>
                <a:ea typeface="Tahoma" charset="0"/>
              </a:rPr>
              <a:t>respiratory </a:t>
            </a:r>
            <a:r>
              <a:rPr lang="en-US" altLang="ko-KR" sz="1300" b="0" cap="none" dirty="0">
                <a:solidFill>
                  <a:schemeClr val="bg1"/>
                </a:solidFill>
                <a:latin typeface="Tahoma" charset="0"/>
                <a:ea typeface="Tahoma" charset="0"/>
              </a:rPr>
              <a:t>system paralysis." The victim was not aware of this information.</a:t>
            </a:r>
            <a:endParaRPr lang="ko-KR" altLang="en-US" sz="1300" b="0" cap="none" dirty="0">
              <a:solidFill>
                <a:schemeClr val="tx1"/>
              </a:solidFill>
              <a:latin typeface="Tahoma" charset="0"/>
              <a:ea typeface="Tahoma" charset="0"/>
            </a:endParaRPr>
          </a:p>
        </p:txBody>
      </p:sp>
      <p:sp>
        <p:nvSpPr>
          <p:cNvPr id="2098" name="텍스트 상자 2098"/>
          <p:cNvSpPr txBox="1">
            <a:spLocks/>
          </p:cNvSpPr>
          <p:nvPr/>
        </p:nvSpPr>
        <p:spPr>
          <a:xfrm>
            <a:off x="939165" y="5914390"/>
            <a:ext cx="5857240" cy="370205"/>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900" b="0" cap="none" dirty="0">
                <a:solidFill>
                  <a:schemeClr val="tx1"/>
                </a:solidFill>
                <a:latin typeface="-윤고딕330" charset="0"/>
                <a:ea typeface="-윤고딕330" charset="0"/>
              </a:rPr>
              <a:t>MSDS의 유해성 위험성을 알리는 문구에 “피부와 접촉하면 치명적임”, “근육 약화 및 호흡기 마비를 야기함” 등의 정보가 포함되어 있으나 작업자는 해당 내용을 알지 못하고 작업하던 중 사망하였음</a:t>
            </a:r>
            <a:endParaRPr lang="ko-KR" altLang="en-US" sz="900" b="0" cap="none" dirty="0">
              <a:solidFill>
                <a:schemeClr val="tx1"/>
              </a:solidFill>
              <a:latin typeface="-윤고딕330" charset="0"/>
              <a:ea typeface="-윤고딕330" charset="0"/>
            </a:endParaRPr>
          </a:p>
        </p:txBody>
      </p:sp>
      <p:sp>
        <p:nvSpPr>
          <p:cNvPr id="20"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21"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22"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23" name="Picture 7" descr="C:/Users/Administrator/AppData/Roaming/PolarisOffice/ETemp/3288_5820208/image9.emf"/>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165062064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092" name="TextBox 2092"/>
          <p:cNvSpPr txBox="1">
            <a:spLocks noGrp="1" noChangeArrowheads="1"/>
          </p:cNvSpPr>
          <p:nvPr/>
        </p:nvSpPr>
        <p:spPr>
          <a:xfrm>
            <a:off x="1922145" y="156210"/>
            <a:ext cx="722566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Safety and Health in the Use of Chemicals</a:t>
            </a:r>
            <a:endParaRPr lang="ko-KR" altLang="en-US" sz="2000" b="1" dirty="0">
              <a:solidFill>
                <a:srgbClr val="FFFFFF"/>
              </a:solidFill>
              <a:latin typeface="맑은 고딕" charset="0"/>
              <a:ea typeface="맑은 고딕" charset="0"/>
            </a:endParaRPr>
          </a:p>
        </p:txBody>
      </p:sp>
      <p:sp>
        <p:nvSpPr>
          <p:cNvPr id="2093" name="텍스트 상자 2093"/>
          <p:cNvSpPr txBox="1">
            <a:spLocks noGrp="1" noChangeArrowheads="1"/>
          </p:cNvSpPr>
          <p:nvPr/>
        </p:nvSpPr>
        <p:spPr>
          <a:xfrm>
            <a:off x="1937385" y="488315"/>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화학물질 안전보건</a:t>
            </a:r>
            <a:endParaRPr lang="ko-KR" altLang="en-US" sz="1200" b="1" dirty="0">
              <a:solidFill>
                <a:schemeClr val="bg1"/>
              </a:solidFill>
              <a:latin typeface="-윤고딕320" charset="0"/>
              <a:ea typeface="-윤고딕320" charset="0"/>
            </a:endParaRPr>
          </a:p>
        </p:txBody>
      </p:sp>
      <p:sp>
        <p:nvSpPr>
          <p:cNvPr id="2094" name="텍스트 상자 2094"/>
          <p:cNvSpPr txBox="1">
            <a:spLocks/>
          </p:cNvSpPr>
          <p:nvPr/>
        </p:nvSpPr>
        <p:spPr>
          <a:xfrm>
            <a:off x="759460" y="1246505"/>
            <a:ext cx="7721600" cy="40005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800" b="1" cap="none" spc="20" dirty="0">
                <a:solidFill>
                  <a:srgbClr val="D00068"/>
                </a:solidFill>
                <a:latin typeface="Arial" charset="0"/>
                <a:ea typeface="Arial" charset="0"/>
              </a:rPr>
              <a:t>Rules for Business Owners</a:t>
            </a:r>
            <a:endParaRPr lang="ko-KR" altLang="en-US" sz="1800" b="1" cap="none" dirty="0">
              <a:solidFill>
                <a:srgbClr val="D00068"/>
              </a:solidFill>
              <a:latin typeface="Arial" charset="0"/>
              <a:ea typeface="Arial" charset="0"/>
            </a:endParaRPr>
          </a:p>
        </p:txBody>
      </p:sp>
      <p:sp>
        <p:nvSpPr>
          <p:cNvPr id="2095" name="텍스트 상자 2095"/>
          <p:cNvSpPr txBox="1">
            <a:spLocks/>
          </p:cNvSpPr>
          <p:nvPr/>
        </p:nvSpPr>
        <p:spPr>
          <a:xfrm>
            <a:off x="3857625" y="1367155"/>
            <a:ext cx="2245995" cy="36322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사업주 준수사항</a:t>
            </a:r>
            <a:endParaRPr lang="ko-KR" altLang="en-US" sz="1000" b="0" cap="none" dirty="0">
              <a:solidFill>
                <a:srgbClr val="D00068"/>
              </a:solidFill>
              <a:latin typeface="-윤고딕330" charset="0"/>
              <a:ea typeface="-윤고딕330" charset="0"/>
            </a:endParaRPr>
          </a:p>
        </p:txBody>
      </p:sp>
      <p:sp>
        <p:nvSpPr>
          <p:cNvPr id="2096" name="TextBox 2096"/>
          <p:cNvSpPr txBox="1">
            <a:spLocks/>
          </p:cNvSpPr>
          <p:nvPr/>
        </p:nvSpPr>
        <p:spPr>
          <a:xfrm>
            <a:off x="856615" y="2491740"/>
            <a:ext cx="7433310" cy="325755"/>
          </a:xfrm>
          <a:prstGeom prst="rect">
            <a:avLst/>
          </a:prstGeom>
          <a:noFill/>
        </p:spPr>
        <p:txBody>
          <a:bodyPr vert="horz" wrap="square" lIns="0" tIns="0" rIns="0" bIns="0" anchor="t">
            <a:noAutofit/>
          </a:bodyPr>
          <a:lstStyle/>
          <a:p>
            <a:pPr marL="0" indent="0" algn="l" defTabSz="457200" eaLnBrk="0" fontAlgn="auto" latinLnBrk="0">
              <a:lnSpc>
                <a:spcPts val="2200"/>
              </a:lnSpc>
              <a:spcBef>
                <a:spcPts val="0"/>
              </a:spcBef>
              <a:spcAft>
                <a:spcPts val="0"/>
              </a:spcAft>
              <a:buFontTx/>
              <a:buNone/>
            </a:pPr>
            <a:r>
              <a:rPr lang="en-US" altLang="ko-KR" sz="1200" b="0" cap="none" spc="10" dirty="0">
                <a:solidFill>
                  <a:schemeClr val="tx1"/>
                </a:solidFill>
                <a:latin typeface="Tahoma" charset="0"/>
                <a:ea typeface="Tahoma" charset="0"/>
              </a:rPr>
              <a:t>• Display or make available an MSDS in a location where it can readily be accessed by workers.</a:t>
            </a:r>
            <a:endParaRPr lang="ko-KR" altLang="en-US" sz="1200" b="0" cap="none" dirty="0">
              <a:solidFill>
                <a:schemeClr val="tx1"/>
              </a:solidFill>
              <a:latin typeface="Tahoma" charset="0"/>
              <a:ea typeface="Tahoma" charset="0"/>
            </a:endParaRPr>
          </a:p>
        </p:txBody>
      </p:sp>
      <p:sp>
        <p:nvSpPr>
          <p:cNvPr id="2097" name="텍스트 상자 2097"/>
          <p:cNvSpPr txBox="1">
            <a:spLocks/>
          </p:cNvSpPr>
          <p:nvPr/>
        </p:nvSpPr>
        <p:spPr>
          <a:xfrm>
            <a:off x="779449" y="1888490"/>
            <a:ext cx="6945630" cy="504825"/>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00000"/>
              </a:lnSpc>
              <a:spcBef>
                <a:spcPts val="0"/>
              </a:spcBef>
              <a:spcAft>
                <a:spcPts val="0"/>
              </a:spcAft>
              <a:buFontTx/>
              <a:buNone/>
            </a:pPr>
            <a:r>
              <a:rPr lang="en-US" altLang="ko-KR" sz="1400" b="1" cap="none" dirty="0">
                <a:solidFill>
                  <a:schemeClr val="tx1"/>
                </a:solidFill>
                <a:latin typeface="Tahoma" charset="0"/>
                <a:ea typeface="Tahoma" charset="0"/>
              </a:rPr>
              <a:t>Placement and Display of MSDS; Display of Management Procedures </a:t>
            </a:r>
            <a:endParaRPr lang="ko-KR" altLang="en-US" sz="1400" b="1" cap="none" dirty="0">
              <a:solidFill>
                <a:schemeClr val="tx1"/>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r>
              <a:rPr lang="en-US" altLang="ko-KR" sz="1400" b="1" cap="none" dirty="0">
                <a:solidFill>
                  <a:schemeClr val="tx1"/>
                </a:solidFill>
                <a:latin typeface="Tahoma" charset="0"/>
                <a:ea typeface="Tahoma" charset="0"/>
              </a:rPr>
              <a:t>for Individual Processes</a:t>
            </a:r>
            <a:endParaRPr lang="ko-KR" altLang="en-US" sz="1400" b="1" cap="none" dirty="0">
              <a:solidFill>
                <a:schemeClr val="tx1"/>
              </a:solidFill>
              <a:latin typeface="-윤고딕320" charset="0"/>
              <a:ea typeface="-윤고딕320" charset="0"/>
            </a:endParaRPr>
          </a:p>
        </p:txBody>
      </p:sp>
      <p:sp>
        <p:nvSpPr>
          <p:cNvPr id="2098" name="텍스트 상자 2098"/>
          <p:cNvSpPr txBox="1">
            <a:spLocks/>
          </p:cNvSpPr>
          <p:nvPr/>
        </p:nvSpPr>
        <p:spPr>
          <a:xfrm>
            <a:off x="2958692" y="2141220"/>
            <a:ext cx="4483735" cy="254635"/>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100" b="0" cap="none" dirty="0">
                <a:solidFill>
                  <a:schemeClr val="tx1"/>
                </a:solidFill>
                <a:latin typeface="-윤고딕330" charset="0"/>
                <a:ea typeface="-윤고딕330" charset="0"/>
              </a:rPr>
              <a:t>MSDS 게시, 비치 및 작업공정별 관리요령 게시</a:t>
            </a:r>
            <a:endParaRPr lang="ko-KR" altLang="en-US" sz="1100" b="0" cap="none" dirty="0">
              <a:solidFill>
                <a:schemeClr val="tx1"/>
              </a:solidFill>
              <a:latin typeface="-윤고딕330" charset="0"/>
              <a:ea typeface="-윤고딕330" charset="0"/>
            </a:endParaRPr>
          </a:p>
        </p:txBody>
      </p:sp>
      <p:sp>
        <p:nvSpPr>
          <p:cNvPr id="2099" name="TextBox 2099"/>
          <p:cNvSpPr txBox="1">
            <a:spLocks/>
          </p:cNvSpPr>
          <p:nvPr/>
        </p:nvSpPr>
        <p:spPr>
          <a:xfrm>
            <a:off x="868045" y="3113405"/>
            <a:ext cx="7433310" cy="927100"/>
          </a:xfrm>
          <a:prstGeom prst="rect">
            <a:avLst/>
          </a:prstGeom>
          <a:noFill/>
        </p:spPr>
        <p:txBody>
          <a:bodyPr vert="horz" wrap="square" lIns="0" tIns="0" rIns="0" bIns="0" anchor="t">
            <a:noAutofit/>
          </a:bodyPr>
          <a:lstStyle/>
          <a:p>
            <a:pPr marL="0" indent="0" algn="l" defTabSz="457200" eaLnBrk="0" fontAlgn="auto" latinLnBrk="0">
              <a:lnSpc>
                <a:spcPct val="100000"/>
              </a:lnSpc>
              <a:spcBef>
                <a:spcPts val="0"/>
              </a:spcBef>
              <a:spcAft>
                <a:spcPts val="0"/>
              </a:spcAft>
              <a:buFontTx/>
              <a:buNone/>
            </a:pPr>
            <a:r>
              <a:rPr lang="en-US" altLang="ko-KR" sz="1200" b="0" cap="none" spc="10" dirty="0">
                <a:solidFill>
                  <a:schemeClr val="tx1"/>
                </a:solidFill>
                <a:latin typeface="Tahoma" charset="0"/>
                <a:ea typeface="Tahoma" charset="0"/>
              </a:rPr>
              <a:t>• Use an MSDS as a reference to prepare and set management procedures for individual processes in </a:t>
            </a:r>
            <a:endParaRPr lang="ko-KR" altLang="en-US" sz="1200" b="0" cap="none" dirty="0">
              <a:solidFill>
                <a:schemeClr val="tx1"/>
              </a:solidFill>
              <a:latin typeface="Tahoma" charset="0"/>
              <a:ea typeface="Tahoma" charset="0"/>
            </a:endParaRPr>
          </a:p>
          <a:p>
            <a:pPr marL="0" indent="0" algn="l" defTabSz="457200" eaLnBrk="0" fontAlgn="auto" latinLnBrk="0">
              <a:lnSpc>
                <a:spcPct val="100000"/>
              </a:lnSpc>
              <a:spcBef>
                <a:spcPts val="0"/>
              </a:spcBef>
              <a:spcAft>
                <a:spcPts val="0"/>
              </a:spcAft>
              <a:buFontTx/>
              <a:buNone/>
            </a:pPr>
            <a:r>
              <a:rPr lang="en-US" altLang="ko-KR" sz="1200" b="0" cap="none" spc="10" dirty="0">
                <a:solidFill>
                  <a:schemeClr val="tx1"/>
                </a:solidFill>
                <a:latin typeface="Tahoma" charset="0"/>
                <a:ea typeface="Tahoma" charset="0"/>
              </a:rPr>
              <a:t>   which chemicals are handled.</a:t>
            </a:r>
            <a:endParaRPr lang="ko-KR" altLang="en-US" sz="1200" b="0" cap="none" dirty="0">
              <a:solidFill>
                <a:schemeClr val="tx1"/>
              </a:solidFill>
              <a:latin typeface="Tahoma" charset="0"/>
              <a:ea typeface="Tahoma" charset="0"/>
            </a:endParaRPr>
          </a:p>
          <a:p>
            <a:pPr marL="0" indent="0" algn="l" defTabSz="457200" eaLnBrk="0" fontAlgn="auto" latinLnBrk="0">
              <a:lnSpc>
                <a:spcPts val="2200"/>
              </a:lnSpc>
              <a:spcBef>
                <a:spcPts val="0"/>
              </a:spcBef>
              <a:spcAft>
                <a:spcPts val="0"/>
              </a:spcAft>
              <a:buFontTx/>
              <a:buNone/>
            </a:pPr>
            <a:r>
              <a:rPr lang="en-US" altLang="ko-KR" sz="900" b="0" cap="none" spc="10" dirty="0">
                <a:solidFill>
                  <a:schemeClr val="tx1"/>
                </a:solidFill>
                <a:latin typeface="Tahoma" charset="0"/>
                <a:ea typeface="Tahoma" charset="0"/>
              </a:rPr>
              <a:t>    Manufacturers, importers, and distributors of chemicals must prepare and supply an MSDS for their products.</a:t>
            </a:r>
            <a:endParaRPr lang="ko-KR" altLang="en-US" sz="900" b="0" cap="none" dirty="0">
              <a:solidFill>
                <a:schemeClr val="tx1"/>
              </a:solidFill>
              <a:latin typeface="Tahoma" charset="0"/>
              <a:ea typeface="Tahoma" charset="0"/>
            </a:endParaRPr>
          </a:p>
        </p:txBody>
      </p:sp>
      <p:sp>
        <p:nvSpPr>
          <p:cNvPr id="2100" name="텍스트 상자 2100"/>
          <p:cNvSpPr txBox="1">
            <a:spLocks/>
          </p:cNvSpPr>
          <p:nvPr/>
        </p:nvSpPr>
        <p:spPr>
          <a:xfrm>
            <a:off x="856425" y="2745740"/>
            <a:ext cx="7310755" cy="20320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spc="10" dirty="0">
                <a:solidFill>
                  <a:srgbClr val="D00068"/>
                </a:solidFill>
                <a:latin typeface="-윤고딕330" charset="0"/>
                <a:ea typeface="-윤고딕330" charset="0"/>
              </a:rPr>
              <a:t>화학물질별로 작성된 MSDS를 구비하여 근로자가 쉽게 볼 수 있는 장소에 게시하거나 비치해야 한다.</a:t>
            </a:r>
            <a:endParaRPr lang="ko-KR" altLang="en-US" sz="800" b="0" cap="none" dirty="0">
              <a:solidFill>
                <a:srgbClr val="D00068"/>
              </a:solidFill>
              <a:latin typeface="-윤고딕330" charset="0"/>
              <a:ea typeface="-윤고딕330" charset="0"/>
            </a:endParaRPr>
          </a:p>
        </p:txBody>
      </p:sp>
      <p:sp>
        <p:nvSpPr>
          <p:cNvPr id="2101" name="텍스트 상자 2101"/>
          <p:cNvSpPr txBox="1">
            <a:spLocks/>
          </p:cNvSpPr>
          <p:nvPr/>
        </p:nvSpPr>
        <p:spPr>
          <a:xfrm>
            <a:off x="935800" y="3721100"/>
            <a:ext cx="7310755" cy="49974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spc="10" dirty="0">
                <a:solidFill>
                  <a:srgbClr val="D00068"/>
                </a:solidFill>
                <a:latin typeface="-윤고딕330" charset="0"/>
                <a:ea typeface="-윤고딕330" charset="0"/>
              </a:rPr>
              <a:t>MSDS를 참고하여 화학물질을 취급하는 작업공정별로 관리요령을 게시하여야 한다.</a:t>
            </a:r>
            <a:endParaRPr lang="ko-KR" altLang="en-US" sz="9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r>
              <a:rPr lang="en-US" altLang="ko-KR" sz="700" b="0" cap="none" spc="10" dirty="0">
                <a:solidFill>
                  <a:srgbClr val="D00068"/>
                </a:solidFill>
                <a:latin typeface="-윤고딕330" charset="0"/>
                <a:ea typeface="-윤고딕330" charset="0"/>
              </a:rPr>
              <a:t>※ 화학물질을 양도하거나 제공하는 자(제조, 수입, 유통업체 사업주)는 MSDS를 작성하여 제공해야 한다.</a:t>
            </a:r>
            <a:endParaRPr lang="ko-KR" altLang="en-US" sz="700" b="0" cap="none" dirty="0">
              <a:solidFill>
                <a:srgbClr val="D00068"/>
              </a:solidFill>
              <a:latin typeface="-윤고딕330" charset="0"/>
              <a:ea typeface="-윤고딕330" charset="0"/>
            </a:endParaRPr>
          </a:p>
        </p:txBody>
      </p:sp>
      <p:sp>
        <p:nvSpPr>
          <p:cNvPr id="2102" name="텍스트 상자 2102"/>
          <p:cNvSpPr txBox="1">
            <a:spLocks/>
          </p:cNvSpPr>
          <p:nvPr/>
        </p:nvSpPr>
        <p:spPr>
          <a:xfrm>
            <a:off x="807720" y="4462780"/>
            <a:ext cx="6945630" cy="27305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00000"/>
              </a:lnSpc>
              <a:spcBef>
                <a:spcPts val="0"/>
              </a:spcBef>
              <a:spcAft>
                <a:spcPts val="0"/>
              </a:spcAft>
              <a:buFontTx/>
              <a:buNone/>
            </a:pPr>
            <a:r>
              <a:rPr lang="en-US" altLang="ko-KR" sz="1400" b="1" cap="none" dirty="0">
                <a:solidFill>
                  <a:schemeClr val="tx1"/>
                </a:solidFill>
                <a:latin typeface="Tahoma" charset="0"/>
                <a:ea typeface="Tahoma" charset="0"/>
              </a:rPr>
              <a:t>MSDS Training</a:t>
            </a:r>
            <a:endParaRPr lang="ko-KR" altLang="en-US" sz="1400" b="1" cap="none" dirty="0">
              <a:solidFill>
                <a:schemeClr val="tx1"/>
              </a:solidFill>
              <a:latin typeface="-윤고딕320" charset="0"/>
              <a:ea typeface="-윤고딕320" charset="0"/>
            </a:endParaRPr>
          </a:p>
        </p:txBody>
      </p:sp>
      <p:sp>
        <p:nvSpPr>
          <p:cNvPr id="2103" name="텍스트 상자 2103"/>
          <p:cNvSpPr txBox="1">
            <a:spLocks/>
          </p:cNvSpPr>
          <p:nvPr/>
        </p:nvSpPr>
        <p:spPr>
          <a:xfrm>
            <a:off x="2178875" y="4438066"/>
            <a:ext cx="2245995" cy="36322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100" b="0" cap="none" spc="10" dirty="0">
                <a:solidFill>
                  <a:schemeClr val="tx1"/>
                </a:solidFill>
                <a:latin typeface="-윤고딕330" charset="0"/>
                <a:ea typeface="-윤고딕330" charset="0"/>
              </a:rPr>
              <a:t>MSDS 교육 실시</a:t>
            </a:r>
            <a:endParaRPr lang="ko-KR" altLang="en-US" sz="1100" b="0" cap="none" dirty="0">
              <a:solidFill>
                <a:schemeClr val="tx1"/>
              </a:solidFill>
              <a:latin typeface="-윤고딕330" charset="0"/>
              <a:ea typeface="-윤고딕330" charset="0"/>
            </a:endParaRPr>
          </a:p>
        </p:txBody>
      </p:sp>
      <p:sp>
        <p:nvSpPr>
          <p:cNvPr id="2104" name="TextBox 2104"/>
          <p:cNvSpPr txBox="1">
            <a:spLocks/>
          </p:cNvSpPr>
          <p:nvPr/>
        </p:nvSpPr>
        <p:spPr>
          <a:xfrm>
            <a:off x="929005" y="4826635"/>
            <a:ext cx="7433310" cy="325755"/>
          </a:xfrm>
          <a:prstGeom prst="rect">
            <a:avLst/>
          </a:prstGeom>
          <a:noFill/>
        </p:spPr>
        <p:txBody>
          <a:bodyPr vert="horz" wrap="square" lIns="0" tIns="0" rIns="0" bIns="0" numCol="1" anchor="t">
            <a:noAutofit/>
          </a:bodyPr>
          <a:lstStyle/>
          <a:p>
            <a:pPr marL="0" indent="0" algn="l" defTabSz="457200" eaLnBrk="0" fontAlgn="auto" latinLnBrk="0">
              <a:lnSpc>
                <a:spcPct val="100000"/>
              </a:lnSpc>
              <a:spcBef>
                <a:spcPts val="0"/>
              </a:spcBef>
              <a:spcAft>
                <a:spcPts val="0"/>
              </a:spcAft>
              <a:buFontTx/>
              <a:buNone/>
            </a:pPr>
            <a:r>
              <a:rPr lang="en-US" altLang="ko-KR" sz="1200" b="0" cap="none" spc="10" dirty="0">
                <a:solidFill>
                  <a:schemeClr val="tx1"/>
                </a:solidFill>
                <a:latin typeface="Tahoma" charset="0"/>
                <a:ea typeface="Tahoma" charset="0"/>
              </a:rPr>
              <a:t>• MSDS training contents : Toxicity of substances, appropriate protective gear, emergency measures, </a:t>
            </a:r>
            <a:endParaRPr lang="ko-KR" altLang="en-US" sz="1200" b="0" cap="none" dirty="0">
              <a:solidFill>
                <a:schemeClr val="tx1"/>
              </a:solidFill>
              <a:latin typeface="Tahoma" charset="0"/>
              <a:ea typeface="Tahoma" charset="0"/>
            </a:endParaRPr>
          </a:p>
          <a:p>
            <a:pPr marL="0" indent="0" algn="l" defTabSz="457200" eaLnBrk="0" fontAlgn="auto" latinLnBrk="0">
              <a:lnSpc>
                <a:spcPct val="100000"/>
              </a:lnSpc>
              <a:spcBef>
                <a:spcPts val="0"/>
              </a:spcBef>
              <a:spcAft>
                <a:spcPts val="0"/>
              </a:spcAft>
              <a:buFontTx/>
              <a:buNone/>
            </a:pPr>
            <a:r>
              <a:rPr lang="en-US" altLang="ko-KR" sz="1200" b="0" cap="none" spc="10" dirty="0">
                <a:solidFill>
                  <a:schemeClr val="tx1"/>
                </a:solidFill>
                <a:latin typeface="Tahoma" charset="0"/>
                <a:ea typeface="Tahoma" charset="0"/>
              </a:rPr>
              <a:t>   accident management.</a:t>
            </a:r>
            <a:endParaRPr lang="ko-KR" altLang="en-US" sz="1200" b="0" cap="none" dirty="0">
              <a:solidFill>
                <a:schemeClr val="tx1"/>
              </a:solidFill>
              <a:latin typeface="Tahoma" charset="0"/>
              <a:ea typeface="Tahoma" charset="0"/>
            </a:endParaRPr>
          </a:p>
        </p:txBody>
      </p:sp>
      <p:sp>
        <p:nvSpPr>
          <p:cNvPr id="2105" name="텍스트 상자 2105"/>
          <p:cNvSpPr txBox="1">
            <a:spLocks/>
          </p:cNvSpPr>
          <p:nvPr/>
        </p:nvSpPr>
        <p:spPr>
          <a:xfrm>
            <a:off x="992899" y="5186337"/>
            <a:ext cx="7310755" cy="20320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spc="10" dirty="0">
                <a:solidFill>
                  <a:srgbClr val="D00068"/>
                </a:solidFill>
                <a:latin typeface="-윤고딕330" charset="0"/>
                <a:ea typeface="-윤고딕330" charset="0"/>
              </a:rPr>
              <a:t>MSDS 교육내용: 물질의 유해성 및 위험성, 적절한 보호구, 응급조치 요령, 사고 시 대처방법 등</a:t>
            </a:r>
            <a:endParaRPr lang="ko-KR" altLang="en-US" sz="800" b="0" cap="none" dirty="0">
              <a:solidFill>
                <a:srgbClr val="D00068"/>
              </a:solidFill>
              <a:latin typeface="-윤고딕330" charset="0"/>
              <a:ea typeface="-윤고딕330" charset="0"/>
            </a:endParaRPr>
          </a:p>
        </p:txBody>
      </p:sp>
      <p:sp>
        <p:nvSpPr>
          <p:cNvPr id="19"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22"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23"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24" name="Picture 7" descr="C:/Users/Administrator/AppData/Roaming/PolarisOffice/ETemp/3288_5820208/image9.emf"/>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88487164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109" name="TextBox 2092"/>
          <p:cNvSpPr txBox="1">
            <a:spLocks/>
          </p:cNvSpPr>
          <p:nvPr/>
        </p:nvSpPr>
        <p:spPr>
          <a:xfrm>
            <a:off x="1922145" y="156210"/>
            <a:ext cx="7226300" cy="398780"/>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cap="none" dirty="0">
                <a:solidFill>
                  <a:srgbClr val="FFFFFF"/>
                </a:solidFill>
                <a:latin typeface="맑은 고딕" charset="0"/>
                <a:ea typeface="맑은 고딕" charset="0"/>
              </a:rPr>
              <a:t>Safety and Health in the Use of Chemicals</a:t>
            </a:r>
            <a:endParaRPr lang="ko-KR" altLang="en-US" sz="2000" b="1" cap="none" dirty="0">
              <a:solidFill>
                <a:srgbClr val="FFFFFF"/>
              </a:solidFill>
              <a:latin typeface="맑은 고딕" charset="0"/>
              <a:ea typeface="맑은 고딕" charset="0"/>
            </a:endParaRPr>
          </a:p>
        </p:txBody>
      </p:sp>
      <p:sp>
        <p:nvSpPr>
          <p:cNvPr id="2110" name="텍스트 상자 2093"/>
          <p:cNvSpPr txBox="1">
            <a:spLocks/>
          </p:cNvSpPr>
          <p:nvPr/>
        </p:nvSpPr>
        <p:spPr>
          <a:xfrm>
            <a:off x="1937385" y="488315"/>
            <a:ext cx="4229100" cy="2800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1200" b="1" cap="none" dirty="0">
                <a:solidFill>
                  <a:schemeClr val="bg1"/>
                </a:solidFill>
                <a:latin typeface="-윤고딕320" charset="0"/>
                <a:ea typeface="-윤고딕320" charset="0"/>
              </a:rPr>
              <a:t>화학물질 안전보건</a:t>
            </a:r>
            <a:endParaRPr lang="ko-KR" altLang="en-US" sz="1200" b="1" cap="none" dirty="0">
              <a:solidFill>
                <a:schemeClr val="bg1"/>
              </a:solidFill>
              <a:latin typeface="-윤고딕320" charset="0"/>
              <a:ea typeface="-윤고딕320" charset="0"/>
            </a:endParaRPr>
          </a:p>
        </p:txBody>
      </p:sp>
      <p:sp>
        <p:nvSpPr>
          <p:cNvPr id="2111" name="텍스트 상자 2094"/>
          <p:cNvSpPr txBox="1">
            <a:spLocks/>
          </p:cNvSpPr>
          <p:nvPr/>
        </p:nvSpPr>
        <p:spPr>
          <a:xfrm>
            <a:off x="759460" y="1246505"/>
            <a:ext cx="7721600" cy="40005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800" b="1" cap="none" spc="20" dirty="0">
                <a:solidFill>
                  <a:srgbClr val="D00068"/>
                </a:solidFill>
                <a:latin typeface="Arial" charset="0"/>
                <a:ea typeface="Arial" charset="0"/>
              </a:rPr>
              <a:t>Rules for Business Owners</a:t>
            </a:r>
            <a:endParaRPr lang="ko-KR" altLang="en-US" sz="1800" b="1" cap="none" dirty="0">
              <a:solidFill>
                <a:srgbClr val="D00068"/>
              </a:solidFill>
              <a:latin typeface="Arial" charset="0"/>
              <a:ea typeface="Arial" charset="0"/>
            </a:endParaRPr>
          </a:p>
        </p:txBody>
      </p:sp>
      <p:sp>
        <p:nvSpPr>
          <p:cNvPr id="2112" name="텍스트 상자 2095"/>
          <p:cNvSpPr txBox="1">
            <a:spLocks/>
          </p:cNvSpPr>
          <p:nvPr/>
        </p:nvSpPr>
        <p:spPr>
          <a:xfrm>
            <a:off x="3857625" y="1367155"/>
            <a:ext cx="2245995" cy="36322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사업주 준수사항</a:t>
            </a:r>
            <a:endParaRPr lang="ko-KR" altLang="en-US" sz="1000" b="0" cap="none" dirty="0">
              <a:solidFill>
                <a:srgbClr val="D00068"/>
              </a:solidFill>
              <a:latin typeface="-윤고딕330" charset="0"/>
              <a:ea typeface="-윤고딕330" charset="0"/>
            </a:endParaRPr>
          </a:p>
        </p:txBody>
      </p:sp>
      <p:sp>
        <p:nvSpPr>
          <p:cNvPr id="2113" name="TextBox 2096"/>
          <p:cNvSpPr txBox="1">
            <a:spLocks/>
          </p:cNvSpPr>
          <p:nvPr/>
        </p:nvSpPr>
        <p:spPr>
          <a:xfrm>
            <a:off x="918400" y="2277745"/>
            <a:ext cx="7433310" cy="325755"/>
          </a:xfrm>
          <a:prstGeom prst="rect">
            <a:avLst/>
          </a:prstGeom>
          <a:noFill/>
        </p:spPr>
        <p:txBody>
          <a:bodyPr vert="horz" wrap="square" lIns="0" tIns="0" rIns="0" bIns="0" anchor="t">
            <a:noAutofit/>
          </a:bodyPr>
          <a:lstStyle/>
          <a:p>
            <a:pPr marL="0" indent="0" algn="l" defTabSz="457200" eaLnBrk="0" fontAlgn="auto" latinLnBrk="0">
              <a:lnSpc>
                <a:spcPts val="2200"/>
              </a:lnSpc>
              <a:spcBef>
                <a:spcPts val="0"/>
              </a:spcBef>
              <a:spcAft>
                <a:spcPts val="0"/>
              </a:spcAft>
              <a:buFontTx/>
              <a:buNone/>
            </a:pPr>
            <a:r>
              <a:rPr lang="en-US" altLang="ko-KR" sz="1200" b="0" cap="none" spc="10" dirty="0">
                <a:solidFill>
                  <a:schemeClr val="tx1"/>
                </a:solidFill>
                <a:latin typeface="Tahoma" charset="0"/>
                <a:ea typeface="Tahoma" charset="0"/>
              </a:rPr>
              <a:t>•  Containers and packaging of chemical substances must bear warning signs.</a:t>
            </a:r>
            <a:endParaRPr lang="ko-KR" altLang="en-US" sz="1200" b="0" cap="none" dirty="0">
              <a:solidFill>
                <a:schemeClr val="tx1"/>
              </a:solidFill>
              <a:latin typeface="Tahoma" charset="0"/>
              <a:ea typeface="Tahoma" charset="0"/>
            </a:endParaRPr>
          </a:p>
        </p:txBody>
      </p:sp>
      <p:sp>
        <p:nvSpPr>
          <p:cNvPr id="2114" name="텍스트 상자 2097"/>
          <p:cNvSpPr txBox="1">
            <a:spLocks/>
          </p:cNvSpPr>
          <p:nvPr/>
        </p:nvSpPr>
        <p:spPr>
          <a:xfrm>
            <a:off x="787933" y="1898016"/>
            <a:ext cx="6945630" cy="285114"/>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00000"/>
              </a:lnSpc>
              <a:spcBef>
                <a:spcPts val="0"/>
              </a:spcBef>
              <a:spcAft>
                <a:spcPts val="0"/>
              </a:spcAft>
              <a:buFontTx/>
              <a:buNone/>
            </a:pPr>
            <a:r>
              <a:rPr lang="en-US" altLang="ko-KR" sz="1400" b="1" cap="none" dirty="0">
                <a:solidFill>
                  <a:schemeClr val="tx1"/>
                </a:solidFill>
                <a:latin typeface="Tahoma" charset="0"/>
                <a:ea typeface="Tahoma" charset="0"/>
              </a:rPr>
              <a:t>Display of Warning Signs</a:t>
            </a:r>
            <a:endParaRPr lang="ko-KR" altLang="en-US" sz="1400" b="1" cap="none" dirty="0">
              <a:solidFill>
                <a:schemeClr val="tx1"/>
              </a:solidFill>
              <a:latin typeface="-윤고딕320" charset="0"/>
              <a:ea typeface="-윤고딕320" charset="0"/>
            </a:endParaRPr>
          </a:p>
        </p:txBody>
      </p:sp>
      <p:sp>
        <p:nvSpPr>
          <p:cNvPr id="2115" name="텍스트 상자 2098"/>
          <p:cNvSpPr txBox="1">
            <a:spLocks/>
          </p:cNvSpPr>
          <p:nvPr/>
        </p:nvSpPr>
        <p:spPr>
          <a:xfrm>
            <a:off x="3091797" y="1928494"/>
            <a:ext cx="4483735" cy="254635"/>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100" b="0" cap="none" dirty="0">
                <a:solidFill>
                  <a:schemeClr val="tx1"/>
                </a:solidFill>
                <a:latin typeface="-윤고딕330" charset="0"/>
                <a:ea typeface="-윤고딕330" charset="0"/>
              </a:rPr>
              <a:t>경고표지 부착</a:t>
            </a:r>
            <a:endParaRPr lang="ko-KR" altLang="en-US" sz="1100" b="0" cap="none" dirty="0">
              <a:solidFill>
                <a:schemeClr val="tx1"/>
              </a:solidFill>
              <a:latin typeface="-윤고딕330" charset="0"/>
              <a:ea typeface="-윤고딕330" charset="0"/>
            </a:endParaRPr>
          </a:p>
        </p:txBody>
      </p:sp>
      <p:sp>
        <p:nvSpPr>
          <p:cNvPr id="2116" name="TextBox 2099"/>
          <p:cNvSpPr txBox="1">
            <a:spLocks/>
          </p:cNvSpPr>
          <p:nvPr/>
        </p:nvSpPr>
        <p:spPr>
          <a:xfrm>
            <a:off x="929830" y="2899410"/>
            <a:ext cx="7433310" cy="360680"/>
          </a:xfrm>
          <a:prstGeom prst="rect">
            <a:avLst/>
          </a:prstGeom>
          <a:noFill/>
        </p:spPr>
        <p:txBody>
          <a:bodyPr vert="horz" wrap="square" lIns="0" tIns="0" rIns="0" bIns="0" anchor="t">
            <a:noAutofit/>
          </a:bodyPr>
          <a:lstStyle/>
          <a:p>
            <a:pPr marL="0" indent="0" algn="l" defTabSz="457200" eaLnBrk="0" fontAlgn="auto" latinLnBrk="0">
              <a:lnSpc>
                <a:spcPct val="100000"/>
              </a:lnSpc>
              <a:spcBef>
                <a:spcPts val="0"/>
              </a:spcBef>
              <a:spcAft>
                <a:spcPts val="0"/>
              </a:spcAft>
              <a:buFontTx/>
              <a:buNone/>
            </a:pPr>
            <a:r>
              <a:rPr lang="en-US" altLang="ko-KR" sz="1200" b="0" cap="none" spc="10" dirty="0">
                <a:solidFill>
                  <a:schemeClr val="tx1"/>
                </a:solidFill>
                <a:latin typeface="Tahoma" charset="0"/>
                <a:ea typeface="Tahoma" charset="0"/>
              </a:rPr>
              <a:t>•  A warning sign can include the following information: name, glyph, signal word, toxicity, accident </a:t>
            </a:r>
            <a:endParaRPr lang="ko-KR" altLang="en-US" sz="1200" b="0" cap="none" dirty="0">
              <a:solidFill>
                <a:schemeClr val="tx1"/>
              </a:solidFill>
              <a:latin typeface="Tahoma" charset="0"/>
              <a:ea typeface="Tahoma" charset="0"/>
            </a:endParaRPr>
          </a:p>
          <a:p>
            <a:pPr marL="0" indent="0" algn="l" defTabSz="457200" eaLnBrk="0" fontAlgn="auto" latinLnBrk="0">
              <a:lnSpc>
                <a:spcPct val="100000"/>
              </a:lnSpc>
              <a:spcBef>
                <a:spcPts val="0"/>
              </a:spcBef>
              <a:spcAft>
                <a:spcPts val="0"/>
              </a:spcAft>
              <a:buFontTx/>
              <a:buNone/>
            </a:pPr>
            <a:r>
              <a:rPr lang="en-US" altLang="ko-KR" sz="1200" b="0" cap="none" spc="10" dirty="0">
                <a:solidFill>
                  <a:schemeClr val="tx1"/>
                </a:solidFill>
                <a:latin typeface="Tahoma" charset="0"/>
                <a:ea typeface="Tahoma" charset="0"/>
              </a:rPr>
              <a:t>   prevention measures, and supplier.</a:t>
            </a:r>
            <a:endParaRPr lang="ko-KR" altLang="en-US" sz="1200" b="0" cap="none" dirty="0">
              <a:solidFill>
                <a:schemeClr val="tx1"/>
              </a:solidFill>
              <a:latin typeface="Tahoma" charset="0"/>
              <a:ea typeface="Tahoma" charset="0"/>
            </a:endParaRPr>
          </a:p>
        </p:txBody>
      </p:sp>
      <p:sp>
        <p:nvSpPr>
          <p:cNvPr id="2117" name="텍스트 상자 2100"/>
          <p:cNvSpPr txBox="1">
            <a:spLocks/>
          </p:cNvSpPr>
          <p:nvPr/>
        </p:nvSpPr>
        <p:spPr>
          <a:xfrm>
            <a:off x="979995" y="2531745"/>
            <a:ext cx="7310755" cy="20320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spc="10" dirty="0">
                <a:solidFill>
                  <a:srgbClr val="D00068"/>
                </a:solidFill>
                <a:latin typeface="-윤고딕330" charset="0"/>
                <a:ea typeface="-윤고딕330" charset="0"/>
              </a:rPr>
              <a:t>작업장에서 사용하는 화학물질을 담은 용기 및 포장에는 경고표지를 부착해야 한다.</a:t>
            </a:r>
            <a:endParaRPr lang="ko-KR" altLang="en-US" sz="800" b="0" cap="none" dirty="0">
              <a:solidFill>
                <a:srgbClr val="D00068"/>
              </a:solidFill>
              <a:latin typeface="-윤고딕330" charset="0"/>
              <a:ea typeface="-윤고딕330" charset="0"/>
            </a:endParaRPr>
          </a:p>
        </p:txBody>
      </p:sp>
      <p:sp>
        <p:nvSpPr>
          <p:cNvPr id="2118" name="텍스트 상자 2101"/>
          <p:cNvSpPr txBox="1">
            <a:spLocks/>
          </p:cNvSpPr>
          <p:nvPr/>
        </p:nvSpPr>
        <p:spPr>
          <a:xfrm>
            <a:off x="959364" y="3274695"/>
            <a:ext cx="7310755" cy="49974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spc="10" dirty="0">
                <a:solidFill>
                  <a:srgbClr val="D00068"/>
                </a:solidFill>
                <a:latin typeface="-윤고딕330" charset="0"/>
                <a:ea typeface="-윤고딕330" charset="0"/>
              </a:rPr>
              <a:t>경고표지에 들어갈 내용: 명칭, 그림문자, 신호어, 유해성 및 위험성 경고 문구, 예방조치문구, 공급자 정보</a:t>
            </a:r>
            <a:endParaRPr lang="ko-KR" altLang="en-US" sz="9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700" b="0" cap="none" dirty="0">
              <a:solidFill>
                <a:srgbClr val="D00068"/>
              </a:solidFill>
              <a:latin typeface="-윤고딕330" charset="0"/>
              <a:ea typeface="-윤고딕330" charset="0"/>
            </a:endParaRPr>
          </a:p>
        </p:txBody>
      </p:sp>
      <p:sp>
        <p:nvSpPr>
          <p:cNvPr id="16"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17"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18"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19" name="Picture 7" descr="C:/Users/Administrator/AppData/Roaming/PolarisOffice/ETemp/3288_5820208/image9.emf"/>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pic>
        <p:nvPicPr>
          <p:cNvPr id="20" name="그림 19" descr="테트라에틸 copy copy.bmp"/>
          <p:cNvPicPr>
            <a:picLocks noChangeAspect="1"/>
          </p:cNvPicPr>
          <p:nvPr/>
        </p:nvPicPr>
        <p:blipFill>
          <a:blip r:embed="rId4"/>
          <a:stretch>
            <a:fillRect/>
          </a:stretch>
        </p:blipFill>
        <p:spPr>
          <a:xfrm>
            <a:off x="1081792" y="3660140"/>
            <a:ext cx="5945005" cy="2531110"/>
          </a:xfrm>
          <a:prstGeom prst="rect">
            <a:avLst/>
          </a:prstGeom>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109" name="TextBox 2092"/>
          <p:cNvSpPr txBox="1">
            <a:spLocks/>
          </p:cNvSpPr>
          <p:nvPr/>
        </p:nvSpPr>
        <p:spPr>
          <a:xfrm>
            <a:off x="1922145" y="156210"/>
            <a:ext cx="7226300" cy="398780"/>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cap="none" dirty="0">
                <a:solidFill>
                  <a:srgbClr val="FFFFFF"/>
                </a:solidFill>
                <a:latin typeface="맑은 고딕" charset="0"/>
                <a:ea typeface="맑은 고딕" charset="0"/>
              </a:rPr>
              <a:t>Safety and Health in the Use of Chemicals</a:t>
            </a:r>
            <a:endParaRPr lang="ko-KR" altLang="en-US" sz="2000" b="1" cap="none" dirty="0">
              <a:solidFill>
                <a:srgbClr val="FFFFFF"/>
              </a:solidFill>
              <a:latin typeface="맑은 고딕" charset="0"/>
              <a:ea typeface="맑은 고딕" charset="0"/>
            </a:endParaRPr>
          </a:p>
        </p:txBody>
      </p:sp>
      <p:sp>
        <p:nvSpPr>
          <p:cNvPr id="2110" name="텍스트 상자 2093"/>
          <p:cNvSpPr txBox="1">
            <a:spLocks/>
          </p:cNvSpPr>
          <p:nvPr/>
        </p:nvSpPr>
        <p:spPr>
          <a:xfrm>
            <a:off x="1937385" y="488315"/>
            <a:ext cx="4229100" cy="2800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1200" b="1" cap="none" dirty="0">
                <a:solidFill>
                  <a:schemeClr val="bg1"/>
                </a:solidFill>
                <a:latin typeface="-윤고딕320" charset="0"/>
                <a:ea typeface="-윤고딕320" charset="0"/>
              </a:rPr>
              <a:t>화학물질 안전보건</a:t>
            </a:r>
            <a:endParaRPr lang="ko-KR" altLang="en-US" sz="1200" b="1" cap="none" dirty="0">
              <a:solidFill>
                <a:schemeClr val="bg1"/>
              </a:solidFill>
              <a:latin typeface="-윤고딕320" charset="0"/>
              <a:ea typeface="-윤고딕320" charset="0"/>
            </a:endParaRPr>
          </a:p>
        </p:txBody>
      </p:sp>
      <p:sp>
        <p:nvSpPr>
          <p:cNvPr id="2111" name="텍스트 상자 2094"/>
          <p:cNvSpPr txBox="1">
            <a:spLocks/>
          </p:cNvSpPr>
          <p:nvPr/>
        </p:nvSpPr>
        <p:spPr>
          <a:xfrm>
            <a:off x="759460" y="1246505"/>
            <a:ext cx="7721600" cy="40005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800" b="1" cap="none" spc="20" dirty="0">
                <a:solidFill>
                  <a:srgbClr val="D00068"/>
                </a:solidFill>
                <a:latin typeface="Arial" charset="0"/>
                <a:ea typeface="Arial" charset="0"/>
              </a:rPr>
              <a:t>Rules for Business Owners</a:t>
            </a:r>
            <a:endParaRPr lang="ko-KR" altLang="en-US" sz="1800" b="1" cap="none" dirty="0">
              <a:solidFill>
                <a:srgbClr val="D00068"/>
              </a:solidFill>
              <a:latin typeface="Arial" charset="0"/>
              <a:ea typeface="Arial" charset="0"/>
            </a:endParaRPr>
          </a:p>
        </p:txBody>
      </p:sp>
      <p:sp>
        <p:nvSpPr>
          <p:cNvPr id="2112" name="텍스트 상자 2095"/>
          <p:cNvSpPr txBox="1">
            <a:spLocks/>
          </p:cNvSpPr>
          <p:nvPr/>
        </p:nvSpPr>
        <p:spPr>
          <a:xfrm>
            <a:off x="3857625" y="1367155"/>
            <a:ext cx="2245995" cy="36322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사업주 준수사항</a:t>
            </a:r>
            <a:endParaRPr lang="ko-KR" altLang="en-US" sz="1000" b="0" cap="none" dirty="0">
              <a:solidFill>
                <a:srgbClr val="D00068"/>
              </a:solidFill>
              <a:latin typeface="-윤고딕330" charset="0"/>
              <a:ea typeface="-윤고딕330" charset="0"/>
            </a:endParaRPr>
          </a:p>
        </p:txBody>
      </p:sp>
      <p:sp>
        <p:nvSpPr>
          <p:cNvPr id="16"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17"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18"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19" name="Picture 7" descr="C:/Users/Administrator/AppData/Roaming/PolarisOffice/ETemp/3288_5820208/image9.emf"/>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
        <p:nvSpPr>
          <p:cNvPr id="20" name="텍스트 상자 2097"/>
          <p:cNvSpPr txBox="1">
            <a:spLocks/>
          </p:cNvSpPr>
          <p:nvPr/>
        </p:nvSpPr>
        <p:spPr>
          <a:xfrm>
            <a:off x="787933" y="1898016"/>
            <a:ext cx="6945630" cy="285114"/>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00000"/>
              </a:lnSpc>
              <a:spcBef>
                <a:spcPts val="0"/>
              </a:spcBef>
              <a:spcAft>
                <a:spcPts val="0"/>
              </a:spcAft>
              <a:buFontTx/>
              <a:buNone/>
            </a:pPr>
            <a:r>
              <a:rPr lang="en-US" altLang="ko-KR" sz="1400" b="1" cap="none" dirty="0">
                <a:solidFill>
                  <a:schemeClr val="tx1"/>
                </a:solidFill>
                <a:latin typeface="Tahoma" charset="0"/>
                <a:ea typeface="Tahoma" charset="0"/>
              </a:rPr>
              <a:t>Display of Warning Signs</a:t>
            </a:r>
            <a:endParaRPr lang="ko-KR" altLang="en-US" sz="1400" b="1" cap="none" dirty="0">
              <a:solidFill>
                <a:schemeClr val="tx1"/>
              </a:solidFill>
              <a:latin typeface="-윤고딕320" charset="0"/>
              <a:ea typeface="-윤고딕320" charset="0"/>
            </a:endParaRPr>
          </a:p>
        </p:txBody>
      </p:sp>
      <p:sp>
        <p:nvSpPr>
          <p:cNvPr id="21" name="텍스트 상자 2098"/>
          <p:cNvSpPr txBox="1">
            <a:spLocks/>
          </p:cNvSpPr>
          <p:nvPr/>
        </p:nvSpPr>
        <p:spPr>
          <a:xfrm>
            <a:off x="3091797" y="1928494"/>
            <a:ext cx="4483735" cy="254635"/>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100" b="0" cap="none" dirty="0">
                <a:solidFill>
                  <a:schemeClr val="tx1"/>
                </a:solidFill>
                <a:latin typeface="-윤고딕330" charset="0"/>
                <a:ea typeface="-윤고딕330" charset="0"/>
              </a:rPr>
              <a:t>경고표지 부착</a:t>
            </a:r>
            <a:endParaRPr lang="ko-KR" altLang="en-US" sz="1100" b="0" cap="none" dirty="0">
              <a:solidFill>
                <a:schemeClr val="tx1"/>
              </a:solidFill>
              <a:latin typeface="-윤고딕330" charset="0"/>
              <a:ea typeface="-윤고딕330" charset="0"/>
            </a:endParaRPr>
          </a:p>
        </p:txBody>
      </p:sp>
      <p:pic>
        <p:nvPicPr>
          <p:cNvPr id="23" name="그림 22" descr="테트라에틸 copy copy.bmp"/>
          <p:cNvPicPr>
            <a:picLocks noChangeAspect="1"/>
          </p:cNvPicPr>
          <p:nvPr/>
        </p:nvPicPr>
        <p:blipFill>
          <a:blip r:embed="rId4"/>
          <a:stretch>
            <a:fillRect/>
          </a:stretch>
        </p:blipFill>
        <p:spPr>
          <a:xfrm>
            <a:off x="795964" y="2317115"/>
            <a:ext cx="3960200" cy="1692910"/>
          </a:xfrm>
          <a:prstGeom prst="rect">
            <a:avLst/>
          </a:prstGeom>
        </p:spPr>
      </p:pic>
      <p:sp>
        <p:nvSpPr>
          <p:cNvPr id="24" name="텍스트 상자 2102"/>
          <p:cNvSpPr txBox="1">
            <a:spLocks/>
          </p:cNvSpPr>
          <p:nvPr/>
        </p:nvSpPr>
        <p:spPr>
          <a:xfrm>
            <a:off x="807720" y="4090670"/>
            <a:ext cx="3049905" cy="273050"/>
          </a:xfrm>
          <a:prstGeom prst="rect">
            <a:avLst/>
          </a:prstGeom>
          <a:ln w="0">
            <a:noFill/>
            <a:prstDash/>
          </a:ln>
        </p:spPr>
        <p:txBody>
          <a:bodyPr vert="horz" wrap="square" lIns="89535" tIns="46355" rIns="89535" bIns="46355" anchor="t">
            <a:noAutofit/>
          </a:bodyPr>
          <a:lstStyle/>
          <a:p>
            <a:pPr algn="just" defTabSz="508000" eaLnBrk="0"/>
            <a:r>
              <a:rPr lang="en-US" altLang="ko-KR" sz="1200" b="1" dirty="0">
                <a:latin typeface="Tahoma" charset="0"/>
                <a:ea typeface="Tahoma" charset="0"/>
              </a:rPr>
              <a:t>Warnings of Safety Hazards</a:t>
            </a:r>
            <a:endParaRPr lang="ko-KR" altLang="en-US" sz="1200" b="1" cap="none" dirty="0">
              <a:solidFill>
                <a:schemeClr val="tx1"/>
              </a:solidFill>
              <a:latin typeface="-윤고딕320" charset="0"/>
              <a:ea typeface="-윤고딕320" charset="0"/>
            </a:endParaRPr>
          </a:p>
        </p:txBody>
      </p:sp>
      <p:sp>
        <p:nvSpPr>
          <p:cNvPr id="25" name="텍스트 상자 2103"/>
          <p:cNvSpPr txBox="1">
            <a:spLocks/>
          </p:cNvSpPr>
          <p:nvPr/>
        </p:nvSpPr>
        <p:spPr>
          <a:xfrm>
            <a:off x="2965641" y="4067175"/>
            <a:ext cx="2245995" cy="36322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ko-KR" altLang="en-US" sz="900" spc="10" dirty="0">
                <a:latin typeface="-윤고딕330" charset="0"/>
                <a:ea typeface="-윤고딕330" charset="0"/>
              </a:rPr>
              <a:t>유해위험 문구</a:t>
            </a:r>
            <a:endParaRPr lang="ko-KR" altLang="en-US" sz="900" b="0" cap="none" dirty="0">
              <a:solidFill>
                <a:schemeClr val="tx1"/>
              </a:solidFill>
              <a:latin typeface="-윤고딕330" charset="0"/>
              <a:ea typeface="-윤고딕330" charset="0"/>
            </a:endParaRPr>
          </a:p>
        </p:txBody>
      </p:sp>
      <p:sp>
        <p:nvSpPr>
          <p:cNvPr id="26" name="TextBox 2096"/>
          <p:cNvSpPr txBox="1">
            <a:spLocks/>
          </p:cNvSpPr>
          <p:nvPr/>
        </p:nvSpPr>
        <p:spPr>
          <a:xfrm>
            <a:off x="856615" y="4354195"/>
            <a:ext cx="7433310" cy="1522730"/>
          </a:xfrm>
          <a:prstGeom prst="rect">
            <a:avLst/>
          </a:prstGeom>
          <a:noFill/>
        </p:spPr>
        <p:txBody>
          <a:bodyPr vert="horz" wrap="square" lIns="0" tIns="0" rIns="0" bIns="0" anchor="t">
            <a:noAutofit/>
          </a:bodyPr>
          <a:lstStyle/>
          <a:p>
            <a:pPr eaLnBrk="0">
              <a:lnSpc>
                <a:spcPts val="1450"/>
              </a:lnSpc>
              <a:buFontTx/>
              <a:buChar char="-"/>
            </a:pPr>
            <a:r>
              <a:rPr lang="en-US" altLang="ko-KR" sz="1100" spc="10" dirty="0">
                <a:latin typeface="Tahoma" pitchFamily="34" charset="0"/>
                <a:ea typeface="Tahoma" charset="0"/>
                <a:cs typeface="Tahoma" pitchFamily="34" charset="0"/>
              </a:rPr>
              <a:t> Fatal if swallowed</a:t>
            </a:r>
          </a:p>
          <a:p>
            <a:pPr eaLnBrk="0">
              <a:lnSpc>
                <a:spcPts val="1450"/>
              </a:lnSpc>
              <a:buFontTx/>
              <a:buChar char="-"/>
            </a:pPr>
            <a:r>
              <a:rPr lang="en-US" sz="1100" dirty="0">
                <a:latin typeface="Tahoma" pitchFamily="34" charset="0"/>
                <a:cs typeface="Tahoma" pitchFamily="34" charset="0"/>
              </a:rPr>
              <a:t> Causes skin corrosion</a:t>
            </a:r>
          </a:p>
          <a:p>
            <a:pPr eaLnBrk="0">
              <a:lnSpc>
                <a:spcPts val="1450"/>
              </a:lnSpc>
              <a:buFontTx/>
              <a:buChar char="-"/>
            </a:pPr>
            <a:r>
              <a:rPr lang="en-US" altLang="ko-KR" sz="1100" dirty="0">
                <a:latin typeface="Tahoma" pitchFamily="34" charset="0"/>
                <a:ea typeface="Tahoma" charset="0"/>
                <a:cs typeface="Tahoma" pitchFamily="34" charset="0"/>
              </a:rPr>
              <a:t> Fatal if inhaled</a:t>
            </a:r>
          </a:p>
          <a:p>
            <a:pPr eaLnBrk="0">
              <a:lnSpc>
                <a:spcPts val="1450"/>
              </a:lnSpc>
              <a:buFontTx/>
              <a:buChar char="-"/>
            </a:pPr>
            <a:r>
              <a:rPr lang="en-US" altLang="ko-KR" sz="1100" dirty="0">
                <a:latin typeface="Tahoma" pitchFamily="34" charset="0"/>
                <a:ea typeface="Tahoma" charset="0"/>
                <a:cs typeface="Tahoma" pitchFamily="34" charset="0"/>
              </a:rPr>
              <a:t> Causes severe skin burns and eye damage</a:t>
            </a:r>
          </a:p>
          <a:p>
            <a:pPr eaLnBrk="0">
              <a:lnSpc>
                <a:spcPts val="1450"/>
              </a:lnSpc>
              <a:buFontTx/>
              <a:buChar char="-"/>
            </a:pPr>
            <a:r>
              <a:rPr lang="en-US" altLang="ko-KR" sz="1100" b="0" cap="none" dirty="0">
                <a:solidFill>
                  <a:schemeClr val="tx1"/>
                </a:solidFill>
                <a:latin typeface="Tahoma" pitchFamily="34" charset="0"/>
                <a:ea typeface="Tahoma" charset="0"/>
                <a:cs typeface="Tahoma" pitchFamily="34" charset="0"/>
              </a:rPr>
              <a:t> </a:t>
            </a:r>
            <a:r>
              <a:rPr lang="en-US" altLang="ko-KR" sz="1100" dirty="0">
                <a:latin typeface="Tahoma" pitchFamily="34" charset="0"/>
                <a:ea typeface="Tahoma" charset="0"/>
                <a:cs typeface="Tahoma" pitchFamily="34" charset="0"/>
              </a:rPr>
              <a:t>Causes eye irritation</a:t>
            </a:r>
          </a:p>
          <a:p>
            <a:pPr eaLnBrk="0">
              <a:lnSpc>
                <a:spcPts val="1450"/>
              </a:lnSpc>
              <a:buFontTx/>
              <a:buChar char="-"/>
            </a:pPr>
            <a:r>
              <a:rPr lang="en-US" altLang="ko-KR" sz="1100" b="0" cap="none" dirty="0">
                <a:solidFill>
                  <a:schemeClr val="tx1"/>
                </a:solidFill>
                <a:latin typeface="Tahoma" pitchFamily="34" charset="0"/>
                <a:ea typeface="Tahoma" charset="0"/>
                <a:cs typeface="Tahoma" pitchFamily="34" charset="0"/>
              </a:rPr>
              <a:t> </a:t>
            </a:r>
            <a:r>
              <a:rPr lang="en-US" altLang="ko-KR" sz="1100" dirty="0">
                <a:latin typeface="Tahoma" pitchFamily="34" charset="0"/>
                <a:ea typeface="Tahoma" charset="0"/>
                <a:cs typeface="Tahoma" pitchFamily="34" charset="0"/>
              </a:rPr>
              <a:t>May cause cancer</a:t>
            </a:r>
          </a:p>
          <a:p>
            <a:pPr eaLnBrk="0">
              <a:lnSpc>
                <a:spcPts val="1450"/>
              </a:lnSpc>
              <a:buFontTx/>
              <a:buChar char="-"/>
            </a:pPr>
            <a:r>
              <a:rPr lang="en-US" altLang="ko-KR" sz="1100" b="0" cap="none" dirty="0">
                <a:solidFill>
                  <a:schemeClr val="tx1"/>
                </a:solidFill>
                <a:latin typeface="Tahoma" pitchFamily="34" charset="0"/>
                <a:ea typeface="Tahoma" charset="0"/>
                <a:cs typeface="Tahoma" pitchFamily="34" charset="0"/>
              </a:rPr>
              <a:t> </a:t>
            </a:r>
            <a:r>
              <a:rPr lang="en-US" sz="1100" dirty="0">
                <a:latin typeface="Tahoma" pitchFamily="34" charset="0"/>
                <a:cs typeface="Tahoma" pitchFamily="34" charset="0"/>
              </a:rPr>
              <a:t>May cause infertility or harm to unborn children</a:t>
            </a:r>
          </a:p>
          <a:p>
            <a:pPr eaLnBrk="0">
              <a:lnSpc>
                <a:spcPts val="1450"/>
              </a:lnSpc>
              <a:buFontTx/>
              <a:buChar char="-"/>
            </a:pPr>
            <a:r>
              <a:rPr lang="en-US" altLang="ko-KR" sz="1100" dirty="0">
                <a:latin typeface="Tahoma" pitchFamily="34" charset="0"/>
                <a:ea typeface="Tahoma" charset="0"/>
                <a:cs typeface="Tahoma" pitchFamily="34" charset="0"/>
              </a:rPr>
              <a:t> Causes damage to organs though prolonged or repeated exposure</a:t>
            </a:r>
          </a:p>
          <a:p>
            <a:pPr eaLnBrk="0">
              <a:lnSpc>
                <a:spcPts val="1450"/>
              </a:lnSpc>
              <a:buFontTx/>
              <a:buChar char="-"/>
            </a:pPr>
            <a:r>
              <a:rPr lang="en-US" altLang="ko-KR" sz="1100" dirty="0">
                <a:latin typeface="Tahoma" pitchFamily="34" charset="0"/>
                <a:ea typeface="Tahoma" charset="0"/>
                <a:cs typeface="Tahoma" pitchFamily="34" charset="0"/>
              </a:rPr>
              <a:t> Toxic to aquatic life with long-lasting effects</a:t>
            </a:r>
            <a:endParaRPr lang="ko-KR" altLang="en-US" sz="1100" b="0" cap="none" dirty="0">
              <a:solidFill>
                <a:schemeClr val="tx1"/>
              </a:solidFill>
              <a:latin typeface="Tahoma" pitchFamily="34" charset="0"/>
              <a:ea typeface="Tahoma" charset="0"/>
              <a:cs typeface="Tahoma" pitchFamily="34" charset="0"/>
            </a:endParaRPr>
          </a:p>
        </p:txBody>
      </p:sp>
      <p:sp>
        <p:nvSpPr>
          <p:cNvPr id="27" name="텍스트 상자 2088"/>
          <p:cNvSpPr txBox="1">
            <a:spLocks/>
          </p:cNvSpPr>
          <p:nvPr/>
        </p:nvSpPr>
        <p:spPr>
          <a:xfrm>
            <a:off x="1990056" y="4346880"/>
            <a:ext cx="1087112" cy="201337"/>
          </a:xfrm>
          <a:prstGeom prst="rect">
            <a:avLst/>
          </a:prstGeom>
          <a:noFill/>
          <a:ln w="0">
            <a:noFill/>
            <a:prstDash/>
          </a:ln>
        </p:spPr>
        <p:txBody>
          <a:bodyPr vert="horz" wrap="square" lIns="89535" tIns="46355" rIns="89535" bIns="46355" numCol="1" anchor="t">
            <a:spAutoFit/>
          </a:bodyPr>
          <a:lstStyle/>
          <a:p>
            <a:pPr defTabSz="508000" eaLnBrk="0"/>
            <a:r>
              <a:rPr lang="ko-KR" altLang="en-US" sz="700" dirty="0">
                <a:solidFill>
                  <a:srgbClr val="D00068"/>
                </a:solidFill>
                <a:latin typeface="-윤고딕330" charset="0"/>
                <a:ea typeface="-윤고딕330" charset="0"/>
              </a:rPr>
              <a:t>삼키면 치명적임</a:t>
            </a:r>
            <a:endParaRPr lang="ko-KR" altLang="en-US" sz="700" b="0" cap="none" dirty="0">
              <a:solidFill>
                <a:srgbClr val="D00068"/>
              </a:solidFill>
              <a:latin typeface="-윤고딕330" charset="0"/>
              <a:ea typeface="-윤고딕330" charset="0"/>
            </a:endParaRPr>
          </a:p>
        </p:txBody>
      </p:sp>
      <p:sp>
        <p:nvSpPr>
          <p:cNvPr id="28" name="텍스트 상자 2088"/>
          <p:cNvSpPr txBox="1">
            <a:spLocks/>
          </p:cNvSpPr>
          <p:nvPr/>
        </p:nvSpPr>
        <p:spPr>
          <a:xfrm>
            <a:off x="2219940" y="4548217"/>
            <a:ext cx="1087112" cy="201337"/>
          </a:xfrm>
          <a:prstGeom prst="rect">
            <a:avLst/>
          </a:prstGeom>
          <a:noFill/>
          <a:ln w="0">
            <a:noFill/>
            <a:prstDash/>
          </a:ln>
        </p:spPr>
        <p:txBody>
          <a:bodyPr vert="horz" wrap="square" lIns="89535" tIns="46355" rIns="89535" bIns="46355" numCol="1" anchor="t">
            <a:spAutoFit/>
          </a:bodyPr>
          <a:lstStyle/>
          <a:p>
            <a:pPr defTabSz="508000" eaLnBrk="0"/>
            <a:r>
              <a:rPr lang="ko-KR" altLang="en-US" sz="700" dirty="0">
                <a:solidFill>
                  <a:srgbClr val="D00068"/>
                </a:solidFill>
                <a:latin typeface="-윤고딕330" charset="0"/>
                <a:ea typeface="-윤고딕330" charset="0"/>
              </a:rPr>
              <a:t>피부와 접촉하면 유독함 </a:t>
            </a:r>
            <a:endParaRPr lang="ko-KR" altLang="en-US" sz="700" b="0" cap="none" dirty="0">
              <a:solidFill>
                <a:srgbClr val="D00068"/>
              </a:solidFill>
              <a:latin typeface="-윤고딕330" charset="0"/>
              <a:ea typeface="-윤고딕330" charset="0"/>
            </a:endParaRPr>
          </a:p>
        </p:txBody>
      </p:sp>
      <p:sp>
        <p:nvSpPr>
          <p:cNvPr id="29" name="텍스트 상자 2088"/>
          <p:cNvSpPr txBox="1">
            <a:spLocks/>
          </p:cNvSpPr>
          <p:nvPr/>
        </p:nvSpPr>
        <p:spPr>
          <a:xfrm>
            <a:off x="1806839" y="4729877"/>
            <a:ext cx="1087112" cy="201337"/>
          </a:xfrm>
          <a:prstGeom prst="rect">
            <a:avLst/>
          </a:prstGeom>
          <a:noFill/>
          <a:ln w="0">
            <a:noFill/>
            <a:prstDash/>
          </a:ln>
        </p:spPr>
        <p:txBody>
          <a:bodyPr vert="horz" wrap="square" lIns="89535" tIns="46355" rIns="89535" bIns="46355" numCol="1" anchor="t">
            <a:spAutoFit/>
          </a:bodyPr>
          <a:lstStyle/>
          <a:p>
            <a:pPr defTabSz="508000" eaLnBrk="0"/>
            <a:r>
              <a:rPr lang="ko-KR" altLang="en-US" sz="700" dirty="0">
                <a:solidFill>
                  <a:srgbClr val="D00068"/>
                </a:solidFill>
                <a:latin typeface="-윤고딕330" charset="0"/>
                <a:ea typeface="-윤고딕330" charset="0"/>
              </a:rPr>
              <a:t>흡입하면 치명적임 </a:t>
            </a:r>
            <a:endParaRPr lang="ko-KR" altLang="en-US" sz="700" b="0" cap="none" dirty="0">
              <a:solidFill>
                <a:srgbClr val="D00068"/>
              </a:solidFill>
              <a:latin typeface="-윤고딕330" charset="0"/>
              <a:ea typeface="-윤고딕330" charset="0"/>
            </a:endParaRPr>
          </a:p>
        </p:txBody>
      </p:sp>
      <p:sp>
        <p:nvSpPr>
          <p:cNvPr id="30" name="텍스트 상자 2088"/>
          <p:cNvSpPr txBox="1">
            <a:spLocks/>
          </p:cNvSpPr>
          <p:nvPr/>
        </p:nvSpPr>
        <p:spPr>
          <a:xfrm>
            <a:off x="3532006" y="4931214"/>
            <a:ext cx="1895871" cy="201337"/>
          </a:xfrm>
          <a:prstGeom prst="rect">
            <a:avLst/>
          </a:prstGeom>
          <a:noFill/>
          <a:ln w="0">
            <a:noFill/>
            <a:prstDash/>
          </a:ln>
        </p:spPr>
        <p:txBody>
          <a:bodyPr vert="horz" wrap="square" lIns="89535" tIns="46355" rIns="89535" bIns="46355" numCol="1" anchor="t">
            <a:spAutoFit/>
          </a:bodyPr>
          <a:lstStyle/>
          <a:p>
            <a:pPr defTabSz="508000" eaLnBrk="0"/>
            <a:r>
              <a:rPr lang="ko-KR" altLang="en-US" sz="700" dirty="0">
                <a:solidFill>
                  <a:srgbClr val="D00068"/>
                </a:solidFill>
                <a:latin typeface="-윤고딕330" charset="0"/>
                <a:ea typeface="-윤고딕330" charset="0"/>
              </a:rPr>
              <a:t>피부 화상이나 눈에 손상을 일으킴</a:t>
            </a:r>
            <a:endParaRPr lang="ko-KR" altLang="en-US" sz="700" b="0" cap="none" dirty="0">
              <a:solidFill>
                <a:srgbClr val="D00068"/>
              </a:solidFill>
              <a:latin typeface="-윤고딕330" charset="0"/>
              <a:ea typeface="-윤고딕330" charset="0"/>
            </a:endParaRPr>
          </a:p>
        </p:txBody>
      </p:sp>
      <p:sp>
        <p:nvSpPr>
          <p:cNvPr id="31" name="텍스트 상자 2088"/>
          <p:cNvSpPr txBox="1">
            <a:spLocks/>
          </p:cNvSpPr>
          <p:nvPr/>
        </p:nvSpPr>
        <p:spPr>
          <a:xfrm>
            <a:off x="2151176" y="5125236"/>
            <a:ext cx="1895871" cy="201337"/>
          </a:xfrm>
          <a:prstGeom prst="rect">
            <a:avLst/>
          </a:prstGeom>
          <a:noFill/>
          <a:ln w="0">
            <a:noFill/>
            <a:prstDash/>
          </a:ln>
        </p:spPr>
        <p:txBody>
          <a:bodyPr vert="horz" wrap="square" lIns="89535" tIns="46355" rIns="89535" bIns="46355" numCol="1" anchor="t">
            <a:spAutoFit/>
          </a:bodyPr>
          <a:lstStyle/>
          <a:p>
            <a:pPr defTabSz="508000" eaLnBrk="0"/>
            <a:r>
              <a:rPr lang="ko-KR" altLang="en-US" sz="700" dirty="0">
                <a:solidFill>
                  <a:srgbClr val="D00068"/>
                </a:solidFill>
                <a:latin typeface="-윤고딕330" charset="0"/>
                <a:ea typeface="-윤고딕330" charset="0"/>
              </a:rPr>
              <a:t>눈에 심한 자극을 일으킴 </a:t>
            </a:r>
            <a:endParaRPr lang="ko-KR" altLang="en-US" sz="700" b="0" cap="none" dirty="0">
              <a:solidFill>
                <a:srgbClr val="D00068"/>
              </a:solidFill>
              <a:latin typeface="-윤고딕330" charset="0"/>
              <a:ea typeface="-윤고딕330" charset="0"/>
            </a:endParaRPr>
          </a:p>
        </p:txBody>
      </p:sp>
      <p:sp>
        <p:nvSpPr>
          <p:cNvPr id="32" name="텍스트 상자 2088"/>
          <p:cNvSpPr txBox="1">
            <a:spLocks/>
          </p:cNvSpPr>
          <p:nvPr/>
        </p:nvSpPr>
        <p:spPr>
          <a:xfrm>
            <a:off x="1995760" y="5311943"/>
            <a:ext cx="1895871" cy="201337"/>
          </a:xfrm>
          <a:prstGeom prst="rect">
            <a:avLst/>
          </a:prstGeom>
          <a:noFill/>
          <a:ln w="0">
            <a:noFill/>
            <a:prstDash/>
          </a:ln>
        </p:spPr>
        <p:txBody>
          <a:bodyPr vert="horz" wrap="square" lIns="89535" tIns="46355" rIns="89535" bIns="46355" numCol="1" anchor="t">
            <a:spAutoFit/>
          </a:bodyPr>
          <a:lstStyle/>
          <a:p>
            <a:pPr defTabSz="508000" eaLnBrk="0"/>
            <a:r>
              <a:rPr lang="ko-KR" altLang="en-US" sz="700" dirty="0">
                <a:solidFill>
                  <a:srgbClr val="D00068"/>
                </a:solidFill>
                <a:latin typeface="-윤고딕330" charset="0"/>
                <a:ea typeface="-윤고딕330" charset="0"/>
              </a:rPr>
              <a:t>암을 일으킬 수 있음 </a:t>
            </a:r>
            <a:endParaRPr lang="ko-KR" altLang="en-US" sz="700" b="0" cap="none" dirty="0">
              <a:solidFill>
                <a:srgbClr val="D00068"/>
              </a:solidFill>
              <a:latin typeface="-윤고딕330" charset="0"/>
              <a:ea typeface="-윤고딕330" charset="0"/>
            </a:endParaRPr>
          </a:p>
        </p:txBody>
      </p:sp>
      <p:sp>
        <p:nvSpPr>
          <p:cNvPr id="33" name="텍스트 상자 2088"/>
          <p:cNvSpPr txBox="1">
            <a:spLocks/>
          </p:cNvSpPr>
          <p:nvPr/>
        </p:nvSpPr>
        <p:spPr>
          <a:xfrm>
            <a:off x="3846551" y="5498650"/>
            <a:ext cx="2876118" cy="201337"/>
          </a:xfrm>
          <a:prstGeom prst="rect">
            <a:avLst/>
          </a:prstGeom>
          <a:noFill/>
          <a:ln w="0">
            <a:noFill/>
            <a:prstDash/>
          </a:ln>
        </p:spPr>
        <p:txBody>
          <a:bodyPr vert="horz" wrap="square" lIns="89535" tIns="46355" rIns="89535" bIns="46355" numCol="1" anchor="t">
            <a:spAutoFit/>
          </a:bodyPr>
          <a:lstStyle/>
          <a:p>
            <a:pPr defTabSz="508000" eaLnBrk="0"/>
            <a:r>
              <a:rPr lang="ko-KR" altLang="en-US" sz="700" dirty="0">
                <a:solidFill>
                  <a:srgbClr val="D00068"/>
                </a:solidFill>
                <a:latin typeface="-윤고딕330" charset="0"/>
                <a:ea typeface="-윤고딕330" charset="0"/>
              </a:rPr>
              <a:t>태아 또는 생식능력에 손상을 일으킬 것으로 의심됨</a:t>
            </a:r>
            <a:endParaRPr lang="ko-KR" altLang="en-US" sz="700" b="0" cap="none" dirty="0">
              <a:solidFill>
                <a:srgbClr val="D00068"/>
              </a:solidFill>
              <a:latin typeface="-윤고딕330" charset="0"/>
              <a:ea typeface="-윤고딕330" charset="0"/>
            </a:endParaRPr>
          </a:p>
        </p:txBody>
      </p:sp>
      <p:sp>
        <p:nvSpPr>
          <p:cNvPr id="34" name="텍스트 상자 2088"/>
          <p:cNvSpPr txBox="1">
            <a:spLocks/>
          </p:cNvSpPr>
          <p:nvPr/>
        </p:nvSpPr>
        <p:spPr>
          <a:xfrm>
            <a:off x="5015765" y="5692672"/>
            <a:ext cx="2876118" cy="201337"/>
          </a:xfrm>
          <a:prstGeom prst="rect">
            <a:avLst/>
          </a:prstGeom>
          <a:noFill/>
          <a:ln w="0">
            <a:noFill/>
            <a:prstDash/>
          </a:ln>
        </p:spPr>
        <p:txBody>
          <a:bodyPr vert="horz" wrap="square" lIns="89535" tIns="46355" rIns="89535" bIns="46355" numCol="1" anchor="t">
            <a:spAutoFit/>
          </a:bodyPr>
          <a:lstStyle/>
          <a:p>
            <a:pPr defTabSz="508000" eaLnBrk="0"/>
            <a:r>
              <a:rPr lang="ko-KR" altLang="en-US" sz="700" dirty="0">
                <a:solidFill>
                  <a:srgbClr val="D00068"/>
                </a:solidFill>
                <a:latin typeface="-윤고딕330" charset="0"/>
                <a:ea typeface="-윤고딕330" charset="0"/>
              </a:rPr>
              <a:t>장기간 또는 반복노출 되면</a:t>
            </a:r>
            <a:r>
              <a:rPr lang="en-US" altLang="ko-KR" sz="700" dirty="0">
                <a:solidFill>
                  <a:srgbClr val="D00068"/>
                </a:solidFill>
                <a:latin typeface="-윤고딕330" charset="0"/>
                <a:ea typeface="-윤고딕330" charset="0"/>
              </a:rPr>
              <a:t>(</a:t>
            </a:r>
            <a:r>
              <a:rPr lang="ko-KR" altLang="en-US" sz="700" dirty="0">
                <a:solidFill>
                  <a:srgbClr val="D00068"/>
                </a:solidFill>
                <a:latin typeface="-윤고딕330" charset="0"/>
                <a:ea typeface="-윤고딕330" charset="0"/>
              </a:rPr>
              <a:t>신경계</a:t>
            </a:r>
            <a:r>
              <a:rPr lang="en-US" altLang="ko-KR" sz="700" dirty="0">
                <a:solidFill>
                  <a:srgbClr val="D00068"/>
                </a:solidFill>
                <a:latin typeface="-윤고딕330" charset="0"/>
                <a:ea typeface="-윤고딕330" charset="0"/>
              </a:rPr>
              <a:t>)</a:t>
            </a:r>
            <a:r>
              <a:rPr lang="ko-KR" altLang="en-US" sz="700" dirty="0">
                <a:solidFill>
                  <a:srgbClr val="D00068"/>
                </a:solidFill>
                <a:latin typeface="-윤고딕330" charset="0"/>
                <a:ea typeface="-윤고딕330" charset="0"/>
              </a:rPr>
              <a:t>에 손상을 일으킴</a:t>
            </a:r>
            <a:endParaRPr lang="ko-KR" altLang="en-US" sz="700" b="0" cap="none" dirty="0">
              <a:solidFill>
                <a:srgbClr val="D00068"/>
              </a:solidFill>
              <a:latin typeface="-윤고딕330" charset="0"/>
              <a:ea typeface="-윤고딕330" charset="0"/>
            </a:endParaRPr>
          </a:p>
        </p:txBody>
      </p:sp>
      <p:sp>
        <p:nvSpPr>
          <p:cNvPr id="35" name="텍스트 상자 2088"/>
          <p:cNvSpPr txBox="1">
            <a:spLocks/>
          </p:cNvSpPr>
          <p:nvPr/>
        </p:nvSpPr>
        <p:spPr>
          <a:xfrm>
            <a:off x="3621596" y="5881647"/>
            <a:ext cx="2876118" cy="201337"/>
          </a:xfrm>
          <a:prstGeom prst="rect">
            <a:avLst/>
          </a:prstGeom>
          <a:noFill/>
          <a:ln w="0">
            <a:noFill/>
            <a:prstDash/>
          </a:ln>
        </p:spPr>
        <p:txBody>
          <a:bodyPr vert="horz" wrap="square" lIns="89535" tIns="46355" rIns="89535" bIns="46355" numCol="1" anchor="t">
            <a:spAutoFit/>
          </a:bodyPr>
          <a:lstStyle/>
          <a:p>
            <a:pPr defTabSz="508000" eaLnBrk="0"/>
            <a:r>
              <a:rPr lang="ko-KR" altLang="en-US" sz="700" dirty="0">
                <a:solidFill>
                  <a:srgbClr val="D00068"/>
                </a:solidFill>
                <a:latin typeface="-윤고딕330" charset="0"/>
                <a:ea typeface="-윤고딕330" charset="0"/>
              </a:rPr>
              <a:t>장기적인 영향에 의해 수생생물에게 </a:t>
            </a:r>
            <a:r>
              <a:rPr lang="ko-KR" altLang="en-US" sz="700" dirty="0" err="1">
                <a:solidFill>
                  <a:srgbClr val="D00068"/>
                </a:solidFill>
                <a:latin typeface="-윤고딕330" charset="0"/>
                <a:ea typeface="-윤고딕330" charset="0"/>
              </a:rPr>
              <a:t>고독성이</a:t>
            </a:r>
            <a:r>
              <a:rPr lang="ko-KR" altLang="en-US" sz="700" dirty="0">
                <a:solidFill>
                  <a:srgbClr val="D00068"/>
                </a:solidFill>
                <a:latin typeface="-윤고딕330" charset="0"/>
                <a:ea typeface="-윤고딕330" charset="0"/>
              </a:rPr>
              <a:t> 있음</a:t>
            </a:r>
            <a:endParaRPr lang="ko-KR" altLang="en-US" sz="700" b="0" cap="none" dirty="0">
              <a:solidFill>
                <a:srgbClr val="D00068"/>
              </a:solidFill>
              <a:latin typeface="-윤고딕330" charset="0"/>
              <a:ea typeface="-윤고딕330" charset="0"/>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109" name="TextBox 2092"/>
          <p:cNvSpPr txBox="1">
            <a:spLocks/>
          </p:cNvSpPr>
          <p:nvPr/>
        </p:nvSpPr>
        <p:spPr>
          <a:xfrm>
            <a:off x="1922145" y="156210"/>
            <a:ext cx="7226300" cy="398780"/>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cap="none" dirty="0">
                <a:solidFill>
                  <a:srgbClr val="FFFFFF"/>
                </a:solidFill>
                <a:latin typeface="맑은 고딕" charset="0"/>
                <a:ea typeface="맑은 고딕" charset="0"/>
              </a:rPr>
              <a:t>Safety and Health in the Use of Chemicals</a:t>
            </a:r>
            <a:endParaRPr lang="ko-KR" altLang="en-US" sz="2000" b="1" cap="none" dirty="0">
              <a:solidFill>
                <a:srgbClr val="FFFFFF"/>
              </a:solidFill>
              <a:latin typeface="맑은 고딕" charset="0"/>
              <a:ea typeface="맑은 고딕" charset="0"/>
            </a:endParaRPr>
          </a:p>
        </p:txBody>
      </p:sp>
      <p:sp>
        <p:nvSpPr>
          <p:cNvPr id="2110" name="텍스트 상자 2093"/>
          <p:cNvSpPr txBox="1">
            <a:spLocks/>
          </p:cNvSpPr>
          <p:nvPr/>
        </p:nvSpPr>
        <p:spPr>
          <a:xfrm>
            <a:off x="1937385" y="488315"/>
            <a:ext cx="4229100" cy="2800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1200" b="1" cap="none" dirty="0">
                <a:solidFill>
                  <a:schemeClr val="bg1"/>
                </a:solidFill>
                <a:latin typeface="-윤고딕320" charset="0"/>
                <a:ea typeface="-윤고딕320" charset="0"/>
              </a:rPr>
              <a:t>화학물질 안전보건</a:t>
            </a:r>
            <a:endParaRPr lang="ko-KR" altLang="en-US" sz="1200" b="1" cap="none" dirty="0">
              <a:solidFill>
                <a:schemeClr val="bg1"/>
              </a:solidFill>
              <a:latin typeface="-윤고딕320" charset="0"/>
              <a:ea typeface="-윤고딕320" charset="0"/>
            </a:endParaRPr>
          </a:p>
        </p:txBody>
      </p:sp>
      <p:sp>
        <p:nvSpPr>
          <p:cNvPr id="2111" name="텍스트 상자 2094"/>
          <p:cNvSpPr txBox="1">
            <a:spLocks/>
          </p:cNvSpPr>
          <p:nvPr/>
        </p:nvSpPr>
        <p:spPr>
          <a:xfrm>
            <a:off x="759460" y="1246505"/>
            <a:ext cx="7721600" cy="40005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800" b="1" cap="none" spc="20" dirty="0">
                <a:solidFill>
                  <a:srgbClr val="D00068"/>
                </a:solidFill>
                <a:latin typeface="Arial" charset="0"/>
                <a:ea typeface="Arial" charset="0"/>
              </a:rPr>
              <a:t>Rules for Business Owners</a:t>
            </a:r>
            <a:endParaRPr lang="ko-KR" altLang="en-US" sz="1800" b="1" cap="none" dirty="0">
              <a:solidFill>
                <a:srgbClr val="D00068"/>
              </a:solidFill>
              <a:latin typeface="Arial" charset="0"/>
              <a:ea typeface="Arial" charset="0"/>
            </a:endParaRPr>
          </a:p>
        </p:txBody>
      </p:sp>
      <p:sp>
        <p:nvSpPr>
          <p:cNvPr id="2112" name="텍스트 상자 2095"/>
          <p:cNvSpPr txBox="1">
            <a:spLocks/>
          </p:cNvSpPr>
          <p:nvPr/>
        </p:nvSpPr>
        <p:spPr>
          <a:xfrm>
            <a:off x="3857625" y="1367155"/>
            <a:ext cx="2245995" cy="36322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사업주 준수사항</a:t>
            </a:r>
            <a:endParaRPr lang="ko-KR" altLang="en-US" sz="1000" b="0" cap="none" dirty="0">
              <a:solidFill>
                <a:srgbClr val="D00068"/>
              </a:solidFill>
              <a:latin typeface="-윤고딕330" charset="0"/>
              <a:ea typeface="-윤고딕330" charset="0"/>
            </a:endParaRPr>
          </a:p>
        </p:txBody>
      </p:sp>
      <p:sp>
        <p:nvSpPr>
          <p:cNvPr id="16"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17"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18"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19" name="Picture 7" descr="C:/Users/Administrator/AppData/Roaming/PolarisOffice/ETemp/3288_5820208/image9.emf"/>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
        <p:nvSpPr>
          <p:cNvPr id="20" name="텍스트 상자 2097"/>
          <p:cNvSpPr txBox="1">
            <a:spLocks/>
          </p:cNvSpPr>
          <p:nvPr/>
        </p:nvSpPr>
        <p:spPr>
          <a:xfrm>
            <a:off x="787933" y="1898016"/>
            <a:ext cx="6945630" cy="285114"/>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00000"/>
              </a:lnSpc>
              <a:spcBef>
                <a:spcPts val="0"/>
              </a:spcBef>
              <a:spcAft>
                <a:spcPts val="0"/>
              </a:spcAft>
              <a:buFontTx/>
              <a:buNone/>
            </a:pPr>
            <a:r>
              <a:rPr lang="en-US" altLang="ko-KR" sz="1400" b="1" cap="none" dirty="0">
                <a:solidFill>
                  <a:schemeClr val="tx1"/>
                </a:solidFill>
                <a:latin typeface="Tahoma" charset="0"/>
                <a:ea typeface="Tahoma" charset="0"/>
              </a:rPr>
              <a:t>Display of Warning Signs</a:t>
            </a:r>
            <a:endParaRPr lang="ko-KR" altLang="en-US" sz="1400" b="1" cap="none" dirty="0">
              <a:solidFill>
                <a:schemeClr val="tx1"/>
              </a:solidFill>
              <a:latin typeface="-윤고딕320" charset="0"/>
              <a:ea typeface="-윤고딕320" charset="0"/>
            </a:endParaRPr>
          </a:p>
        </p:txBody>
      </p:sp>
      <p:sp>
        <p:nvSpPr>
          <p:cNvPr id="21" name="텍스트 상자 2098"/>
          <p:cNvSpPr txBox="1">
            <a:spLocks/>
          </p:cNvSpPr>
          <p:nvPr/>
        </p:nvSpPr>
        <p:spPr>
          <a:xfrm>
            <a:off x="3091797" y="1928494"/>
            <a:ext cx="4483735" cy="254635"/>
          </a:xfrm>
          <a:prstGeom prst="rect">
            <a:avLst/>
          </a:prstGeom>
          <a:noFill/>
          <a:ln w="0">
            <a:noFill/>
            <a:prstDash/>
          </a:ln>
        </p:spPr>
        <p:txBody>
          <a:bodyPr vert="horz" wrap="square" lIns="89535" tIns="46355" rIns="89535" bIns="46355" anchor="t">
            <a:spAutoFit/>
          </a:bodyPr>
          <a:lstStyle/>
          <a:p>
            <a:pPr marL="0" indent="0" algn="l" defTabSz="508000" fontAlgn="auto">
              <a:lnSpc>
                <a:spcPct val="100000"/>
              </a:lnSpc>
              <a:spcBef>
                <a:spcPts val="0"/>
              </a:spcBef>
              <a:spcAft>
                <a:spcPts val="0"/>
              </a:spcAft>
              <a:buFontTx/>
              <a:buNone/>
            </a:pPr>
            <a:r>
              <a:rPr lang="en-US" altLang="ko-KR" sz="1100" b="0" cap="none" dirty="0">
                <a:solidFill>
                  <a:schemeClr val="tx1"/>
                </a:solidFill>
                <a:latin typeface="-윤고딕330" charset="0"/>
                <a:ea typeface="-윤고딕330" charset="0"/>
              </a:rPr>
              <a:t>경고표지 부착</a:t>
            </a:r>
            <a:endParaRPr lang="ko-KR" altLang="en-US" sz="1100" b="0" cap="none" dirty="0">
              <a:solidFill>
                <a:schemeClr val="tx1"/>
              </a:solidFill>
              <a:latin typeface="-윤고딕330" charset="0"/>
              <a:ea typeface="-윤고딕330" charset="0"/>
            </a:endParaRPr>
          </a:p>
        </p:txBody>
      </p:sp>
      <p:pic>
        <p:nvPicPr>
          <p:cNvPr id="23" name="그림 22" descr="테트라에틸 copy copy.bmp"/>
          <p:cNvPicPr>
            <a:picLocks noChangeAspect="1"/>
          </p:cNvPicPr>
          <p:nvPr/>
        </p:nvPicPr>
        <p:blipFill>
          <a:blip r:embed="rId4"/>
          <a:stretch>
            <a:fillRect/>
          </a:stretch>
        </p:blipFill>
        <p:spPr>
          <a:xfrm>
            <a:off x="795964" y="2317115"/>
            <a:ext cx="3960200" cy="1692910"/>
          </a:xfrm>
          <a:prstGeom prst="rect">
            <a:avLst/>
          </a:prstGeom>
        </p:spPr>
      </p:pic>
      <p:sp>
        <p:nvSpPr>
          <p:cNvPr id="24" name="텍스트 상자 2102"/>
          <p:cNvSpPr txBox="1">
            <a:spLocks/>
          </p:cNvSpPr>
          <p:nvPr/>
        </p:nvSpPr>
        <p:spPr>
          <a:xfrm>
            <a:off x="807720" y="4090670"/>
            <a:ext cx="3049905" cy="273050"/>
          </a:xfrm>
          <a:prstGeom prst="rect">
            <a:avLst/>
          </a:prstGeom>
          <a:ln w="0">
            <a:noFill/>
            <a:prstDash/>
          </a:ln>
        </p:spPr>
        <p:txBody>
          <a:bodyPr vert="horz" wrap="square" lIns="89535" tIns="46355" rIns="89535" bIns="46355" anchor="t">
            <a:noAutofit/>
          </a:bodyPr>
          <a:lstStyle/>
          <a:p>
            <a:pPr algn="just" defTabSz="508000" eaLnBrk="0"/>
            <a:r>
              <a:rPr lang="en-US" altLang="ko-KR" sz="1200" b="1" dirty="0">
                <a:latin typeface="Tahoma" charset="0"/>
                <a:ea typeface="Tahoma" charset="0"/>
              </a:rPr>
              <a:t>Precautions</a:t>
            </a:r>
            <a:endParaRPr lang="ko-KR" altLang="en-US" sz="1200" b="1" cap="none" dirty="0">
              <a:solidFill>
                <a:schemeClr val="tx1"/>
              </a:solidFill>
              <a:latin typeface="-윤고딕320" charset="0"/>
              <a:ea typeface="-윤고딕320" charset="0"/>
            </a:endParaRPr>
          </a:p>
        </p:txBody>
      </p:sp>
      <p:sp>
        <p:nvSpPr>
          <p:cNvPr id="26" name="TextBox 2096"/>
          <p:cNvSpPr txBox="1">
            <a:spLocks/>
          </p:cNvSpPr>
          <p:nvPr/>
        </p:nvSpPr>
        <p:spPr>
          <a:xfrm>
            <a:off x="856615" y="4354195"/>
            <a:ext cx="7433310" cy="1522730"/>
          </a:xfrm>
          <a:prstGeom prst="rect">
            <a:avLst/>
          </a:prstGeom>
          <a:noFill/>
        </p:spPr>
        <p:txBody>
          <a:bodyPr vert="horz" wrap="square" lIns="0" tIns="0" rIns="0" bIns="0" anchor="t">
            <a:noAutofit/>
          </a:bodyPr>
          <a:lstStyle/>
          <a:p>
            <a:pPr eaLnBrk="0">
              <a:lnSpc>
                <a:spcPts val="1450"/>
              </a:lnSpc>
              <a:buFontTx/>
              <a:buChar char="-"/>
            </a:pPr>
            <a:r>
              <a:rPr lang="en-US" altLang="ko-KR" sz="1100" spc="10" dirty="0">
                <a:latin typeface="Tahoma" charset="0"/>
                <a:ea typeface="Tahoma" charset="0"/>
              </a:rPr>
              <a:t> Do not handle until all safety precautions have been read and understood.</a:t>
            </a:r>
          </a:p>
          <a:p>
            <a:pPr eaLnBrk="0">
              <a:lnSpc>
                <a:spcPts val="1450"/>
              </a:lnSpc>
              <a:buFontTx/>
              <a:buChar char="-"/>
            </a:pPr>
            <a:r>
              <a:rPr lang="en-US" sz="1100" dirty="0">
                <a:latin typeface="Tahoma" pitchFamily="34" charset="0"/>
                <a:cs typeface="Tahoma" pitchFamily="34" charset="0"/>
              </a:rPr>
              <a:t> Wear protective gloves and clothing/eye protection/face protection.</a:t>
            </a:r>
          </a:p>
          <a:p>
            <a:pPr eaLnBrk="0">
              <a:lnSpc>
                <a:spcPts val="1450"/>
              </a:lnSpc>
              <a:buFontTx/>
              <a:buChar char="-"/>
            </a:pPr>
            <a:r>
              <a:rPr lang="en-US" altLang="ko-KR" sz="1100" dirty="0">
                <a:latin typeface="Tahoma" charset="0"/>
                <a:ea typeface="Tahoma" charset="0"/>
              </a:rPr>
              <a:t> Wash your hands thoroughly after handling.</a:t>
            </a:r>
          </a:p>
          <a:p>
            <a:pPr eaLnBrk="0">
              <a:lnSpc>
                <a:spcPts val="1450"/>
              </a:lnSpc>
              <a:buFontTx/>
              <a:buChar char="-"/>
            </a:pPr>
            <a:r>
              <a:rPr lang="en-US" altLang="ko-KR" sz="1100" b="0" cap="none" dirty="0">
                <a:solidFill>
                  <a:schemeClr val="tx1"/>
                </a:solidFill>
                <a:latin typeface="Tahoma" charset="0"/>
                <a:ea typeface="Tahoma" charset="0"/>
              </a:rPr>
              <a:t> </a:t>
            </a:r>
            <a:r>
              <a:rPr lang="en-US" altLang="ko-KR" sz="1100" dirty="0">
                <a:latin typeface="Tahoma" charset="0"/>
                <a:ea typeface="Tahoma" charset="0"/>
              </a:rPr>
              <a:t>Remove all contaminated clothing immediately.</a:t>
            </a:r>
          </a:p>
          <a:p>
            <a:pPr eaLnBrk="0">
              <a:lnSpc>
                <a:spcPts val="1450"/>
              </a:lnSpc>
              <a:buFontTx/>
              <a:buChar char="-"/>
            </a:pPr>
            <a:r>
              <a:rPr lang="en-US" altLang="ko-KR" sz="1100" b="0" cap="none" dirty="0">
                <a:solidFill>
                  <a:schemeClr val="tx1"/>
                </a:solidFill>
                <a:latin typeface="Tahoma" charset="0"/>
                <a:ea typeface="Tahoma" charset="0"/>
              </a:rPr>
              <a:t> </a:t>
            </a:r>
            <a:r>
              <a:rPr lang="en-US" altLang="ko-KR" sz="1100" dirty="0">
                <a:latin typeface="Tahoma" charset="0"/>
                <a:ea typeface="Tahoma" charset="0"/>
              </a:rPr>
              <a:t>Immediately call a POISON CENTER/doctor.</a:t>
            </a:r>
          </a:p>
          <a:p>
            <a:pPr eaLnBrk="0">
              <a:lnSpc>
                <a:spcPts val="1450"/>
              </a:lnSpc>
              <a:buFontTx/>
              <a:buChar char="-"/>
            </a:pPr>
            <a:r>
              <a:rPr lang="en-US" altLang="ko-KR" sz="1100" b="0" cap="none" dirty="0">
                <a:solidFill>
                  <a:schemeClr val="tx1"/>
                </a:solidFill>
                <a:latin typeface="Tahoma" pitchFamily="34" charset="0"/>
                <a:ea typeface="Tahoma" charset="0"/>
                <a:cs typeface="Tahoma" pitchFamily="34" charset="0"/>
              </a:rPr>
              <a:t> </a:t>
            </a:r>
            <a:r>
              <a:rPr lang="en-US" sz="1100" dirty="0">
                <a:latin typeface="Tahoma" pitchFamily="34" charset="0"/>
                <a:cs typeface="Tahoma" pitchFamily="34" charset="0"/>
              </a:rPr>
              <a:t>In the case of eye contact, rinse carefully with water  for several minutes. </a:t>
            </a:r>
          </a:p>
          <a:p>
            <a:pPr eaLnBrk="0">
              <a:lnSpc>
                <a:spcPts val="1450"/>
              </a:lnSpc>
            </a:pPr>
            <a:r>
              <a:rPr lang="en-US" sz="1100" dirty="0">
                <a:latin typeface="Tahoma" pitchFamily="34" charset="0"/>
                <a:cs typeface="Tahoma" pitchFamily="34" charset="0"/>
              </a:rPr>
              <a:t>  Remove contact lenses, if any, and continue rinsing.</a:t>
            </a:r>
          </a:p>
          <a:p>
            <a:pPr eaLnBrk="0">
              <a:lnSpc>
                <a:spcPts val="1450"/>
              </a:lnSpc>
              <a:buFontTx/>
              <a:buChar char="-"/>
            </a:pPr>
            <a:r>
              <a:rPr lang="en-US" altLang="ko-KR" sz="1100" dirty="0">
                <a:latin typeface="Tahoma" charset="0"/>
                <a:ea typeface="Tahoma" charset="0"/>
              </a:rPr>
              <a:t> Lock and store in a well-ventilated place. Keep container tightly closed.</a:t>
            </a:r>
          </a:p>
          <a:p>
            <a:pPr eaLnBrk="0">
              <a:lnSpc>
                <a:spcPts val="1450"/>
              </a:lnSpc>
              <a:buFontTx/>
              <a:buChar char="-"/>
            </a:pPr>
            <a:r>
              <a:rPr lang="en-US" altLang="ko-KR" sz="1100" dirty="0">
                <a:latin typeface="Tahoma" charset="0"/>
                <a:ea typeface="Tahoma" charset="0"/>
              </a:rPr>
              <a:t> Dispose of contents/container according to all relevant regulations.</a:t>
            </a:r>
            <a:endParaRPr lang="ko-KR" altLang="en-US" sz="1100" b="0" cap="none" dirty="0">
              <a:solidFill>
                <a:schemeClr val="tx1"/>
              </a:solidFill>
              <a:latin typeface="Tahoma" charset="0"/>
              <a:ea typeface="Tahoma" charset="0"/>
            </a:endParaRPr>
          </a:p>
        </p:txBody>
      </p:sp>
      <p:sp>
        <p:nvSpPr>
          <p:cNvPr id="22" name="텍스트 상자 2103"/>
          <p:cNvSpPr txBox="1">
            <a:spLocks/>
          </p:cNvSpPr>
          <p:nvPr/>
        </p:nvSpPr>
        <p:spPr>
          <a:xfrm>
            <a:off x="1788795" y="4057650"/>
            <a:ext cx="2245995" cy="36322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ko-KR" altLang="en-US" sz="900" spc="10" dirty="0">
                <a:latin typeface="-윤고딕330" charset="0"/>
                <a:ea typeface="-윤고딕330" charset="0"/>
              </a:rPr>
              <a:t>예방조치 문구</a:t>
            </a:r>
            <a:endParaRPr lang="ko-KR" altLang="en-US" sz="900" b="0" cap="none" dirty="0">
              <a:solidFill>
                <a:schemeClr val="tx1"/>
              </a:solidFill>
              <a:latin typeface="-윤고딕330" charset="0"/>
              <a:ea typeface="-윤고딕330" charset="0"/>
            </a:endParaRPr>
          </a:p>
        </p:txBody>
      </p:sp>
      <p:sp>
        <p:nvSpPr>
          <p:cNvPr id="27" name="텍스트 상자 2088"/>
          <p:cNvSpPr txBox="1">
            <a:spLocks/>
          </p:cNvSpPr>
          <p:nvPr/>
        </p:nvSpPr>
        <p:spPr>
          <a:xfrm>
            <a:off x="5581838" y="4346880"/>
            <a:ext cx="3076387" cy="201337"/>
          </a:xfrm>
          <a:prstGeom prst="rect">
            <a:avLst/>
          </a:prstGeom>
          <a:noFill/>
          <a:ln w="0">
            <a:noFill/>
            <a:prstDash/>
          </a:ln>
        </p:spPr>
        <p:txBody>
          <a:bodyPr vert="horz" wrap="square" lIns="89535" tIns="46355" rIns="89535" bIns="46355" numCol="1" anchor="t">
            <a:spAutoFit/>
          </a:bodyPr>
          <a:lstStyle/>
          <a:p>
            <a:pPr defTabSz="508000" eaLnBrk="0"/>
            <a:r>
              <a:rPr lang="ko-KR" altLang="en-US" sz="700" dirty="0">
                <a:solidFill>
                  <a:srgbClr val="D00068"/>
                </a:solidFill>
                <a:latin typeface="-윤고딕330" charset="0"/>
                <a:ea typeface="-윤고딕330" charset="0"/>
              </a:rPr>
              <a:t>모든 안전 예방조치 문구를 읽고 이해하기 전에는 취급하지 마시오</a:t>
            </a:r>
            <a:r>
              <a:rPr lang="en-US" altLang="ko-KR" sz="700" dirty="0">
                <a:solidFill>
                  <a:srgbClr val="D00068"/>
                </a:solidFill>
                <a:latin typeface="-윤고딕330" charset="0"/>
                <a:ea typeface="-윤고딕330" charset="0"/>
              </a:rPr>
              <a:t>.</a:t>
            </a:r>
            <a:endParaRPr lang="ko-KR" altLang="en-US" sz="700" b="0" cap="none" dirty="0">
              <a:solidFill>
                <a:srgbClr val="D00068"/>
              </a:solidFill>
              <a:latin typeface="-윤고딕330" charset="0"/>
              <a:ea typeface="-윤고딕330" charset="0"/>
            </a:endParaRPr>
          </a:p>
        </p:txBody>
      </p:sp>
      <p:sp>
        <p:nvSpPr>
          <p:cNvPr id="28" name="텍스트 상자 2088"/>
          <p:cNvSpPr txBox="1">
            <a:spLocks/>
          </p:cNvSpPr>
          <p:nvPr/>
        </p:nvSpPr>
        <p:spPr>
          <a:xfrm>
            <a:off x="5114482" y="4548217"/>
            <a:ext cx="2571455" cy="201337"/>
          </a:xfrm>
          <a:prstGeom prst="rect">
            <a:avLst/>
          </a:prstGeom>
          <a:noFill/>
          <a:ln w="0">
            <a:noFill/>
            <a:prstDash/>
          </a:ln>
        </p:spPr>
        <p:txBody>
          <a:bodyPr vert="horz" wrap="square" lIns="89535" tIns="46355" rIns="89535" bIns="46355" numCol="1" anchor="t">
            <a:spAutoFit/>
          </a:bodyPr>
          <a:lstStyle/>
          <a:p>
            <a:pPr defTabSz="508000" eaLnBrk="0"/>
            <a:r>
              <a:rPr lang="ko-KR" altLang="en-US" sz="700" dirty="0">
                <a:solidFill>
                  <a:srgbClr val="D00068"/>
                </a:solidFill>
                <a:latin typeface="-윤고딕330" charset="0"/>
                <a:ea typeface="-윤고딕330" charset="0"/>
              </a:rPr>
              <a:t>보호장갑</a:t>
            </a:r>
            <a:r>
              <a:rPr lang="en-US" altLang="ko-KR" sz="700" dirty="0">
                <a:solidFill>
                  <a:srgbClr val="D00068"/>
                </a:solidFill>
                <a:latin typeface="-윤고딕330" charset="0"/>
                <a:ea typeface="-윤고딕330" charset="0"/>
              </a:rPr>
              <a:t>, </a:t>
            </a:r>
            <a:r>
              <a:rPr lang="ko-KR" altLang="en-US" sz="700" dirty="0" err="1">
                <a:solidFill>
                  <a:srgbClr val="D00068"/>
                </a:solidFill>
                <a:latin typeface="-윤고딕330" charset="0"/>
                <a:ea typeface="-윤고딕330" charset="0"/>
              </a:rPr>
              <a:t>보호복</a:t>
            </a:r>
            <a:r>
              <a:rPr lang="en-US" altLang="ko-KR" sz="700" dirty="0">
                <a:solidFill>
                  <a:srgbClr val="D00068"/>
                </a:solidFill>
                <a:latin typeface="-윤고딕330" charset="0"/>
                <a:ea typeface="-윤고딕330" charset="0"/>
              </a:rPr>
              <a:t>, </a:t>
            </a:r>
            <a:r>
              <a:rPr lang="ko-KR" altLang="en-US" sz="700" dirty="0">
                <a:solidFill>
                  <a:srgbClr val="D00068"/>
                </a:solidFill>
                <a:latin typeface="-윤고딕330" charset="0"/>
                <a:ea typeface="-윤고딕330" charset="0"/>
              </a:rPr>
              <a:t>보호안경 등 안면 보호구를 착용하시오</a:t>
            </a:r>
            <a:endParaRPr lang="ko-KR" altLang="en-US" sz="700" b="0" cap="none" dirty="0">
              <a:solidFill>
                <a:srgbClr val="D00068"/>
              </a:solidFill>
              <a:latin typeface="-윤고딕330" charset="0"/>
              <a:ea typeface="-윤고딕330" charset="0"/>
            </a:endParaRPr>
          </a:p>
        </p:txBody>
      </p:sp>
      <p:sp>
        <p:nvSpPr>
          <p:cNvPr id="29" name="텍스트 상자 2088"/>
          <p:cNvSpPr txBox="1">
            <a:spLocks/>
          </p:cNvSpPr>
          <p:nvPr/>
        </p:nvSpPr>
        <p:spPr>
          <a:xfrm>
            <a:off x="3605533" y="4748927"/>
            <a:ext cx="2115315" cy="201337"/>
          </a:xfrm>
          <a:prstGeom prst="rect">
            <a:avLst/>
          </a:prstGeom>
          <a:noFill/>
          <a:ln w="0">
            <a:noFill/>
            <a:prstDash/>
          </a:ln>
        </p:spPr>
        <p:txBody>
          <a:bodyPr vert="horz" wrap="square" lIns="89535" tIns="46355" rIns="89535" bIns="46355" numCol="1" anchor="t">
            <a:spAutoFit/>
          </a:bodyPr>
          <a:lstStyle/>
          <a:p>
            <a:pPr defTabSz="508000" eaLnBrk="0"/>
            <a:r>
              <a:rPr lang="ko-KR" altLang="en-US" sz="700" dirty="0">
                <a:solidFill>
                  <a:srgbClr val="D00068"/>
                </a:solidFill>
                <a:latin typeface="-윤고딕330" charset="0"/>
                <a:ea typeface="-윤고딕330" charset="0"/>
              </a:rPr>
              <a:t>취급 후에는 손을 철저히 씻으시오</a:t>
            </a:r>
            <a:r>
              <a:rPr lang="en-US" altLang="ko-KR" sz="700" dirty="0">
                <a:solidFill>
                  <a:srgbClr val="D00068"/>
                </a:solidFill>
                <a:latin typeface="-윤고딕330" charset="0"/>
                <a:ea typeface="-윤고딕330" charset="0"/>
              </a:rPr>
              <a:t>.</a:t>
            </a:r>
            <a:endParaRPr lang="ko-KR" altLang="en-US" sz="700" b="0" cap="none" dirty="0">
              <a:solidFill>
                <a:srgbClr val="D00068"/>
              </a:solidFill>
              <a:latin typeface="-윤고딕330" charset="0"/>
              <a:ea typeface="-윤고딕330" charset="0"/>
            </a:endParaRPr>
          </a:p>
        </p:txBody>
      </p:sp>
      <p:sp>
        <p:nvSpPr>
          <p:cNvPr id="30" name="텍스트 상자 2088"/>
          <p:cNvSpPr txBox="1">
            <a:spLocks/>
          </p:cNvSpPr>
          <p:nvPr/>
        </p:nvSpPr>
        <p:spPr>
          <a:xfrm>
            <a:off x="3824978" y="4931214"/>
            <a:ext cx="1895871" cy="201337"/>
          </a:xfrm>
          <a:prstGeom prst="rect">
            <a:avLst/>
          </a:prstGeom>
          <a:noFill/>
          <a:ln w="0">
            <a:noFill/>
            <a:prstDash/>
          </a:ln>
        </p:spPr>
        <p:txBody>
          <a:bodyPr vert="horz" wrap="square" lIns="89535" tIns="46355" rIns="89535" bIns="46355" numCol="1" anchor="t">
            <a:spAutoFit/>
          </a:bodyPr>
          <a:lstStyle/>
          <a:p>
            <a:pPr defTabSz="508000" eaLnBrk="0"/>
            <a:r>
              <a:rPr lang="ko-KR" altLang="en-US" sz="700" dirty="0">
                <a:solidFill>
                  <a:srgbClr val="D00068"/>
                </a:solidFill>
                <a:latin typeface="-윤고딕330" charset="0"/>
                <a:ea typeface="-윤고딕330" charset="0"/>
              </a:rPr>
              <a:t>오염된 모든 의복은 벗거나 제거하시오</a:t>
            </a:r>
            <a:r>
              <a:rPr lang="en-US" altLang="ko-KR" sz="700" dirty="0">
                <a:solidFill>
                  <a:srgbClr val="D00068"/>
                </a:solidFill>
                <a:latin typeface="-윤고딕330" charset="0"/>
                <a:ea typeface="-윤고딕330" charset="0"/>
              </a:rPr>
              <a:t>.</a:t>
            </a:r>
            <a:endParaRPr lang="ko-KR" altLang="en-US" sz="700" b="0" cap="none" dirty="0">
              <a:solidFill>
                <a:srgbClr val="D00068"/>
              </a:solidFill>
              <a:latin typeface="-윤고딕330" charset="0"/>
              <a:ea typeface="-윤고딕330" charset="0"/>
            </a:endParaRPr>
          </a:p>
        </p:txBody>
      </p:sp>
      <p:sp>
        <p:nvSpPr>
          <p:cNvPr id="31" name="텍스트 상자 2088"/>
          <p:cNvSpPr txBox="1">
            <a:spLocks/>
          </p:cNvSpPr>
          <p:nvPr/>
        </p:nvSpPr>
        <p:spPr>
          <a:xfrm>
            <a:off x="3634109" y="5125236"/>
            <a:ext cx="1895871" cy="201337"/>
          </a:xfrm>
          <a:prstGeom prst="rect">
            <a:avLst/>
          </a:prstGeom>
          <a:noFill/>
          <a:ln w="0">
            <a:noFill/>
            <a:prstDash/>
          </a:ln>
        </p:spPr>
        <p:txBody>
          <a:bodyPr vert="horz" wrap="square" lIns="89535" tIns="46355" rIns="89535" bIns="46355" numCol="1" anchor="t">
            <a:spAutoFit/>
          </a:bodyPr>
          <a:lstStyle/>
          <a:p>
            <a:pPr defTabSz="508000" eaLnBrk="0"/>
            <a:r>
              <a:rPr lang="ko-KR" altLang="en-US" sz="700" dirty="0">
                <a:solidFill>
                  <a:srgbClr val="D00068"/>
                </a:solidFill>
                <a:latin typeface="-윤고딕330" charset="0"/>
                <a:ea typeface="-윤고딕330" charset="0"/>
              </a:rPr>
              <a:t>즉시 의료기관</a:t>
            </a:r>
            <a:r>
              <a:rPr lang="en-US" altLang="ko-KR" sz="700" dirty="0">
                <a:solidFill>
                  <a:srgbClr val="D00068"/>
                </a:solidFill>
                <a:latin typeface="-윤고딕330" charset="0"/>
                <a:ea typeface="-윤고딕330" charset="0"/>
              </a:rPr>
              <a:t>(</a:t>
            </a:r>
            <a:r>
              <a:rPr lang="ko-KR" altLang="en-US" sz="700" dirty="0">
                <a:solidFill>
                  <a:srgbClr val="D00068"/>
                </a:solidFill>
                <a:latin typeface="-윤고딕330" charset="0"/>
                <a:ea typeface="-윤고딕330" charset="0"/>
              </a:rPr>
              <a:t>의사</a:t>
            </a:r>
            <a:r>
              <a:rPr lang="en-US" altLang="ko-KR" sz="700" dirty="0">
                <a:solidFill>
                  <a:srgbClr val="D00068"/>
                </a:solidFill>
                <a:latin typeface="-윤고딕330" charset="0"/>
                <a:ea typeface="-윤고딕330" charset="0"/>
              </a:rPr>
              <a:t>)</a:t>
            </a:r>
            <a:r>
              <a:rPr lang="ko-KR" altLang="en-US" sz="700" dirty="0">
                <a:solidFill>
                  <a:srgbClr val="D00068"/>
                </a:solidFill>
                <a:latin typeface="-윤고딕330" charset="0"/>
                <a:ea typeface="-윤고딕330" charset="0"/>
              </a:rPr>
              <a:t>의 진찰을 받으시오</a:t>
            </a:r>
            <a:r>
              <a:rPr lang="en-US" altLang="ko-KR" sz="700" dirty="0">
                <a:solidFill>
                  <a:srgbClr val="D00068"/>
                </a:solidFill>
                <a:latin typeface="-윤고딕330" charset="0"/>
                <a:ea typeface="-윤고딕330" charset="0"/>
              </a:rPr>
              <a:t>.</a:t>
            </a:r>
            <a:endParaRPr lang="ko-KR" altLang="en-US" sz="700" b="0" cap="none" dirty="0">
              <a:solidFill>
                <a:srgbClr val="D00068"/>
              </a:solidFill>
              <a:latin typeface="-윤고딕330" charset="0"/>
              <a:ea typeface="-윤고딕330" charset="0"/>
            </a:endParaRPr>
          </a:p>
        </p:txBody>
      </p:sp>
      <p:sp>
        <p:nvSpPr>
          <p:cNvPr id="32" name="텍스트 상자 2088"/>
          <p:cNvSpPr txBox="1">
            <a:spLocks/>
          </p:cNvSpPr>
          <p:nvPr/>
        </p:nvSpPr>
        <p:spPr>
          <a:xfrm>
            <a:off x="5453780" y="5311943"/>
            <a:ext cx="3440665" cy="201337"/>
          </a:xfrm>
          <a:prstGeom prst="rect">
            <a:avLst/>
          </a:prstGeom>
          <a:noFill/>
          <a:ln w="0">
            <a:noFill/>
            <a:prstDash/>
          </a:ln>
        </p:spPr>
        <p:txBody>
          <a:bodyPr vert="horz" wrap="square" lIns="89535" tIns="46355" rIns="89535" bIns="46355" numCol="1" anchor="t">
            <a:spAutoFit/>
          </a:bodyPr>
          <a:lstStyle/>
          <a:p>
            <a:pPr defTabSz="508000" eaLnBrk="0"/>
            <a:r>
              <a:rPr lang="ko-KR" altLang="en-US" sz="700" dirty="0">
                <a:solidFill>
                  <a:srgbClr val="D00068"/>
                </a:solidFill>
                <a:latin typeface="-윤고딕330" charset="0"/>
                <a:ea typeface="-윤고딕330" charset="0"/>
              </a:rPr>
              <a:t>눈에 묻으면 몇 분간 물로 조심해서 씻으시오</a:t>
            </a:r>
            <a:r>
              <a:rPr lang="en-US" altLang="ko-KR" sz="700" dirty="0">
                <a:solidFill>
                  <a:srgbClr val="D00068"/>
                </a:solidFill>
                <a:latin typeface="-윤고딕330" charset="0"/>
                <a:ea typeface="-윤고딕330" charset="0"/>
              </a:rPr>
              <a:t>. </a:t>
            </a:r>
            <a:r>
              <a:rPr lang="ko-KR" altLang="en-US" sz="700" dirty="0">
                <a:solidFill>
                  <a:srgbClr val="D00068"/>
                </a:solidFill>
                <a:latin typeface="-윤고딕330" charset="0"/>
                <a:ea typeface="-윤고딕330" charset="0"/>
              </a:rPr>
              <a:t>콘택트렌즈를 제거하시고 계속 씻으시오</a:t>
            </a:r>
            <a:r>
              <a:rPr lang="en-US" altLang="ko-KR" sz="700" dirty="0">
                <a:solidFill>
                  <a:srgbClr val="D00068"/>
                </a:solidFill>
                <a:latin typeface="-윤고딕330" charset="0"/>
                <a:ea typeface="-윤고딕330" charset="0"/>
              </a:rPr>
              <a:t>.</a:t>
            </a:r>
            <a:endParaRPr lang="ko-KR" altLang="en-US" sz="700" b="0" cap="none" dirty="0">
              <a:solidFill>
                <a:srgbClr val="D00068"/>
              </a:solidFill>
              <a:latin typeface="-윤고딕330" charset="0"/>
              <a:ea typeface="-윤고딕330" charset="0"/>
            </a:endParaRPr>
          </a:p>
        </p:txBody>
      </p:sp>
      <p:sp>
        <p:nvSpPr>
          <p:cNvPr id="34" name="텍스트 상자 2088"/>
          <p:cNvSpPr txBox="1">
            <a:spLocks/>
          </p:cNvSpPr>
          <p:nvPr/>
        </p:nvSpPr>
        <p:spPr>
          <a:xfrm>
            <a:off x="5276407" y="5692672"/>
            <a:ext cx="3381817" cy="201337"/>
          </a:xfrm>
          <a:prstGeom prst="rect">
            <a:avLst/>
          </a:prstGeom>
          <a:noFill/>
          <a:ln w="0">
            <a:noFill/>
            <a:prstDash/>
          </a:ln>
        </p:spPr>
        <p:txBody>
          <a:bodyPr vert="horz" wrap="square" lIns="89535" tIns="46355" rIns="89535" bIns="46355" numCol="1" anchor="t">
            <a:spAutoFit/>
          </a:bodyPr>
          <a:lstStyle/>
          <a:p>
            <a:pPr defTabSz="508000" eaLnBrk="0"/>
            <a:r>
              <a:rPr lang="ko-KR" altLang="en-US" sz="700" dirty="0">
                <a:solidFill>
                  <a:srgbClr val="D00068"/>
                </a:solidFill>
                <a:latin typeface="-윤고딕330" charset="0"/>
                <a:ea typeface="-윤고딕330" charset="0"/>
              </a:rPr>
              <a:t>밀봉하여 저장하시오</a:t>
            </a:r>
            <a:r>
              <a:rPr lang="en-US" altLang="ko-KR" sz="700" dirty="0">
                <a:solidFill>
                  <a:srgbClr val="D00068"/>
                </a:solidFill>
                <a:latin typeface="-윤고딕330" charset="0"/>
                <a:ea typeface="-윤고딕330" charset="0"/>
              </a:rPr>
              <a:t>. </a:t>
            </a:r>
            <a:r>
              <a:rPr lang="ko-KR" altLang="en-US" sz="700" dirty="0">
                <a:solidFill>
                  <a:srgbClr val="D00068"/>
                </a:solidFill>
                <a:latin typeface="-윤고딕330" charset="0"/>
                <a:ea typeface="-윤고딕330" charset="0"/>
              </a:rPr>
              <a:t>용기는 환기가 잘 되는 곳에 단단히 밀폐하여 저장하시오</a:t>
            </a:r>
            <a:r>
              <a:rPr lang="en-US" altLang="ko-KR" sz="700" dirty="0">
                <a:solidFill>
                  <a:srgbClr val="D00068"/>
                </a:solidFill>
                <a:latin typeface="-윤고딕330" charset="0"/>
                <a:ea typeface="-윤고딕330" charset="0"/>
              </a:rPr>
              <a:t>.</a:t>
            </a:r>
            <a:endParaRPr lang="ko-KR" altLang="en-US" sz="700" b="0" cap="none" dirty="0">
              <a:solidFill>
                <a:srgbClr val="D00068"/>
              </a:solidFill>
              <a:latin typeface="-윤고딕330" charset="0"/>
              <a:ea typeface="-윤고딕330" charset="0"/>
            </a:endParaRPr>
          </a:p>
        </p:txBody>
      </p:sp>
      <p:sp>
        <p:nvSpPr>
          <p:cNvPr id="35" name="텍스트 상자 2088"/>
          <p:cNvSpPr txBox="1">
            <a:spLocks/>
          </p:cNvSpPr>
          <p:nvPr/>
        </p:nvSpPr>
        <p:spPr>
          <a:xfrm>
            <a:off x="5019370" y="5881647"/>
            <a:ext cx="2876118" cy="201337"/>
          </a:xfrm>
          <a:prstGeom prst="rect">
            <a:avLst/>
          </a:prstGeom>
          <a:noFill/>
          <a:ln w="0">
            <a:noFill/>
            <a:prstDash/>
          </a:ln>
        </p:spPr>
        <p:txBody>
          <a:bodyPr vert="horz" wrap="square" lIns="89535" tIns="46355" rIns="89535" bIns="46355" numCol="1" anchor="t">
            <a:spAutoFit/>
          </a:bodyPr>
          <a:lstStyle/>
          <a:p>
            <a:pPr defTabSz="508000" eaLnBrk="0"/>
            <a:r>
              <a:rPr lang="en-US" altLang="ko-KR" sz="700" dirty="0">
                <a:solidFill>
                  <a:srgbClr val="D00068"/>
                </a:solidFill>
                <a:latin typeface="-윤고딕330" charset="0"/>
                <a:ea typeface="-윤고딕330" charset="0"/>
              </a:rPr>
              <a:t>(</a:t>
            </a:r>
            <a:r>
              <a:rPr lang="ko-KR" altLang="en-US" sz="700" dirty="0">
                <a:solidFill>
                  <a:srgbClr val="D00068"/>
                </a:solidFill>
                <a:latin typeface="-윤고딕330" charset="0"/>
                <a:ea typeface="-윤고딕330" charset="0"/>
              </a:rPr>
              <a:t>관련 법규에 명시된 내용에 따라</a:t>
            </a:r>
            <a:r>
              <a:rPr lang="en-US" altLang="ko-KR" sz="700" dirty="0">
                <a:solidFill>
                  <a:srgbClr val="D00068"/>
                </a:solidFill>
                <a:latin typeface="-윤고딕330" charset="0"/>
                <a:ea typeface="-윤고딕330" charset="0"/>
              </a:rPr>
              <a:t>) </a:t>
            </a:r>
            <a:r>
              <a:rPr lang="ko-KR" altLang="en-US" sz="700" dirty="0">
                <a:solidFill>
                  <a:srgbClr val="D00068"/>
                </a:solidFill>
                <a:latin typeface="-윤고딕330" charset="0"/>
                <a:ea typeface="-윤고딕330" charset="0"/>
              </a:rPr>
              <a:t>내용물을 폐기하시오</a:t>
            </a:r>
            <a:r>
              <a:rPr lang="en-US" altLang="ko-KR" sz="700" dirty="0">
                <a:solidFill>
                  <a:srgbClr val="D00068"/>
                </a:solidFill>
                <a:latin typeface="-윤고딕330" charset="0"/>
                <a:ea typeface="-윤고딕330" charset="0"/>
              </a:rPr>
              <a:t>.</a:t>
            </a:r>
            <a:endParaRPr lang="ko-KR" altLang="en-US" sz="700" b="0" cap="none" dirty="0">
              <a:solidFill>
                <a:srgbClr val="D00068"/>
              </a:solidFill>
              <a:latin typeface="-윤고딕330" charset="0"/>
              <a:ea typeface="-윤고딕330" charset="0"/>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101" name="TextBox 2101"/>
          <p:cNvSpPr txBox="1">
            <a:spLocks noGrp="1" noChangeArrowheads="1"/>
          </p:cNvSpPr>
          <p:nvPr/>
        </p:nvSpPr>
        <p:spPr>
          <a:xfrm>
            <a:off x="1922145" y="156210"/>
            <a:ext cx="722566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Safety and Health in the Use of Chemicals</a:t>
            </a:r>
            <a:endParaRPr lang="ko-KR" altLang="en-US" sz="2000" b="1" dirty="0">
              <a:solidFill>
                <a:srgbClr val="FFFFFF"/>
              </a:solidFill>
              <a:latin typeface="맑은 고딕" charset="0"/>
              <a:ea typeface="맑은 고딕" charset="0"/>
            </a:endParaRPr>
          </a:p>
        </p:txBody>
      </p:sp>
      <p:sp>
        <p:nvSpPr>
          <p:cNvPr id="2102" name="텍스트 상자 2102"/>
          <p:cNvSpPr txBox="1">
            <a:spLocks noGrp="1" noChangeArrowheads="1"/>
          </p:cNvSpPr>
          <p:nvPr/>
        </p:nvSpPr>
        <p:spPr>
          <a:xfrm>
            <a:off x="1937385" y="488315"/>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화학물질 안전보건</a:t>
            </a:r>
            <a:endParaRPr lang="ko-KR" altLang="en-US" sz="1200" b="1" dirty="0">
              <a:solidFill>
                <a:schemeClr val="bg1"/>
              </a:solidFill>
              <a:latin typeface="-윤고딕320" charset="0"/>
              <a:ea typeface="-윤고딕320" charset="0"/>
            </a:endParaRPr>
          </a:p>
        </p:txBody>
      </p:sp>
      <p:sp>
        <p:nvSpPr>
          <p:cNvPr id="2103" name="텍스트 상자 2103"/>
          <p:cNvSpPr txBox="1">
            <a:spLocks/>
          </p:cNvSpPr>
          <p:nvPr/>
        </p:nvSpPr>
        <p:spPr>
          <a:xfrm>
            <a:off x="759460" y="1246505"/>
            <a:ext cx="7721600" cy="40005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800" b="1" cap="none" spc="20" dirty="0">
                <a:solidFill>
                  <a:srgbClr val="D00068"/>
                </a:solidFill>
                <a:latin typeface="Arial" charset="0"/>
                <a:ea typeface="Arial" charset="0"/>
              </a:rPr>
              <a:t>Rules for Workers</a:t>
            </a:r>
            <a:endParaRPr lang="ko-KR" altLang="en-US" sz="1800" b="1" cap="none" dirty="0">
              <a:solidFill>
                <a:srgbClr val="D00068"/>
              </a:solidFill>
              <a:latin typeface="Arial" charset="0"/>
              <a:ea typeface="Arial" charset="0"/>
            </a:endParaRPr>
          </a:p>
        </p:txBody>
      </p:sp>
      <p:sp>
        <p:nvSpPr>
          <p:cNvPr id="2104" name="텍스트 상자 2104"/>
          <p:cNvSpPr txBox="1">
            <a:spLocks/>
          </p:cNvSpPr>
          <p:nvPr/>
        </p:nvSpPr>
        <p:spPr>
          <a:xfrm>
            <a:off x="2831465" y="1367155"/>
            <a:ext cx="2245995" cy="36322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근로자 준수사항</a:t>
            </a:r>
            <a:endParaRPr lang="ko-KR" altLang="en-US" sz="1000" b="0" cap="none" dirty="0">
              <a:solidFill>
                <a:srgbClr val="D00068"/>
              </a:solidFill>
              <a:latin typeface="-윤고딕330" charset="0"/>
              <a:ea typeface="-윤고딕330" charset="0"/>
            </a:endParaRPr>
          </a:p>
        </p:txBody>
      </p:sp>
      <p:sp>
        <p:nvSpPr>
          <p:cNvPr id="2105" name="TextBox 2105"/>
          <p:cNvSpPr txBox="1">
            <a:spLocks/>
          </p:cNvSpPr>
          <p:nvPr/>
        </p:nvSpPr>
        <p:spPr>
          <a:xfrm>
            <a:off x="861060" y="2018030"/>
            <a:ext cx="7404735" cy="3685540"/>
          </a:xfrm>
          <a:prstGeom prst="rect">
            <a:avLst/>
          </a:prstGeom>
          <a:noFill/>
        </p:spPr>
        <p:txBody>
          <a:bodyPr vert="horz" wrap="square" lIns="0" tIns="0" rIns="0" bIns="0" numCol="1" anchor="t">
            <a:noAutofit/>
          </a:bodyPr>
          <a:lstStyle/>
          <a:p>
            <a:pPr marL="144145" indent="-144145" algn="l" defTabSz="457200" eaLnBrk="0" fontAlgn="auto" latinLnBrk="0">
              <a:lnSpc>
                <a:spcPts val="2200"/>
              </a:lnSpc>
              <a:spcBef>
                <a:spcPts val="0"/>
              </a:spcBef>
              <a:spcAft>
                <a:spcPts val="600"/>
              </a:spcAft>
              <a:buClr>
                <a:srgbClr val="000000"/>
              </a:buClr>
              <a:buFont typeface="Arial"/>
              <a:buChar char="•"/>
            </a:pPr>
            <a:r>
              <a:rPr lang="en-US" altLang="ko-KR" sz="1400" b="0" cap="none" dirty="0">
                <a:solidFill>
                  <a:schemeClr val="tx1"/>
                </a:solidFill>
                <a:latin typeface="Tahoma" charset="0"/>
                <a:ea typeface="Tahoma" charset="0"/>
              </a:rPr>
              <a:t>MSDS training must be received before handling chemical substances.</a:t>
            </a:r>
            <a:endParaRPr lang="ko-KR" altLang="en-US" sz="1400" b="0" cap="none" dirty="0">
              <a:solidFill>
                <a:schemeClr val="tx1"/>
              </a:solidFill>
              <a:latin typeface="Tahoma" charset="0"/>
              <a:ea typeface="Tahoma" charset="0"/>
            </a:endParaRPr>
          </a:p>
          <a:p>
            <a:pPr marL="144145" indent="-144145" algn="l" defTabSz="457200" eaLnBrk="0" fontAlgn="auto" latinLnBrk="0">
              <a:lnSpc>
                <a:spcPct val="100000"/>
              </a:lnSpc>
              <a:spcBef>
                <a:spcPts val="0"/>
              </a:spcBef>
              <a:spcAft>
                <a:spcPts val="600"/>
              </a:spcAft>
              <a:buFontTx/>
              <a:buNone/>
            </a:pPr>
            <a:r>
              <a:rPr lang="en-US" altLang="ko-KR" sz="1200" b="0" cap="none" dirty="0">
                <a:solidFill>
                  <a:schemeClr val="tx1"/>
                </a:solidFill>
                <a:latin typeface="Tahoma" charset="0"/>
                <a:ea typeface="Tahoma" charset="0"/>
              </a:rPr>
              <a:t> </a:t>
            </a:r>
            <a:r>
              <a:rPr lang="en-US" altLang="ko-KR" sz="1100" b="0" cap="none" dirty="0">
                <a:solidFill>
                  <a:schemeClr val="tx1"/>
                </a:solidFill>
                <a:latin typeface="Tahoma" charset="0"/>
                <a:ea typeface="Tahoma" charset="0"/>
              </a:rPr>
              <a:t>   - Training contents : Toxicity of chemical substances, safe handling, protective gear, accident </a:t>
            </a:r>
            <a:r>
              <a:rPr lang="en-US" altLang="ko-KR" sz="1100" b="0" cap="none" dirty="0" smtClean="0">
                <a:solidFill>
                  <a:schemeClr val="tx1"/>
                </a:solidFill>
                <a:latin typeface="Tahoma" charset="0"/>
                <a:ea typeface="Tahoma" charset="0"/>
              </a:rPr>
              <a:t> management</a:t>
            </a:r>
            <a:r>
              <a:rPr lang="en-US" altLang="ko-KR" sz="1100" b="0" cap="none" dirty="0">
                <a:solidFill>
                  <a:schemeClr val="tx1"/>
                </a:solidFill>
                <a:latin typeface="Tahoma" charset="0"/>
                <a:ea typeface="Tahoma" charset="0"/>
              </a:rPr>
              <a:t>.</a:t>
            </a:r>
            <a:endParaRPr lang="ko-KR" altLang="en-US" sz="11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FontTx/>
              <a:buNone/>
            </a:pPr>
            <a:endParaRPr lang="ko-KR" altLang="en-US" sz="1400" b="0" cap="none" dirty="0">
              <a:solidFill>
                <a:schemeClr val="tx1"/>
              </a:solidFill>
              <a:latin typeface="Tahoma" charset="0"/>
              <a:ea typeface="Tahoma" charset="0"/>
            </a:endParaRPr>
          </a:p>
          <a:p>
            <a:pPr marL="144145" indent="-144145" algn="l" defTabSz="457200" eaLnBrk="0" fontAlgn="auto" latinLnBrk="0">
              <a:lnSpc>
                <a:spcPct val="100000"/>
              </a:lnSpc>
              <a:spcBef>
                <a:spcPts val="0"/>
              </a:spcBef>
              <a:spcAft>
                <a:spcPts val="600"/>
              </a:spcAft>
              <a:buClr>
                <a:srgbClr val="000000"/>
              </a:buClr>
              <a:buFont typeface="Arial"/>
              <a:buChar char="•"/>
            </a:pPr>
            <a:r>
              <a:rPr lang="en-US" altLang="ko-KR" sz="1400" b="0" cap="none" dirty="0">
                <a:solidFill>
                  <a:schemeClr val="tx1"/>
                </a:solidFill>
                <a:latin typeface="Tahoma" charset="0"/>
                <a:ea typeface="Tahoma" charset="0"/>
              </a:rPr>
              <a:t>Vessels used to handle chemical substances should have warning signs on them.</a:t>
            </a: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FontTx/>
              <a:buNone/>
            </a:pP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r>
              <a:rPr lang="en-US" altLang="ko-KR" sz="1400" b="0" cap="none" dirty="0">
                <a:solidFill>
                  <a:schemeClr val="tx1"/>
                </a:solidFill>
                <a:latin typeface="Tahoma" charset="0"/>
                <a:ea typeface="Tahoma" charset="0"/>
              </a:rPr>
              <a:t>Follow the management procedures set for each work process.</a:t>
            </a: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endParaRPr lang="ko-KR" altLang="en-US" sz="1400" b="0" cap="none" dirty="0">
              <a:solidFill>
                <a:schemeClr val="tx1"/>
              </a:solidFill>
              <a:latin typeface="Tahoma" charset="0"/>
              <a:ea typeface="Tahoma" charset="0"/>
            </a:endParaRPr>
          </a:p>
          <a:p>
            <a:pPr marL="144145" indent="-144145" algn="l" defTabSz="457200" eaLnBrk="0" fontAlgn="auto" latinLnBrk="0">
              <a:lnSpc>
                <a:spcPct val="100000"/>
              </a:lnSpc>
              <a:spcBef>
                <a:spcPts val="0"/>
              </a:spcBef>
              <a:spcAft>
                <a:spcPts val="600"/>
              </a:spcAft>
              <a:buClr>
                <a:srgbClr val="000000"/>
              </a:buClr>
              <a:buFont typeface="Arial"/>
              <a:buChar char="•"/>
            </a:pPr>
            <a:r>
              <a:rPr lang="en-US" altLang="ko-KR" sz="1400" b="0" cap="none" dirty="0" smtClean="0">
                <a:solidFill>
                  <a:schemeClr val="tx1"/>
                </a:solidFill>
                <a:latin typeface="Tahoma" charset="0"/>
                <a:ea typeface="Tahoma" charset="0"/>
              </a:rPr>
              <a:t>Wear </a:t>
            </a:r>
            <a:r>
              <a:rPr lang="en-US" altLang="ko-KR" sz="1400" b="0" cap="none" dirty="0">
                <a:solidFill>
                  <a:schemeClr val="tx1"/>
                </a:solidFill>
                <a:latin typeface="Tahoma" charset="0"/>
                <a:ea typeface="Tahoma" charset="0"/>
              </a:rPr>
              <a:t>the protective gear indicated in the MSDS before handling chemicals.</a:t>
            </a:r>
            <a:endParaRPr lang="ko-KR" altLang="en-US" sz="1400" b="0" cap="none" dirty="0">
              <a:solidFill>
                <a:schemeClr val="tx1"/>
              </a:solidFill>
              <a:latin typeface="Tahoma" charset="0"/>
              <a:ea typeface="Tahoma" charset="0"/>
            </a:endParaRPr>
          </a:p>
          <a:p>
            <a:pPr marL="144145" indent="-144145" algn="l" defTabSz="457200" eaLnBrk="0" fontAlgn="auto" latinLnBrk="0">
              <a:lnSpc>
                <a:spcPct val="100000"/>
              </a:lnSpc>
              <a:spcBef>
                <a:spcPts val="0"/>
              </a:spcBef>
              <a:spcAft>
                <a:spcPts val="600"/>
              </a:spcAft>
              <a:buClr>
                <a:srgbClr val="000000"/>
              </a:buClr>
              <a:buFont typeface="Arial"/>
              <a:buChar char="•"/>
            </a:pPr>
            <a:endParaRPr lang="ko-KR" altLang="en-US" sz="1400" b="0" cap="none" dirty="0">
              <a:solidFill>
                <a:schemeClr val="tx1"/>
              </a:solidFill>
              <a:latin typeface="Tahoma" charset="0"/>
              <a:ea typeface="Tahoma" charset="0"/>
            </a:endParaRPr>
          </a:p>
          <a:p>
            <a:pPr marL="144145" indent="-144145" algn="l" defTabSz="457200" eaLnBrk="0" fontAlgn="auto" latinLnBrk="0">
              <a:lnSpc>
                <a:spcPct val="100000"/>
              </a:lnSpc>
              <a:spcBef>
                <a:spcPts val="0"/>
              </a:spcBef>
              <a:spcAft>
                <a:spcPts val="600"/>
              </a:spcAft>
              <a:buClr>
                <a:srgbClr val="000000"/>
              </a:buClr>
              <a:buFont typeface="Arial"/>
              <a:buChar char="•"/>
            </a:pPr>
            <a:r>
              <a:rPr lang="en-US" altLang="ko-KR" sz="1400" b="0" cap="none" dirty="0">
                <a:solidFill>
                  <a:schemeClr val="tx1"/>
                </a:solidFill>
                <a:latin typeface="Tahoma" charset="0"/>
                <a:ea typeface="Tahoma" charset="0"/>
              </a:rPr>
              <a:t>If health is negatively affected by handling chemicals, report to the business owner immediately to receive the appropriate treatment.</a:t>
            </a:r>
            <a:endParaRPr lang="ko-KR" altLang="en-US" sz="1400" b="0" cap="none" dirty="0">
              <a:solidFill>
                <a:schemeClr val="tx1"/>
              </a:solidFill>
              <a:latin typeface="Tahoma" charset="0"/>
              <a:ea typeface="Tahoma" charset="0"/>
            </a:endParaRPr>
          </a:p>
          <a:p>
            <a:pPr marL="0" indent="0" algn="l" defTabSz="457200" eaLnBrk="0" fontAlgn="auto" latinLnBrk="0">
              <a:lnSpc>
                <a:spcPts val="2200"/>
              </a:lnSpc>
              <a:spcBef>
                <a:spcPts val="0"/>
              </a:spcBef>
              <a:spcAft>
                <a:spcPts val="600"/>
              </a:spcAft>
              <a:buFontTx/>
              <a:buNone/>
            </a:pP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endParaRPr lang="ko-KR" altLang="en-US" sz="1400" b="0" cap="none" dirty="0">
              <a:solidFill>
                <a:schemeClr val="tx1"/>
              </a:solidFill>
              <a:latin typeface="Tahoma" charset="0"/>
              <a:ea typeface="Tahoma" charset="0"/>
            </a:endParaRPr>
          </a:p>
          <a:p>
            <a:pPr marL="0" indent="0" algn="l" defTabSz="457200" eaLnBrk="0" fontAlgn="auto" latinLnBrk="0">
              <a:lnSpc>
                <a:spcPts val="2200"/>
              </a:lnSpc>
              <a:spcBef>
                <a:spcPts val="0"/>
              </a:spcBef>
              <a:spcAft>
                <a:spcPts val="600"/>
              </a:spcAft>
              <a:buFontTx/>
              <a:buNone/>
            </a:pPr>
            <a:endParaRPr lang="ko-KR" altLang="en-US" sz="1400" b="0" cap="none" dirty="0">
              <a:solidFill>
                <a:schemeClr val="tx1"/>
              </a:solidFill>
              <a:latin typeface="Tahoma" charset="0"/>
              <a:ea typeface="Tahoma" charset="0"/>
            </a:endParaRPr>
          </a:p>
        </p:txBody>
      </p:sp>
      <p:sp>
        <p:nvSpPr>
          <p:cNvPr id="2106" name="텍스트 상자 2106"/>
          <p:cNvSpPr txBox="1">
            <a:spLocks/>
          </p:cNvSpPr>
          <p:nvPr/>
        </p:nvSpPr>
        <p:spPr>
          <a:xfrm>
            <a:off x="947077" y="2566667"/>
            <a:ext cx="7310755" cy="4451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spc="10" dirty="0">
                <a:solidFill>
                  <a:srgbClr val="D00068"/>
                </a:solidFill>
                <a:latin typeface="-윤고딕330" charset="0"/>
                <a:ea typeface="-윤고딕330" charset="0"/>
              </a:rPr>
              <a:t>사용하는 화학물질에 대하여 취급하기 전에 MSDS 교육을 반드시 받는다.</a:t>
            </a:r>
            <a:endParaRPr lang="ko-KR" altLang="en-US" sz="9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r>
              <a:rPr lang="en-US" altLang="ko-KR" sz="800" b="0" cap="none" dirty="0">
                <a:solidFill>
                  <a:srgbClr val="D00068"/>
                </a:solidFill>
                <a:latin typeface="-윤고딕330" charset="0"/>
                <a:ea typeface="-윤고딕330" charset="0"/>
              </a:rPr>
              <a:t>- 교육내용: 해당 화학물질의 유해성 및 위험성, 취급상의 주의사항, 적절한 보호구, 사고 시 대처방법 등</a:t>
            </a:r>
            <a:endParaRPr lang="ko-KR" altLang="en-US" sz="800" b="0" cap="none" dirty="0">
              <a:solidFill>
                <a:srgbClr val="D00068"/>
              </a:solidFill>
              <a:latin typeface="-윤고딕330" charset="0"/>
              <a:ea typeface="-윤고딕330" charset="0"/>
            </a:endParaRPr>
          </a:p>
        </p:txBody>
      </p:sp>
      <p:sp>
        <p:nvSpPr>
          <p:cNvPr id="2108" name="텍스트 상자 2108"/>
          <p:cNvSpPr txBox="1">
            <a:spLocks/>
          </p:cNvSpPr>
          <p:nvPr/>
        </p:nvSpPr>
        <p:spPr>
          <a:xfrm>
            <a:off x="929621" y="3173176"/>
            <a:ext cx="7310755" cy="20320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spc="10" dirty="0">
                <a:solidFill>
                  <a:srgbClr val="D00068"/>
                </a:solidFill>
                <a:latin typeface="-윤고딕330" charset="0"/>
                <a:ea typeface="-윤고딕330" charset="0"/>
              </a:rPr>
              <a:t>화학물질을 소분용기에 덜어서 사용하는 경우 소분용기에 경고표지를 부착한다.</a:t>
            </a:r>
            <a:endParaRPr lang="ko-KR" altLang="en-US" sz="800" b="0" cap="none" dirty="0">
              <a:solidFill>
                <a:srgbClr val="D00068"/>
              </a:solidFill>
              <a:latin typeface="-윤고딕330" charset="0"/>
              <a:ea typeface="-윤고딕330" charset="0"/>
            </a:endParaRPr>
          </a:p>
        </p:txBody>
      </p:sp>
      <p:sp>
        <p:nvSpPr>
          <p:cNvPr id="2109" name="텍스트 상자 2109"/>
          <p:cNvSpPr txBox="1">
            <a:spLocks/>
          </p:cNvSpPr>
          <p:nvPr/>
        </p:nvSpPr>
        <p:spPr>
          <a:xfrm>
            <a:off x="920407" y="3877891"/>
            <a:ext cx="7310755" cy="20320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spc="10" dirty="0">
                <a:solidFill>
                  <a:srgbClr val="D00068"/>
                </a:solidFill>
                <a:latin typeface="-윤고딕330" charset="0"/>
                <a:ea typeface="-윤고딕330" charset="0"/>
              </a:rPr>
              <a:t>작업공정별 관리요령을 준수하여 작업한다.</a:t>
            </a:r>
            <a:endParaRPr lang="ko-KR" altLang="en-US" sz="800" b="0" cap="none" dirty="0">
              <a:solidFill>
                <a:srgbClr val="D00068"/>
              </a:solidFill>
              <a:latin typeface="-윤고딕330" charset="0"/>
              <a:ea typeface="-윤고딕330" charset="0"/>
            </a:endParaRPr>
          </a:p>
        </p:txBody>
      </p:sp>
      <p:sp>
        <p:nvSpPr>
          <p:cNvPr id="2110" name="텍스트 상자 2110"/>
          <p:cNvSpPr txBox="1">
            <a:spLocks/>
          </p:cNvSpPr>
          <p:nvPr/>
        </p:nvSpPr>
        <p:spPr>
          <a:xfrm>
            <a:off x="930567" y="4555828"/>
            <a:ext cx="7310755" cy="20320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spc="10" dirty="0">
                <a:solidFill>
                  <a:srgbClr val="D00068"/>
                </a:solidFill>
                <a:latin typeface="-윤고딕330" charset="0"/>
                <a:ea typeface="-윤고딕330" charset="0"/>
              </a:rPr>
              <a:t>화학물질을 취급하기 전에 MSDS에서 제시한 적절한 개인보호구를 착용한다.</a:t>
            </a:r>
            <a:endParaRPr lang="ko-KR" altLang="en-US" sz="800" b="0" cap="none" dirty="0">
              <a:solidFill>
                <a:srgbClr val="D00068"/>
              </a:solidFill>
              <a:latin typeface="-윤고딕330" charset="0"/>
              <a:ea typeface="-윤고딕330" charset="0"/>
            </a:endParaRPr>
          </a:p>
        </p:txBody>
      </p:sp>
      <p:sp>
        <p:nvSpPr>
          <p:cNvPr id="2111" name="텍스트 상자 2111"/>
          <p:cNvSpPr txBox="1">
            <a:spLocks/>
          </p:cNvSpPr>
          <p:nvPr/>
        </p:nvSpPr>
        <p:spPr>
          <a:xfrm>
            <a:off x="932764" y="5363446"/>
            <a:ext cx="7310755" cy="20320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spc="10" dirty="0">
                <a:solidFill>
                  <a:srgbClr val="D00068"/>
                </a:solidFill>
                <a:latin typeface="-윤고딕330" charset="0"/>
                <a:ea typeface="-윤고딕330" charset="0"/>
              </a:rPr>
              <a:t>화학물질의 취급으로 건강에 이상이 발생되는 경우 사업주에게 즉시 보고하여 조치를 받는다.</a:t>
            </a:r>
            <a:endParaRPr lang="ko-KR" altLang="en-US" sz="800" b="0" cap="none" dirty="0">
              <a:solidFill>
                <a:srgbClr val="D00068"/>
              </a:solidFill>
              <a:latin typeface="-윤고딕330" charset="0"/>
              <a:ea typeface="-윤고딕330" charset="0"/>
            </a:endParaRPr>
          </a:p>
        </p:txBody>
      </p:sp>
      <p:sp>
        <p:nvSpPr>
          <p:cNvPr id="15"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16"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17"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18" name="Picture 7" descr="C:/Users/Administrator/AppData/Roaming/PolarisOffice/ETemp/3288_5820208/image9.emf"/>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167443133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110" name="TextBox 2110"/>
          <p:cNvSpPr txBox="1">
            <a:spLocks noGrp="1" noChangeArrowheads="1"/>
          </p:cNvSpPr>
          <p:nvPr/>
        </p:nvSpPr>
        <p:spPr>
          <a:xfrm>
            <a:off x="1922145" y="156210"/>
            <a:ext cx="722566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Safe Handling of Hazardous Substances</a:t>
            </a:r>
            <a:endParaRPr lang="ko-KR" altLang="en-US" sz="2000" b="1" dirty="0">
              <a:solidFill>
                <a:srgbClr val="FFFFFF"/>
              </a:solidFill>
              <a:latin typeface="맑은 고딕" charset="0"/>
              <a:ea typeface="맑은 고딕" charset="0"/>
            </a:endParaRPr>
          </a:p>
        </p:txBody>
      </p:sp>
      <p:sp>
        <p:nvSpPr>
          <p:cNvPr id="2111" name="텍스트 상자 2111"/>
          <p:cNvSpPr txBox="1">
            <a:spLocks noGrp="1" noChangeArrowheads="1"/>
          </p:cNvSpPr>
          <p:nvPr/>
        </p:nvSpPr>
        <p:spPr>
          <a:xfrm>
            <a:off x="1937385" y="488315"/>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위험물질의 안전한 취급</a:t>
            </a:r>
            <a:endParaRPr lang="ko-KR" altLang="en-US" sz="1200" b="1" dirty="0">
              <a:solidFill>
                <a:schemeClr val="bg1"/>
              </a:solidFill>
              <a:latin typeface="-윤고딕320" charset="0"/>
              <a:ea typeface="-윤고딕320" charset="0"/>
            </a:endParaRPr>
          </a:p>
        </p:txBody>
      </p:sp>
      <p:sp>
        <p:nvSpPr>
          <p:cNvPr id="2112" name="TextBox 2112"/>
          <p:cNvSpPr txBox="1">
            <a:spLocks/>
          </p:cNvSpPr>
          <p:nvPr/>
        </p:nvSpPr>
        <p:spPr>
          <a:xfrm>
            <a:off x="568325" y="1276985"/>
            <a:ext cx="8208645" cy="462280"/>
          </a:xfrm>
          <a:prstGeom prst="rect">
            <a:avLst/>
          </a:prstGeom>
          <a:noFill/>
        </p:spPr>
        <p:txBody>
          <a:bodyPr vert="horz" wrap="square" lIns="0" tIns="0" rIns="0" bIns="0" anchor="t">
            <a:noAutofit/>
          </a:bodyPr>
          <a:lstStyle/>
          <a:p>
            <a:pPr marL="0" indent="0" algn="l" defTabSz="457200" eaLnBrk="0" fontAlgn="auto" latinLnBrk="0">
              <a:lnSpc>
                <a:spcPct val="100000"/>
              </a:lnSpc>
              <a:spcBef>
                <a:spcPts val="0"/>
              </a:spcBef>
              <a:spcAft>
                <a:spcPts val="0"/>
              </a:spcAft>
              <a:buFontTx/>
              <a:buNone/>
            </a:pPr>
            <a:r>
              <a:rPr lang="en-US" altLang="ko-KR" sz="1500" b="0" cap="none" dirty="0">
                <a:solidFill>
                  <a:schemeClr val="tx1"/>
                </a:solidFill>
                <a:latin typeface="Arial" charset="0"/>
                <a:ea typeface="Arial" charset="0"/>
              </a:rPr>
              <a:t>Inflammable and explosive substances that are more likely to cause a fire than the average combustible are collectively referred to as hazardous substances. Mishandling of such substances can result in a serious accident, so the handling regulations must always be followed.</a:t>
            </a:r>
            <a:endParaRPr lang="ko-KR" altLang="en-US" sz="1500" b="0" cap="none" dirty="0">
              <a:solidFill>
                <a:schemeClr val="tx1"/>
              </a:solidFill>
              <a:latin typeface="Arial" charset="0"/>
              <a:ea typeface="Arial" charset="0"/>
            </a:endParaRPr>
          </a:p>
        </p:txBody>
      </p:sp>
      <p:sp>
        <p:nvSpPr>
          <p:cNvPr id="2113" name="텍스트 상자 2113"/>
          <p:cNvSpPr txBox="1">
            <a:spLocks/>
          </p:cNvSpPr>
          <p:nvPr/>
        </p:nvSpPr>
        <p:spPr>
          <a:xfrm>
            <a:off x="483870" y="1971040"/>
            <a:ext cx="8018145" cy="420370"/>
          </a:xfrm>
          <a:prstGeom prst="rect">
            <a:avLst/>
          </a:prstGeom>
          <a:ln w="0">
            <a:noFill/>
            <a:prstDash/>
          </a:ln>
        </p:spPr>
        <p:txBody>
          <a:bodyPr vert="horz" wrap="square" lIns="89535" tIns="46355" rIns="89535" bIns="46355" anchor="t">
            <a:noAutofit/>
          </a:bodyPr>
          <a:lstStyle/>
          <a:p>
            <a:pPr defTabSz="508000" eaLnBrk="0"/>
            <a:r>
              <a:rPr lang="ko-KR" altLang="en-US" sz="1000" dirty="0" smtClean="0">
                <a:solidFill>
                  <a:srgbClr val="427BC0"/>
                </a:solidFill>
                <a:latin typeface="-윤고딕330" charset="0"/>
                <a:ea typeface="-윤고딕330" charset="0"/>
              </a:rPr>
              <a:t>보통의 가연물보다도 화재의 위험도가 높은 발화성</a:t>
            </a:r>
            <a:r>
              <a:rPr lang="en-US" altLang="ko-KR" sz="1000" dirty="0" smtClean="0">
                <a:solidFill>
                  <a:srgbClr val="427BC0"/>
                </a:solidFill>
                <a:latin typeface="-윤고딕330" charset="0"/>
                <a:ea typeface="-윤고딕330" charset="0"/>
              </a:rPr>
              <a:t>, </a:t>
            </a:r>
            <a:r>
              <a:rPr lang="ko-KR" altLang="en-US" sz="1000" dirty="0" smtClean="0">
                <a:solidFill>
                  <a:srgbClr val="427BC0"/>
                </a:solidFill>
                <a:latin typeface="-윤고딕330" charset="0"/>
                <a:ea typeface="-윤고딕330" charset="0"/>
              </a:rPr>
              <a:t>인화성 및 </a:t>
            </a:r>
            <a:r>
              <a:rPr lang="ko-KR" altLang="en-US" sz="1000" dirty="0" err="1" smtClean="0">
                <a:solidFill>
                  <a:srgbClr val="427BC0"/>
                </a:solidFill>
                <a:latin typeface="-윤고딕330" charset="0"/>
                <a:ea typeface="-윤고딕330" charset="0"/>
              </a:rPr>
              <a:t>폭발성</a:t>
            </a:r>
            <a:r>
              <a:rPr lang="ko-KR" altLang="en-US" sz="1000" dirty="0" smtClean="0">
                <a:solidFill>
                  <a:srgbClr val="427BC0"/>
                </a:solidFill>
                <a:latin typeface="-윤고딕330" charset="0"/>
                <a:ea typeface="-윤고딕330" charset="0"/>
              </a:rPr>
              <a:t> 물질을 정리하여 위험물이라 부르고 있다</a:t>
            </a:r>
            <a:r>
              <a:rPr lang="en-US" altLang="ko-KR" sz="1000" dirty="0" smtClean="0">
                <a:solidFill>
                  <a:srgbClr val="427BC0"/>
                </a:solidFill>
                <a:latin typeface="-윤고딕330" charset="0"/>
                <a:ea typeface="-윤고딕330" charset="0"/>
              </a:rPr>
              <a:t>. </a:t>
            </a:r>
            <a:r>
              <a:rPr lang="ko-KR" altLang="en-US" sz="1000" dirty="0" smtClean="0">
                <a:solidFill>
                  <a:srgbClr val="427BC0"/>
                </a:solidFill>
                <a:latin typeface="-윤고딕330" charset="0"/>
                <a:ea typeface="-윤고딕330" charset="0"/>
              </a:rPr>
              <a:t>이러한 것들은 잘못 다루면 커다란 사고가 일어날 수 있으므로 취급규정을 반드시 지켜야 한다</a:t>
            </a:r>
            <a:r>
              <a:rPr lang="en-US" altLang="ko-KR" sz="1000" dirty="0" smtClean="0">
                <a:solidFill>
                  <a:srgbClr val="427BC0"/>
                </a:solidFill>
                <a:latin typeface="-윤고딕330" charset="0"/>
                <a:ea typeface="-윤고딕330" charset="0"/>
              </a:rPr>
              <a:t>.</a:t>
            </a:r>
            <a:endParaRPr lang="ko-KR" altLang="en-US" sz="1000" b="0" cap="none" dirty="0">
              <a:solidFill>
                <a:srgbClr val="427BC0"/>
              </a:solidFill>
              <a:latin typeface="-윤고딕330" charset="0"/>
              <a:ea typeface="-윤고딕330" charset="0"/>
            </a:endParaRPr>
          </a:p>
        </p:txBody>
      </p:sp>
      <p:sp>
        <p:nvSpPr>
          <p:cNvPr id="2114" name="텍스트 상자 2114"/>
          <p:cNvSpPr txBox="1">
            <a:spLocks/>
          </p:cNvSpPr>
          <p:nvPr/>
        </p:nvSpPr>
        <p:spPr>
          <a:xfrm>
            <a:off x="499745" y="2876550"/>
            <a:ext cx="5766435" cy="40132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800" b="1" cap="none" spc="20" dirty="0">
                <a:solidFill>
                  <a:srgbClr val="D00068"/>
                </a:solidFill>
                <a:latin typeface="Arial" charset="0"/>
                <a:ea typeface="Arial" charset="0"/>
              </a:rPr>
              <a:t>Types of Hazardous Substances</a:t>
            </a:r>
            <a:endParaRPr lang="ko-KR" altLang="en-US" sz="1800" b="1" cap="none" dirty="0">
              <a:solidFill>
                <a:srgbClr val="D00068"/>
              </a:solidFill>
              <a:latin typeface="Arial" charset="0"/>
              <a:ea typeface="Arial"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Arial" charset="0"/>
              <a:ea typeface="Arial" charset="0"/>
            </a:endParaRPr>
          </a:p>
        </p:txBody>
      </p:sp>
      <p:sp>
        <p:nvSpPr>
          <p:cNvPr id="2115" name="텍스트 상자 2115"/>
          <p:cNvSpPr txBox="1">
            <a:spLocks/>
          </p:cNvSpPr>
          <p:nvPr/>
        </p:nvSpPr>
        <p:spPr>
          <a:xfrm>
            <a:off x="4150601" y="3002915"/>
            <a:ext cx="2245995" cy="36322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위험물질의 종류</a:t>
            </a:r>
            <a:endParaRPr lang="ko-KR" altLang="en-US" sz="1000" b="0" cap="none" dirty="0">
              <a:solidFill>
                <a:srgbClr val="D00068"/>
              </a:solidFill>
              <a:latin typeface="-윤고딕330" charset="0"/>
              <a:ea typeface="-윤고딕330" charset="0"/>
            </a:endParaRPr>
          </a:p>
        </p:txBody>
      </p:sp>
      <p:sp>
        <p:nvSpPr>
          <p:cNvPr id="2116" name="TextBox 2116"/>
          <p:cNvSpPr txBox="1">
            <a:spLocks/>
          </p:cNvSpPr>
          <p:nvPr/>
        </p:nvSpPr>
        <p:spPr>
          <a:xfrm>
            <a:off x="568325" y="3532505"/>
            <a:ext cx="7404100" cy="2475230"/>
          </a:xfrm>
          <a:prstGeom prst="rect">
            <a:avLst/>
          </a:prstGeom>
          <a:noFill/>
        </p:spPr>
        <p:txBody>
          <a:bodyPr vert="horz" wrap="square" lIns="0" tIns="0" rIns="0" bIns="0" anchor="t">
            <a:noAutofit/>
          </a:bodyPr>
          <a:lstStyle/>
          <a:p>
            <a:pPr marL="144145" indent="-144145" algn="l" defTabSz="457200" eaLnBrk="0" fontAlgn="auto" latinLnBrk="0">
              <a:lnSpc>
                <a:spcPct val="100000"/>
              </a:lnSpc>
              <a:spcBef>
                <a:spcPts val="0"/>
              </a:spcBef>
              <a:spcAft>
                <a:spcPts val="600"/>
              </a:spcAft>
              <a:buClr>
                <a:srgbClr val="000000"/>
              </a:buClr>
              <a:buFont typeface="Arial"/>
              <a:buChar char="•"/>
            </a:pPr>
            <a:r>
              <a:rPr lang="en-US" altLang="ko-KR" sz="1200" b="0" cap="none" dirty="0">
                <a:solidFill>
                  <a:schemeClr val="tx1"/>
                </a:solidFill>
                <a:latin typeface="Tahoma" charset="0"/>
                <a:ea typeface="Tahoma" charset="0"/>
              </a:rPr>
              <a:t>Explosives and organic peroxides: Nitric ester, nitro compound</a:t>
            </a:r>
            <a:endParaRPr lang="ko-KR" altLang="en-US" sz="1200" b="0" cap="none" dirty="0">
              <a:solidFill>
                <a:schemeClr val="tx1"/>
              </a:solidFill>
              <a:latin typeface="Tahoma" charset="0"/>
              <a:ea typeface="Tahoma" charset="0"/>
            </a:endParaRPr>
          </a:p>
          <a:p>
            <a:pPr marL="144145" indent="-144145" algn="l" defTabSz="457200" eaLnBrk="0" fontAlgn="auto" latinLnBrk="0">
              <a:lnSpc>
                <a:spcPct val="100000"/>
              </a:lnSpc>
              <a:spcBef>
                <a:spcPts val="0"/>
              </a:spcBef>
              <a:spcAft>
                <a:spcPts val="600"/>
              </a:spcAft>
              <a:buClr>
                <a:srgbClr val="000000"/>
              </a:buClr>
              <a:buFont typeface="Arial"/>
              <a:buChar char="•"/>
            </a:pPr>
            <a:endParaRPr lang="ko-KR" altLang="en-US" sz="1200" b="0" cap="none" dirty="0">
              <a:solidFill>
                <a:schemeClr val="tx1"/>
              </a:solidFill>
              <a:latin typeface="Tahoma" charset="0"/>
              <a:ea typeface="Tahoma" charset="0"/>
            </a:endParaRPr>
          </a:p>
          <a:p>
            <a:pPr marL="144145" indent="-144145" algn="l" defTabSz="457200" eaLnBrk="0" fontAlgn="auto" latinLnBrk="0">
              <a:lnSpc>
                <a:spcPct val="100000"/>
              </a:lnSpc>
              <a:spcBef>
                <a:spcPts val="0"/>
              </a:spcBef>
              <a:spcAft>
                <a:spcPts val="600"/>
              </a:spcAft>
              <a:buClr>
                <a:srgbClr val="000000"/>
              </a:buClr>
              <a:buFont typeface="Arial"/>
              <a:buChar char="•"/>
            </a:pPr>
            <a:r>
              <a:rPr lang="en-US" altLang="ko-KR" sz="1200" b="0" cap="none" dirty="0">
                <a:solidFill>
                  <a:schemeClr val="tx1"/>
                </a:solidFill>
                <a:latin typeface="Tahoma" charset="0"/>
                <a:ea typeface="Tahoma" charset="0"/>
              </a:rPr>
              <a:t>Water-reactive substances and inflammable solids: Lithium, potassium, sodium, yellow phosphorous</a:t>
            </a:r>
            <a:endParaRPr lang="ko-KR" altLang="en-US" sz="1200" b="0" cap="none" dirty="0">
              <a:solidFill>
                <a:schemeClr val="tx1"/>
              </a:solidFill>
              <a:latin typeface="Tahoma" charset="0"/>
              <a:ea typeface="Tahoma" charset="0"/>
            </a:endParaRPr>
          </a:p>
          <a:p>
            <a:pPr marL="0" indent="0" algn="l" defTabSz="457200" eaLnBrk="0" fontAlgn="auto" latinLnBrk="0">
              <a:lnSpc>
                <a:spcPct val="100000"/>
              </a:lnSpc>
              <a:spcBef>
                <a:spcPts val="0"/>
              </a:spcBef>
              <a:spcAft>
                <a:spcPts val="600"/>
              </a:spcAft>
              <a:buFontTx/>
              <a:buNone/>
            </a:pPr>
            <a:endParaRPr lang="ko-KR" altLang="en-US" sz="1200" b="0" cap="none" dirty="0">
              <a:solidFill>
                <a:schemeClr val="tx1"/>
              </a:solidFill>
              <a:latin typeface="Tahoma" charset="0"/>
              <a:ea typeface="Tahoma" charset="0"/>
            </a:endParaRPr>
          </a:p>
          <a:p>
            <a:pPr marL="144145" indent="-144145" algn="l" defTabSz="457200" eaLnBrk="0" fontAlgn="auto" latinLnBrk="0">
              <a:lnSpc>
                <a:spcPct val="100000"/>
              </a:lnSpc>
              <a:spcBef>
                <a:spcPts val="0"/>
              </a:spcBef>
              <a:spcAft>
                <a:spcPts val="600"/>
              </a:spcAft>
              <a:buClr>
                <a:srgbClr val="000000"/>
              </a:buClr>
              <a:buFont typeface="Arial"/>
              <a:buChar char="•"/>
            </a:pPr>
            <a:r>
              <a:rPr lang="en-US" altLang="ko-KR" sz="1200" b="0" cap="none" dirty="0">
                <a:solidFill>
                  <a:schemeClr val="tx1"/>
                </a:solidFill>
                <a:latin typeface="Tahoma" charset="0"/>
                <a:ea typeface="Tahoma" charset="0"/>
              </a:rPr>
              <a:t>Oxidizing liquids and solids: Hypochlorous acid, chlorous acid</a:t>
            </a:r>
            <a:endParaRPr lang="ko-KR" altLang="en-US" sz="1200" b="0" cap="none" dirty="0">
              <a:solidFill>
                <a:schemeClr val="tx1"/>
              </a:solidFill>
              <a:latin typeface="Tahoma" charset="0"/>
              <a:ea typeface="Tahoma" charset="0"/>
            </a:endParaRPr>
          </a:p>
          <a:p>
            <a:pPr marL="0" indent="0" algn="l" defTabSz="457200" eaLnBrk="0" fontAlgn="auto" latinLnBrk="0">
              <a:lnSpc>
                <a:spcPct val="100000"/>
              </a:lnSpc>
              <a:spcBef>
                <a:spcPts val="0"/>
              </a:spcBef>
              <a:spcAft>
                <a:spcPts val="600"/>
              </a:spcAft>
              <a:buFontTx/>
              <a:buNone/>
            </a:pPr>
            <a:endParaRPr lang="ko-KR" altLang="en-US" sz="1200" b="0" cap="none" dirty="0">
              <a:solidFill>
                <a:schemeClr val="tx1"/>
              </a:solidFill>
              <a:latin typeface="Tahoma" charset="0"/>
              <a:ea typeface="Tahoma" charset="0"/>
            </a:endParaRPr>
          </a:p>
          <a:p>
            <a:pPr marL="144145" indent="-144145" algn="l" defTabSz="457200" eaLnBrk="0" fontAlgn="auto" latinLnBrk="0">
              <a:lnSpc>
                <a:spcPct val="100000"/>
              </a:lnSpc>
              <a:spcBef>
                <a:spcPts val="0"/>
              </a:spcBef>
              <a:spcAft>
                <a:spcPts val="600"/>
              </a:spcAft>
              <a:buClr>
                <a:srgbClr val="000000"/>
              </a:buClr>
              <a:buFont typeface="Arial"/>
              <a:buChar char="•"/>
            </a:pPr>
            <a:r>
              <a:rPr lang="en-US" altLang="ko-KR" sz="1200" b="0" cap="none" dirty="0">
                <a:solidFill>
                  <a:schemeClr val="tx1"/>
                </a:solidFill>
                <a:latin typeface="Tahoma" charset="0"/>
                <a:ea typeface="Tahoma" charset="0"/>
              </a:rPr>
              <a:t>Inflammable liquids: Ethyl ether, gasoline, n-hexane, acetone, xylene</a:t>
            </a:r>
            <a:endParaRPr lang="ko-KR" altLang="en-US" sz="1200" b="0" cap="none" dirty="0">
              <a:solidFill>
                <a:schemeClr val="tx1"/>
              </a:solidFill>
              <a:latin typeface="Tahoma" charset="0"/>
              <a:ea typeface="Tahoma" charset="0"/>
            </a:endParaRPr>
          </a:p>
          <a:p>
            <a:pPr marL="144145" indent="-144145" algn="l" defTabSz="457200" eaLnBrk="0" fontAlgn="auto" latinLnBrk="0">
              <a:lnSpc>
                <a:spcPct val="100000"/>
              </a:lnSpc>
              <a:spcBef>
                <a:spcPts val="0"/>
              </a:spcBef>
              <a:spcAft>
                <a:spcPts val="600"/>
              </a:spcAft>
              <a:buClr>
                <a:srgbClr val="000000"/>
              </a:buClr>
              <a:buFont typeface="Arial"/>
              <a:buChar char="•"/>
            </a:pPr>
            <a:endParaRPr lang="ko-KR" altLang="en-US" sz="1200" b="0" cap="none" dirty="0">
              <a:solidFill>
                <a:schemeClr val="tx1"/>
              </a:solidFill>
              <a:latin typeface="Tahoma" charset="0"/>
              <a:ea typeface="Tahoma" charset="0"/>
            </a:endParaRPr>
          </a:p>
          <a:p>
            <a:pPr marL="0" indent="0" algn="l" defTabSz="457200" eaLnBrk="0" fontAlgn="auto" latinLnBrk="0">
              <a:lnSpc>
                <a:spcPct val="100000"/>
              </a:lnSpc>
              <a:spcBef>
                <a:spcPts val="0"/>
              </a:spcBef>
              <a:spcAft>
                <a:spcPts val="600"/>
              </a:spcAft>
              <a:buFontTx/>
              <a:buNone/>
            </a:pPr>
            <a:endParaRPr lang="ko-KR" altLang="en-US" sz="1200" b="0" cap="none" dirty="0">
              <a:solidFill>
                <a:schemeClr val="tx1"/>
              </a:solidFill>
              <a:latin typeface="Tahoma" charset="0"/>
              <a:ea typeface="Tahoma" charset="0"/>
            </a:endParaRPr>
          </a:p>
          <a:p>
            <a:pPr marL="0" indent="0" algn="l" defTabSz="457200" eaLnBrk="0" fontAlgn="auto" latinLnBrk="0">
              <a:lnSpc>
                <a:spcPct val="100000"/>
              </a:lnSpc>
              <a:spcBef>
                <a:spcPts val="0"/>
              </a:spcBef>
              <a:spcAft>
                <a:spcPts val="600"/>
              </a:spcAft>
              <a:buFontTx/>
              <a:buNone/>
            </a:pPr>
            <a:endParaRPr lang="ko-KR" altLang="en-US" sz="1200" b="0" cap="none" dirty="0">
              <a:solidFill>
                <a:schemeClr val="tx1"/>
              </a:solidFill>
              <a:latin typeface="Tahoma" charset="0"/>
              <a:ea typeface="Tahoma" charset="0"/>
            </a:endParaRPr>
          </a:p>
        </p:txBody>
      </p:sp>
      <p:sp>
        <p:nvSpPr>
          <p:cNvPr id="2117" name="텍스트 상자 2117"/>
          <p:cNvSpPr txBox="1">
            <a:spLocks/>
          </p:cNvSpPr>
          <p:nvPr/>
        </p:nvSpPr>
        <p:spPr>
          <a:xfrm>
            <a:off x="620719" y="3724910"/>
            <a:ext cx="7310755" cy="25654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폭발성 물질 및 유기과산화물: 질산에스테르류, 니트로화합물 등</a:t>
            </a:r>
            <a:endParaRPr lang="ko-KR" altLang="en-US" sz="900" b="0" cap="none" dirty="0">
              <a:solidFill>
                <a:srgbClr val="D00068"/>
              </a:solidFill>
              <a:latin typeface="-윤고딕330" charset="0"/>
              <a:ea typeface="-윤고딕330" charset="0"/>
            </a:endParaRPr>
          </a:p>
        </p:txBody>
      </p:sp>
      <p:sp>
        <p:nvSpPr>
          <p:cNvPr id="2118" name="텍스트 상자 2118"/>
          <p:cNvSpPr txBox="1">
            <a:spLocks/>
          </p:cNvSpPr>
          <p:nvPr/>
        </p:nvSpPr>
        <p:spPr>
          <a:xfrm>
            <a:off x="634689" y="4222750"/>
            <a:ext cx="7310755" cy="25654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물반응성 물질 및 인화성 고체: 리튬, 칼륨, 나트륨, 항, 황린 등</a:t>
            </a:r>
            <a:endParaRPr lang="ko-KR" altLang="en-US" sz="900" b="0" cap="none" dirty="0">
              <a:solidFill>
                <a:srgbClr val="D00068"/>
              </a:solidFill>
              <a:latin typeface="-윤고딕330" charset="0"/>
              <a:ea typeface="-윤고딕330" charset="0"/>
            </a:endParaRPr>
          </a:p>
        </p:txBody>
      </p:sp>
      <p:sp>
        <p:nvSpPr>
          <p:cNvPr id="2119" name="텍스트 상자 2119"/>
          <p:cNvSpPr txBox="1">
            <a:spLocks/>
          </p:cNvSpPr>
          <p:nvPr/>
        </p:nvSpPr>
        <p:spPr>
          <a:xfrm>
            <a:off x="641401" y="4738370"/>
            <a:ext cx="7310755" cy="25654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산화성 액체 및 고체: 차아염소산 및 그 염류, 아염소산 및 그 염류</a:t>
            </a:r>
            <a:endParaRPr lang="ko-KR" altLang="en-US" sz="900" b="0" cap="none" dirty="0">
              <a:solidFill>
                <a:srgbClr val="D00068"/>
              </a:solidFill>
              <a:latin typeface="-윤고딕330" charset="0"/>
              <a:ea typeface="-윤고딕330" charset="0"/>
            </a:endParaRPr>
          </a:p>
        </p:txBody>
      </p:sp>
      <p:sp>
        <p:nvSpPr>
          <p:cNvPr id="2120" name="텍스트 상자 2120"/>
          <p:cNvSpPr txBox="1">
            <a:spLocks/>
          </p:cNvSpPr>
          <p:nvPr/>
        </p:nvSpPr>
        <p:spPr>
          <a:xfrm>
            <a:off x="639204" y="5273040"/>
            <a:ext cx="7310755" cy="25654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인화성 액체: 에틸에테르, 가솔린, 노르말헥산, 아세톤, 크실렌 등</a:t>
            </a:r>
            <a:endParaRPr lang="ko-KR" altLang="en-US" sz="900" b="0" cap="none" dirty="0">
              <a:solidFill>
                <a:srgbClr val="D00068"/>
              </a:solidFill>
              <a:latin typeface="-윤고딕330" charset="0"/>
              <a:ea typeface="-윤고딕330" charset="0"/>
            </a:endParaRPr>
          </a:p>
        </p:txBody>
      </p:sp>
      <p:sp>
        <p:nvSpPr>
          <p:cNvPr id="19"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20"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21"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22" name="Picture 7" descr="C:/Users/Administrator/AppData/Roaming/PolarisOffice/ETemp/3288_5820208/image9.emf"/>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189293179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130" name="TextBox 2116"/>
          <p:cNvSpPr txBox="1">
            <a:spLocks/>
          </p:cNvSpPr>
          <p:nvPr/>
        </p:nvSpPr>
        <p:spPr>
          <a:xfrm>
            <a:off x="568325" y="2835910"/>
            <a:ext cx="7994015" cy="2475230"/>
          </a:xfrm>
          <a:prstGeom prst="rect">
            <a:avLst/>
          </a:prstGeom>
          <a:noFill/>
        </p:spPr>
        <p:txBody>
          <a:bodyPr vert="horz" wrap="square" lIns="0" tIns="0" rIns="0" bIns="0" anchor="t">
            <a:noAutofit/>
          </a:bodyPr>
          <a:lstStyle/>
          <a:p>
            <a:pPr marL="144145" indent="-144145" algn="l" defTabSz="457200" eaLnBrk="0" fontAlgn="auto" latinLnBrk="0">
              <a:lnSpc>
                <a:spcPct val="100000"/>
              </a:lnSpc>
              <a:spcBef>
                <a:spcPts val="0"/>
              </a:spcBef>
              <a:spcAft>
                <a:spcPts val="600"/>
              </a:spcAft>
              <a:buClr>
                <a:srgbClr val="000000"/>
              </a:buClr>
              <a:buFont typeface="Arial"/>
              <a:buChar char="•"/>
            </a:pPr>
            <a:r>
              <a:rPr lang="en-US" altLang="ko-KR" sz="1200" b="0" cap="none" dirty="0">
                <a:solidFill>
                  <a:schemeClr val="tx1"/>
                </a:solidFill>
                <a:latin typeface="Tahoma" charset="0"/>
                <a:ea typeface="Tahoma" charset="0"/>
              </a:rPr>
              <a:t>Inflammable gases: Hydrogen, acetylene, ethylene, methane, ethane, propane, butane</a:t>
            </a:r>
            <a:endParaRPr lang="ko-KR" altLang="en-US" sz="1200" b="0" cap="none" dirty="0">
              <a:solidFill>
                <a:schemeClr val="tx1"/>
              </a:solidFill>
              <a:latin typeface="Tahoma" charset="0"/>
              <a:ea typeface="Tahoma" charset="0"/>
            </a:endParaRPr>
          </a:p>
          <a:p>
            <a:pPr marL="0" indent="0" algn="l" defTabSz="457200" eaLnBrk="0" fontAlgn="auto" latinLnBrk="0">
              <a:lnSpc>
                <a:spcPct val="100000"/>
              </a:lnSpc>
              <a:spcBef>
                <a:spcPts val="0"/>
              </a:spcBef>
              <a:spcAft>
                <a:spcPts val="600"/>
              </a:spcAft>
              <a:buFontTx/>
              <a:buNone/>
            </a:pPr>
            <a:endParaRPr lang="ko-KR" altLang="en-US" sz="1200" b="0" cap="none" dirty="0">
              <a:solidFill>
                <a:schemeClr val="tx1"/>
              </a:solidFill>
              <a:latin typeface="Tahoma" charset="0"/>
              <a:ea typeface="Tahoma" charset="0"/>
            </a:endParaRPr>
          </a:p>
          <a:p>
            <a:pPr marL="144145" indent="-144145" algn="l" defTabSz="457200" eaLnBrk="0" fontAlgn="auto" latinLnBrk="0">
              <a:lnSpc>
                <a:spcPct val="100000"/>
              </a:lnSpc>
              <a:spcBef>
                <a:spcPts val="0"/>
              </a:spcBef>
              <a:spcAft>
                <a:spcPts val="600"/>
              </a:spcAft>
              <a:buClr>
                <a:srgbClr val="000000"/>
              </a:buClr>
              <a:buFont typeface="Arial"/>
              <a:buChar char="•"/>
            </a:pPr>
            <a:r>
              <a:rPr lang="en-US" altLang="ko-KR" sz="1200" b="0" cap="none" dirty="0">
                <a:solidFill>
                  <a:schemeClr val="tx1"/>
                </a:solidFill>
                <a:latin typeface="Tahoma" charset="0"/>
                <a:ea typeface="Tahoma" charset="0"/>
              </a:rPr>
              <a:t>Corrosive substances: Hydrochloric acid, sulfuric acid, nitric acid, phosphoric acid, acetic acid, hydrofluoric acid, sodium hydroxide</a:t>
            </a:r>
            <a:endParaRPr lang="ko-KR" altLang="en-US" sz="1200" b="0" cap="none" dirty="0">
              <a:solidFill>
                <a:schemeClr val="tx1"/>
              </a:solidFill>
              <a:latin typeface="Tahoma" charset="0"/>
              <a:ea typeface="Tahoma" charset="0"/>
            </a:endParaRPr>
          </a:p>
          <a:p>
            <a:pPr marL="0" indent="0" algn="l" defTabSz="457200" eaLnBrk="0" fontAlgn="auto" latinLnBrk="0">
              <a:lnSpc>
                <a:spcPct val="100000"/>
              </a:lnSpc>
              <a:spcBef>
                <a:spcPts val="0"/>
              </a:spcBef>
              <a:spcAft>
                <a:spcPts val="600"/>
              </a:spcAft>
              <a:buFontTx/>
              <a:buNone/>
            </a:pPr>
            <a:endParaRPr lang="ko-KR" altLang="en-US" sz="1200" b="0" cap="none" dirty="0">
              <a:solidFill>
                <a:schemeClr val="tx1"/>
              </a:solidFill>
              <a:latin typeface="Tahoma" charset="0"/>
              <a:ea typeface="Tahoma" charset="0"/>
            </a:endParaRPr>
          </a:p>
          <a:p>
            <a:pPr marL="144145" indent="-144145" algn="l" defTabSz="457200" eaLnBrk="0" fontAlgn="auto" latinLnBrk="0">
              <a:spcBef>
                <a:spcPts val="0"/>
              </a:spcBef>
              <a:spcAft>
                <a:spcPts val="600"/>
              </a:spcAft>
              <a:buClr>
                <a:srgbClr val="000000"/>
              </a:buClr>
              <a:buFont typeface="Arial"/>
              <a:buChar char="•"/>
            </a:pPr>
            <a:r>
              <a:rPr lang="en-US" altLang="ko-KR" sz="1200" b="0" cap="none" dirty="0">
                <a:solidFill>
                  <a:schemeClr val="tx1"/>
                </a:solidFill>
                <a:latin typeface="Tahoma" charset="0"/>
                <a:ea typeface="Tahoma" charset="0"/>
              </a:rPr>
              <a:t>Acute toxins: Substances with a higher-than-average level of toxic absorption through the mouth or skin.</a:t>
            </a:r>
            <a:endParaRPr lang="ko-KR" altLang="en-US" sz="1200" b="0" cap="none" dirty="0">
              <a:solidFill>
                <a:schemeClr val="tx1"/>
              </a:solidFill>
              <a:latin typeface="Tahoma" charset="0"/>
              <a:ea typeface="Tahoma" charset="0"/>
            </a:endParaRPr>
          </a:p>
          <a:p>
            <a:pPr marL="144145" indent="-144145" algn="l" defTabSz="457200" eaLnBrk="0" fontAlgn="auto" latinLnBrk="0">
              <a:lnSpc>
                <a:spcPct val="100000"/>
              </a:lnSpc>
              <a:spcBef>
                <a:spcPts val="0"/>
              </a:spcBef>
              <a:spcAft>
                <a:spcPts val="600"/>
              </a:spcAft>
              <a:buClr>
                <a:srgbClr val="000000"/>
              </a:buClr>
              <a:buFont typeface="Arial"/>
              <a:buChar char="•"/>
            </a:pPr>
            <a:endParaRPr lang="ko-KR" altLang="en-US" sz="1200" b="0" cap="none" dirty="0">
              <a:solidFill>
                <a:schemeClr val="tx1"/>
              </a:solidFill>
              <a:latin typeface="Tahoma" charset="0"/>
              <a:ea typeface="Tahoma" charset="0"/>
            </a:endParaRPr>
          </a:p>
          <a:p>
            <a:pPr marL="0" indent="0" algn="l" defTabSz="457200" eaLnBrk="0" fontAlgn="auto" latinLnBrk="0">
              <a:lnSpc>
                <a:spcPct val="100000"/>
              </a:lnSpc>
              <a:spcBef>
                <a:spcPts val="0"/>
              </a:spcBef>
              <a:spcAft>
                <a:spcPts val="600"/>
              </a:spcAft>
              <a:buFontTx/>
              <a:buNone/>
            </a:pPr>
            <a:endParaRPr lang="ko-KR" altLang="en-US" sz="1200" b="0" cap="none" dirty="0">
              <a:solidFill>
                <a:schemeClr val="tx1"/>
              </a:solidFill>
              <a:latin typeface="Tahoma" charset="0"/>
              <a:ea typeface="Tahoma" charset="0"/>
            </a:endParaRPr>
          </a:p>
          <a:p>
            <a:pPr marL="0" indent="0" algn="l" defTabSz="457200" eaLnBrk="0" fontAlgn="auto" latinLnBrk="0">
              <a:lnSpc>
                <a:spcPct val="100000"/>
              </a:lnSpc>
              <a:spcBef>
                <a:spcPts val="0"/>
              </a:spcBef>
              <a:spcAft>
                <a:spcPts val="600"/>
              </a:spcAft>
              <a:buFontTx/>
              <a:buNone/>
            </a:pPr>
            <a:endParaRPr lang="ko-KR" altLang="en-US" sz="1200" b="0" cap="none" dirty="0">
              <a:solidFill>
                <a:schemeClr val="tx1"/>
              </a:solidFill>
              <a:latin typeface="Tahoma" charset="0"/>
              <a:ea typeface="Tahoma" charset="0"/>
            </a:endParaRPr>
          </a:p>
        </p:txBody>
      </p:sp>
      <p:sp>
        <p:nvSpPr>
          <p:cNvPr id="2124" name="TextBox 2110"/>
          <p:cNvSpPr txBox="1">
            <a:spLocks/>
          </p:cNvSpPr>
          <p:nvPr/>
        </p:nvSpPr>
        <p:spPr>
          <a:xfrm>
            <a:off x="1922145" y="156210"/>
            <a:ext cx="7226300" cy="398780"/>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cap="none" dirty="0">
                <a:solidFill>
                  <a:srgbClr val="FFFFFF"/>
                </a:solidFill>
                <a:latin typeface="맑은 고딕" charset="0"/>
                <a:ea typeface="맑은 고딕" charset="0"/>
              </a:rPr>
              <a:t>Safe Handling of Hazardous Substances</a:t>
            </a:r>
            <a:endParaRPr lang="ko-KR" altLang="en-US" sz="2000" b="1" cap="none" dirty="0">
              <a:solidFill>
                <a:srgbClr val="FFFFFF"/>
              </a:solidFill>
              <a:latin typeface="맑은 고딕" charset="0"/>
              <a:ea typeface="맑은 고딕" charset="0"/>
            </a:endParaRPr>
          </a:p>
        </p:txBody>
      </p:sp>
      <p:sp>
        <p:nvSpPr>
          <p:cNvPr id="2125" name="텍스트 상자 2111"/>
          <p:cNvSpPr txBox="1">
            <a:spLocks/>
          </p:cNvSpPr>
          <p:nvPr/>
        </p:nvSpPr>
        <p:spPr>
          <a:xfrm>
            <a:off x="1937385" y="488315"/>
            <a:ext cx="4229100" cy="2800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1200" b="1" cap="none" dirty="0">
                <a:solidFill>
                  <a:schemeClr val="bg1"/>
                </a:solidFill>
                <a:latin typeface="-윤고딕320" charset="0"/>
                <a:ea typeface="-윤고딕320" charset="0"/>
              </a:rPr>
              <a:t>위험물질의 안전한 취급</a:t>
            </a:r>
            <a:endParaRPr lang="ko-KR" altLang="en-US" sz="1200" b="1" cap="none" dirty="0">
              <a:solidFill>
                <a:schemeClr val="bg1"/>
              </a:solidFill>
              <a:latin typeface="-윤고딕320" charset="0"/>
              <a:ea typeface="-윤고딕320" charset="0"/>
            </a:endParaRPr>
          </a:p>
        </p:txBody>
      </p:sp>
      <p:sp>
        <p:nvSpPr>
          <p:cNvPr id="2128" name="텍스트 상자 2114"/>
          <p:cNvSpPr txBox="1">
            <a:spLocks/>
          </p:cNvSpPr>
          <p:nvPr/>
        </p:nvSpPr>
        <p:spPr>
          <a:xfrm>
            <a:off x="499745" y="2178685"/>
            <a:ext cx="5766435" cy="40132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800" b="1" cap="none" spc="20" dirty="0">
                <a:solidFill>
                  <a:srgbClr val="D00068"/>
                </a:solidFill>
                <a:latin typeface="Arial" charset="0"/>
                <a:ea typeface="Arial" charset="0"/>
              </a:rPr>
              <a:t>Types of Hazardous Substances</a:t>
            </a:r>
            <a:endParaRPr lang="ko-KR" altLang="en-US" sz="1800" b="1" cap="none" dirty="0">
              <a:solidFill>
                <a:srgbClr val="D00068"/>
              </a:solidFill>
              <a:latin typeface="Arial" charset="0"/>
              <a:ea typeface="Arial"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Arial" charset="0"/>
              <a:ea typeface="Arial" charset="0"/>
            </a:endParaRPr>
          </a:p>
        </p:txBody>
      </p:sp>
      <p:sp>
        <p:nvSpPr>
          <p:cNvPr id="2129" name="텍스트 상자 2115"/>
          <p:cNvSpPr txBox="1">
            <a:spLocks/>
          </p:cNvSpPr>
          <p:nvPr/>
        </p:nvSpPr>
        <p:spPr>
          <a:xfrm>
            <a:off x="4150601" y="2305050"/>
            <a:ext cx="2245995" cy="36322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위험물질의 종류</a:t>
            </a:r>
            <a:endParaRPr lang="ko-KR" altLang="en-US" sz="1000" b="0" cap="none" dirty="0">
              <a:solidFill>
                <a:srgbClr val="D00068"/>
              </a:solidFill>
              <a:latin typeface="-윤고딕330" charset="0"/>
              <a:ea typeface="-윤고딕330" charset="0"/>
            </a:endParaRPr>
          </a:p>
        </p:txBody>
      </p:sp>
      <p:sp>
        <p:nvSpPr>
          <p:cNvPr id="2131" name="텍스트 상자 2117"/>
          <p:cNvSpPr txBox="1">
            <a:spLocks/>
          </p:cNvSpPr>
          <p:nvPr/>
        </p:nvSpPr>
        <p:spPr>
          <a:xfrm>
            <a:off x="631352" y="3027045"/>
            <a:ext cx="7310755" cy="25654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인화성 가스: 수소, 아세틸렌, 에틸렌, 메탄, 에탄, 프로판, 부탄 등</a:t>
            </a:r>
            <a:endParaRPr lang="ko-KR" altLang="en-US" sz="900" b="0" cap="none" dirty="0">
              <a:solidFill>
                <a:srgbClr val="D00068"/>
              </a:solidFill>
              <a:latin typeface="-윤고딕330" charset="0"/>
              <a:ea typeface="-윤고딕330" charset="0"/>
            </a:endParaRPr>
          </a:p>
        </p:txBody>
      </p:sp>
      <p:sp>
        <p:nvSpPr>
          <p:cNvPr id="2132" name="텍스트 상자 2118"/>
          <p:cNvSpPr txBox="1">
            <a:spLocks/>
          </p:cNvSpPr>
          <p:nvPr/>
        </p:nvSpPr>
        <p:spPr>
          <a:xfrm>
            <a:off x="625002" y="3714190"/>
            <a:ext cx="7310755" cy="25654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부식성 물질: 염산, 황산, 질산, 인산, 아세트산, 불산, 수산화나트륨 등</a:t>
            </a:r>
            <a:endParaRPr lang="ko-KR" altLang="en-US" sz="900" b="0" cap="none" dirty="0">
              <a:solidFill>
                <a:srgbClr val="D00068"/>
              </a:solidFill>
              <a:latin typeface="-윤고딕330" charset="0"/>
              <a:ea typeface="-윤고딕330" charset="0"/>
            </a:endParaRPr>
          </a:p>
        </p:txBody>
      </p:sp>
      <p:sp>
        <p:nvSpPr>
          <p:cNvPr id="2133" name="텍스트 상자 2119"/>
          <p:cNvSpPr txBox="1">
            <a:spLocks/>
          </p:cNvSpPr>
          <p:nvPr/>
        </p:nvSpPr>
        <p:spPr>
          <a:xfrm>
            <a:off x="625475" y="4218580"/>
            <a:ext cx="7310755" cy="25654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급성 독성물질: 경구, 경피 및 흡입 독성이 기준치 이상인 물질</a:t>
            </a:r>
            <a:endParaRPr lang="ko-KR" altLang="en-US" sz="900" b="0" cap="none" dirty="0">
              <a:solidFill>
                <a:srgbClr val="D00068"/>
              </a:solidFill>
              <a:latin typeface="-윤고딕330" charset="0"/>
              <a:ea typeface="-윤고딕330" charset="0"/>
            </a:endParaRPr>
          </a:p>
        </p:txBody>
      </p:sp>
      <p:sp>
        <p:nvSpPr>
          <p:cNvPr id="13"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14"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15"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16" name="Picture 7" descr="C:/Users/Administrator/AppData/Roaming/PolarisOffice/ETemp/3288_5820208/image9.emf"/>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6269990" y="4220845"/>
            <a:ext cx="2635250" cy="1836420"/>
          </a:xfrm>
          <a:prstGeom prst="rect">
            <a:avLst/>
          </a:prstGeom>
          <a:noFill/>
        </p:spPr>
      </p:pic>
      <p:sp>
        <p:nvSpPr>
          <p:cNvPr id="2119" name="TextBox 2119"/>
          <p:cNvSpPr txBox="1">
            <a:spLocks noGrp="1" noChangeArrowheads="1"/>
          </p:cNvSpPr>
          <p:nvPr/>
        </p:nvSpPr>
        <p:spPr>
          <a:xfrm>
            <a:off x="1922145" y="156210"/>
            <a:ext cx="722566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Safe Handling of Hazardous Substances</a:t>
            </a:r>
            <a:endParaRPr lang="ko-KR" altLang="en-US" sz="2000" b="1" dirty="0">
              <a:solidFill>
                <a:srgbClr val="FFFFFF"/>
              </a:solidFill>
              <a:latin typeface="맑은 고딕" charset="0"/>
              <a:ea typeface="맑은 고딕" charset="0"/>
            </a:endParaRPr>
          </a:p>
        </p:txBody>
      </p:sp>
      <p:sp>
        <p:nvSpPr>
          <p:cNvPr id="2120" name="텍스트 상자 2120"/>
          <p:cNvSpPr txBox="1">
            <a:spLocks noGrp="1" noChangeArrowheads="1"/>
          </p:cNvSpPr>
          <p:nvPr/>
        </p:nvSpPr>
        <p:spPr>
          <a:xfrm>
            <a:off x="1937385" y="488315"/>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위험물질의 안전한 취급</a:t>
            </a:r>
            <a:endParaRPr lang="ko-KR" altLang="en-US" sz="1200" b="1" dirty="0">
              <a:solidFill>
                <a:schemeClr val="bg1"/>
              </a:solidFill>
              <a:latin typeface="-윤고딕320" charset="0"/>
              <a:ea typeface="-윤고딕320" charset="0"/>
            </a:endParaRPr>
          </a:p>
        </p:txBody>
      </p:sp>
      <p:sp>
        <p:nvSpPr>
          <p:cNvPr id="2121" name="텍스트 상자 2121"/>
          <p:cNvSpPr txBox="1">
            <a:spLocks/>
          </p:cNvSpPr>
          <p:nvPr/>
        </p:nvSpPr>
        <p:spPr>
          <a:xfrm>
            <a:off x="759460" y="1246505"/>
            <a:ext cx="7721600" cy="40005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800" b="1" cap="none" spc="20" dirty="0">
                <a:solidFill>
                  <a:srgbClr val="D00068"/>
                </a:solidFill>
                <a:latin typeface="Arial" charset="0"/>
                <a:ea typeface="Arial" charset="0"/>
              </a:rPr>
              <a:t>Examples of Accidents Involving Hazardous Substances</a:t>
            </a:r>
            <a:endParaRPr lang="ko-KR" altLang="en-US" sz="1800" b="1" cap="none" dirty="0">
              <a:solidFill>
                <a:srgbClr val="D00068"/>
              </a:solidFill>
              <a:latin typeface="Arial" charset="0"/>
              <a:ea typeface="Arial" charset="0"/>
            </a:endParaRPr>
          </a:p>
        </p:txBody>
      </p:sp>
      <p:sp>
        <p:nvSpPr>
          <p:cNvPr id="2122" name="텍스트 상자 2122"/>
          <p:cNvSpPr txBox="1">
            <a:spLocks/>
          </p:cNvSpPr>
          <p:nvPr/>
        </p:nvSpPr>
        <p:spPr>
          <a:xfrm>
            <a:off x="777875" y="1592580"/>
            <a:ext cx="3121660" cy="54991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위험물질관련 재해의 예</a:t>
            </a:r>
            <a:endParaRPr lang="ko-KR" altLang="en-US" sz="1000" b="0" cap="none" dirty="0">
              <a:solidFill>
                <a:srgbClr val="D00068"/>
              </a:solidFill>
              <a:latin typeface="-윤고딕330" charset="0"/>
              <a:ea typeface="-윤고딕330" charset="0"/>
            </a:endParaRPr>
          </a:p>
          <a:p>
            <a:pPr marL="0" indent="0" algn="just" defTabSz="508000" eaLnBrk="0" fontAlgn="auto" latinLnBrk="0">
              <a:lnSpc>
                <a:spcPct val="150000"/>
              </a:lnSpc>
              <a:spcBef>
                <a:spcPts val="0"/>
              </a:spcBef>
              <a:spcAft>
                <a:spcPts val="0"/>
              </a:spcAft>
              <a:buFontTx/>
              <a:buNone/>
            </a:pPr>
            <a:endParaRPr lang="ko-KR" altLang="en-US" sz="1800" b="0" cap="none" dirty="0">
              <a:solidFill>
                <a:srgbClr val="D00068"/>
              </a:solidFill>
              <a:latin typeface="맑은 고딕" charset="0"/>
              <a:ea typeface="맑은 고딕" charset="0"/>
            </a:endParaRPr>
          </a:p>
        </p:txBody>
      </p:sp>
      <p:sp>
        <p:nvSpPr>
          <p:cNvPr id="2123" name="TextBox 2123"/>
          <p:cNvSpPr txBox="1">
            <a:spLocks/>
          </p:cNvSpPr>
          <p:nvPr/>
        </p:nvSpPr>
        <p:spPr>
          <a:xfrm>
            <a:off x="861060" y="2018030"/>
            <a:ext cx="7404735" cy="3685540"/>
          </a:xfrm>
          <a:prstGeom prst="rect">
            <a:avLst/>
          </a:prstGeom>
          <a:noFill/>
        </p:spPr>
        <p:txBody>
          <a:bodyPr vert="horz" wrap="square" lIns="0" tIns="0" rIns="0" bIns="0" numCol="1" anchor="t">
            <a:noAutofit/>
          </a:bodyPr>
          <a:lstStyle/>
          <a:p>
            <a:pPr marL="144145" indent="-144145" algn="l" defTabSz="457200" eaLnBrk="0" fontAlgn="auto" latinLnBrk="0">
              <a:lnSpc>
                <a:spcPts val="2200"/>
              </a:lnSpc>
              <a:spcBef>
                <a:spcPts val="0"/>
              </a:spcBef>
              <a:spcAft>
                <a:spcPts val="600"/>
              </a:spcAft>
              <a:buClr>
                <a:srgbClr val="000000"/>
              </a:buClr>
              <a:buFont typeface="Arial"/>
              <a:buChar char="•"/>
            </a:pPr>
            <a:r>
              <a:rPr lang="en-US" altLang="ko-KR" sz="1400" b="0" cap="none" dirty="0">
                <a:solidFill>
                  <a:schemeClr val="tx1"/>
                </a:solidFill>
                <a:latin typeface="Tahoma" charset="0"/>
                <a:ea typeface="Tahoma" charset="0"/>
              </a:rPr>
              <a:t>Explosion of an empty drum that used to contain oil due to contact with a flame</a:t>
            </a: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FontTx/>
              <a:buNone/>
            </a:pP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r>
              <a:rPr lang="en-US" altLang="ko-KR" sz="1400" b="0" cap="none" dirty="0">
                <a:solidFill>
                  <a:schemeClr val="tx1"/>
                </a:solidFill>
                <a:latin typeface="Tahoma" charset="0"/>
                <a:ea typeface="Tahoma" charset="0"/>
              </a:rPr>
              <a:t>Explosion while pouring oil onto a stove</a:t>
            </a: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FontTx/>
              <a:buNone/>
            </a:pP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r>
              <a:rPr lang="en-US" altLang="ko-KR" sz="1400" b="0" cap="none" dirty="0">
                <a:solidFill>
                  <a:schemeClr val="tx1"/>
                </a:solidFill>
                <a:latin typeface="Tahoma" charset="0"/>
                <a:ea typeface="Tahoma" charset="0"/>
              </a:rPr>
              <a:t>Explosion due to a coated surface’s exposure to a flame</a:t>
            </a: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endParaRPr lang="ko-KR" altLang="en-US" sz="1400" b="0" cap="none" dirty="0">
              <a:solidFill>
                <a:schemeClr val="tx1"/>
              </a:solidFill>
              <a:latin typeface="Tahoma" charset="0"/>
              <a:ea typeface="Tahoma" charset="0"/>
            </a:endParaRPr>
          </a:p>
          <a:p>
            <a:pPr marL="144145" indent="-144145" algn="l" defTabSz="457200" eaLnBrk="0" fontAlgn="auto" latinLnBrk="0">
              <a:lnSpc>
                <a:spcPct val="100000"/>
              </a:lnSpc>
              <a:spcBef>
                <a:spcPts val="0"/>
              </a:spcBef>
              <a:spcAft>
                <a:spcPts val="600"/>
              </a:spcAft>
              <a:buClr>
                <a:srgbClr val="000000"/>
              </a:buClr>
              <a:buFont typeface="Arial"/>
              <a:buChar char="•"/>
            </a:pPr>
            <a:r>
              <a:rPr lang="en-US" altLang="ko-KR" sz="1400" b="0" cap="none" dirty="0">
                <a:solidFill>
                  <a:schemeClr val="tx1"/>
                </a:solidFill>
                <a:latin typeface="Tahoma" charset="0"/>
                <a:ea typeface="Tahoma" charset="0"/>
              </a:rPr>
              <a:t>Explosion while cutting an empty drum with a hand grinder or oxygen cutter</a:t>
            </a:r>
            <a:endParaRPr lang="ko-KR" altLang="en-US" sz="1400" b="0" cap="none" dirty="0">
              <a:solidFill>
                <a:schemeClr val="tx1"/>
              </a:solidFill>
              <a:latin typeface="Tahoma" charset="0"/>
              <a:ea typeface="Tahoma" charset="0"/>
            </a:endParaRPr>
          </a:p>
          <a:p>
            <a:pPr marL="0" indent="0" algn="l" defTabSz="457200" eaLnBrk="0" fontAlgn="auto" latinLnBrk="0">
              <a:lnSpc>
                <a:spcPts val="2200"/>
              </a:lnSpc>
              <a:spcBef>
                <a:spcPts val="0"/>
              </a:spcBef>
              <a:spcAft>
                <a:spcPts val="600"/>
              </a:spcAft>
              <a:buFontTx/>
              <a:buNone/>
            </a:pP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endParaRPr lang="ko-KR" altLang="en-US" sz="1400" b="0" cap="none" dirty="0">
              <a:solidFill>
                <a:schemeClr val="tx1"/>
              </a:solidFill>
              <a:latin typeface="Tahoma" charset="0"/>
              <a:ea typeface="Tahoma" charset="0"/>
            </a:endParaRPr>
          </a:p>
          <a:p>
            <a:pPr marL="0" indent="0" algn="l" defTabSz="457200" eaLnBrk="0" fontAlgn="auto" latinLnBrk="0">
              <a:lnSpc>
                <a:spcPts val="2200"/>
              </a:lnSpc>
              <a:spcBef>
                <a:spcPts val="0"/>
              </a:spcBef>
              <a:spcAft>
                <a:spcPts val="600"/>
              </a:spcAft>
              <a:buFontTx/>
              <a:buNone/>
            </a:pPr>
            <a:endParaRPr lang="ko-KR" altLang="en-US" sz="1400" b="0" cap="none" dirty="0">
              <a:solidFill>
                <a:schemeClr val="tx1"/>
              </a:solidFill>
              <a:latin typeface="Tahoma" charset="0"/>
              <a:ea typeface="Tahoma" charset="0"/>
            </a:endParaRPr>
          </a:p>
        </p:txBody>
      </p:sp>
      <p:sp>
        <p:nvSpPr>
          <p:cNvPr id="2124" name="텍스트 상자 2124"/>
          <p:cNvSpPr txBox="1">
            <a:spLocks/>
          </p:cNvSpPr>
          <p:nvPr/>
        </p:nvSpPr>
        <p:spPr>
          <a:xfrm>
            <a:off x="934085" y="2251710"/>
            <a:ext cx="7311390" cy="25717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유류가 들어 있던 빈 드럼통에 불을 대서 폭발한 경우</a:t>
            </a:r>
            <a:endParaRPr lang="ko-KR" altLang="en-US" sz="900" b="0" cap="none" dirty="0">
              <a:solidFill>
                <a:srgbClr val="D00068"/>
              </a:solidFill>
              <a:latin typeface="-윤고딕330" charset="0"/>
              <a:ea typeface="-윤고딕330" charset="0"/>
            </a:endParaRPr>
          </a:p>
        </p:txBody>
      </p:sp>
      <p:sp>
        <p:nvSpPr>
          <p:cNvPr id="2125" name="텍스트 상자 2125"/>
          <p:cNvSpPr txBox="1">
            <a:spLocks/>
          </p:cNvSpPr>
          <p:nvPr/>
        </p:nvSpPr>
        <p:spPr>
          <a:xfrm>
            <a:off x="928370" y="2972435"/>
            <a:ext cx="7311390" cy="25717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스토브에 기름을 붓다가 폭발한 경우</a:t>
            </a:r>
            <a:endParaRPr lang="ko-KR" altLang="en-US" sz="900" b="0" cap="none" dirty="0">
              <a:solidFill>
                <a:srgbClr val="D00068"/>
              </a:solidFill>
              <a:latin typeface="-윤고딕330" charset="0"/>
              <a:ea typeface="-윤고딕330" charset="0"/>
            </a:endParaRPr>
          </a:p>
        </p:txBody>
      </p:sp>
      <p:sp>
        <p:nvSpPr>
          <p:cNvPr id="2126" name="텍스트 상자 2126"/>
          <p:cNvSpPr txBox="1">
            <a:spLocks/>
          </p:cNvSpPr>
          <p:nvPr/>
        </p:nvSpPr>
        <p:spPr>
          <a:xfrm>
            <a:off x="938530" y="3679190"/>
            <a:ext cx="7311390" cy="25717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도장한 후에 방에 화기를 가까이 대서 폭발한 경우</a:t>
            </a:r>
            <a:endParaRPr lang="ko-KR" altLang="en-US" sz="900" b="0" cap="none" dirty="0">
              <a:solidFill>
                <a:srgbClr val="D00068"/>
              </a:solidFill>
              <a:latin typeface="-윤고딕330" charset="0"/>
              <a:ea typeface="-윤고딕330" charset="0"/>
            </a:endParaRPr>
          </a:p>
        </p:txBody>
      </p:sp>
      <p:sp>
        <p:nvSpPr>
          <p:cNvPr id="2127" name="텍스트 상자 2127"/>
          <p:cNvSpPr txBox="1">
            <a:spLocks/>
          </p:cNvSpPr>
          <p:nvPr/>
        </p:nvSpPr>
        <p:spPr>
          <a:xfrm>
            <a:off x="948690" y="4365625"/>
            <a:ext cx="7311390" cy="25717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빈 드럼통을 사용하기 위해 절단(핸드그라인더, 산소절단기 등)하던 중 폭발한 경우 등</a:t>
            </a:r>
            <a:endParaRPr lang="ko-KR" altLang="en-US" sz="900" b="0" cap="none" dirty="0">
              <a:solidFill>
                <a:srgbClr val="D00068"/>
              </a:solidFill>
              <a:latin typeface="-윤고딕330" charset="0"/>
              <a:ea typeface="-윤고딕330" charset="0"/>
            </a:endParaRPr>
          </a:p>
        </p:txBody>
      </p:sp>
      <p:sp>
        <p:nvSpPr>
          <p:cNvPr id="15"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19"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20"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21" name="Picture 7" descr="C:/Users/Administrator/AppData/Roaming/PolarisOffice/ETemp/3288_5820208/image9.emf"/>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320186166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128" name="TextBox 2128"/>
          <p:cNvSpPr txBox="1">
            <a:spLocks noGrp="1" noChangeArrowheads="1"/>
          </p:cNvSpPr>
          <p:nvPr/>
        </p:nvSpPr>
        <p:spPr>
          <a:xfrm>
            <a:off x="1922145" y="156210"/>
            <a:ext cx="722566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Safe Handling of Toxic Substances</a:t>
            </a:r>
            <a:endParaRPr lang="ko-KR" altLang="en-US" sz="2000" b="1" dirty="0">
              <a:solidFill>
                <a:srgbClr val="FFFFFF"/>
              </a:solidFill>
              <a:latin typeface="맑은 고딕" charset="0"/>
              <a:ea typeface="맑은 고딕" charset="0"/>
            </a:endParaRPr>
          </a:p>
        </p:txBody>
      </p:sp>
      <p:sp>
        <p:nvSpPr>
          <p:cNvPr id="2129" name="텍스트 상자 2129"/>
          <p:cNvSpPr txBox="1">
            <a:spLocks noGrp="1" noChangeArrowheads="1"/>
          </p:cNvSpPr>
          <p:nvPr/>
        </p:nvSpPr>
        <p:spPr>
          <a:xfrm>
            <a:off x="1937385" y="488315"/>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유해물질의 안전한 취급</a:t>
            </a:r>
            <a:endParaRPr lang="ko-KR" altLang="en-US" sz="1200" b="1" dirty="0">
              <a:solidFill>
                <a:schemeClr val="bg1"/>
              </a:solidFill>
              <a:latin typeface="-윤고딕320" charset="0"/>
              <a:ea typeface="-윤고딕320" charset="0"/>
            </a:endParaRPr>
          </a:p>
        </p:txBody>
      </p:sp>
      <p:sp>
        <p:nvSpPr>
          <p:cNvPr id="2130" name="TextBox 2130"/>
          <p:cNvSpPr txBox="1">
            <a:spLocks/>
          </p:cNvSpPr>
          <p:nvPr/>
        </p:nvSpPr>
        <p:spPr>
          <a:xfrm>
            <a:off x="568326" y="1276984"/>
            <a:ext cx="7954010" cy="1358265"/>
          </a:xfrm>
          <a:prstGeom prst="rect">
            <a:avLst/>
          </a:prstGeom>
          <a:noFill/>
        </p:spPr>
        <p:txBody>
          <a:bodyPr vert="horz" wrap="square" lIns="0" tIns="0" rIns="0" bIns="0" anchor="t">
            <a:noAutofit/>
          </a:bodyPr>
          <a:lstStyle/>
          <a:p>
            <a:pPr marL="0" indent="0" algn="l" defTabSz="457200" eaLnBrk="0" fontAlgn="auto" latinLnBrk="0">
              <a:lnSpc>
                <a:spcPct val="100000"/>
              </a:lnSpc>
              <a:spcBef>
                <a:spcPts val="0"/>
              </a:spcBef>
              <a:spcAft>
                <a:spcPts val="0"/>
              </a:spcAft>
              <a:buFontTx/>
              <a:buNone/>
            </a:pPr>
            <a:r>
              <a:rPr lang="en-US" altLang="ko-KR" sz="1500" b="0" cap="none" dirty="0">
                <a:solidFill>
                  <a:schemeClr val="tx1"/>
                </a:solidFill>
                <a:latin typeface="Arial" charset="0"/>
                <a:ea typeface="Arial" charset="0"/>
              </a:rPr>
              <a:t>Toxic substances are found in industrial environments and also in common office supplies. Most products containing toxic substances are being used under the assumption that their toxic substance content is low enough to be safe. However, many such toxic substances </a:t>
            </a:r>
            <a:endParaRPr lang="en-US" altLang="ko-KR" sz="1500" b="0" cap="none" dirty="0" smtClean="0">
              <a:solidFill>
                <a:schemeClr val="tx1"/>
              </a:solidFill>
              <a:latin typeface="Arial" charset="0"/>
              <a:ea typeface="Arial" charset="0"/>
            </a:endParaRPr>
          </a:p>
          <a:p>
            <a:pPr marL="0" indent="0" algn="l" defTabSz="457200" eaLnBrk="0" fontAlgn="auto" latinLnBrk="0">
              <a:lnSpc>
                <a:spcPct val="100000"/>
              </a:lnSpc>
              <a:spcBef>
                <a:spcPts val="0"/>
              </a:spcBef>
              <a:spcAft>
                <a:spcPts val="0"/>
              </a:spcAft>
              <a:buFontTx/>
              <a:buNone/>
            </a:pPr>
            <a:r>
              <a:rPr lang="en-US" altLang="ko-KR" sz="1500" b="0" cap="none" dirty="0" smtClean="0">
                <a:solidFill>
                  <a:schemeClr val="tx1"/>
                </a:solidFill>
                <a:latin typeface="Arial" charset="0"/>
                <a:ea typeface="Arial" charset="0"/>
              </a:rPr>
              <a:t>can </a:t>
            </a:r>
            <a:r>
              <a:rPr lang="en-US" altLang="ko-KR" sz="1500" b="0" cap="none" dirty="0">
                <a:solidFill>
                  <a:schemeClr val="tx1"/>
                </a:solidFill>
                <a:latin typeface="Arial" charset="0"/>
                <a:ea typeface="Arial" charset="0"/>
              </a:rPr>
              <a:t>cause chronic health hazards. </a:t>
            </a:r>
            <a:endParaRPr lang="ko-KR" altLang="en-US" sz="1500" b="0" cap="none" dirty="0">
              <a:solidFill>
                <a:schemeClr val="tx1"/>
              </a:solidFill>
              <a:latin typeface="Arial" charset="0"/>
              <a:ea typeface="Arial" charset="0"/>
            </a:endParaRPr>
          </a:p>
        </p:txBody>
      </p:sp>
      <p:sp>
        <p:nvSpPr>
          <p:cNvPr id="2131" name="텍스트 상자 2131"/>
          <p:cNvSpPr txBox="1">
            <a:spLocks/>
          </p:cNvSpPr>
          <p:nvPr/>
        </p:nvSpPr>
        <p:spPr>
          <a:xfrm>
            <a:off x="504190" y="2214880"/>
            <a:ext cx="8018145" cy="42037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1000" b="0" cap="none" dirty="0">
                <a:solidFill>
                  <a:srgbClr val="427BC0"/>
                </a:solidFill>
                <a:latin typeface="-윤고딕330" charset="0"/>
                <a:ea typeface="-윤고딕330" charset="0"/>
              </a:rPr>
              <a:t>유해물질은 생산현장만이 아니라 사무실에서 사용되는 설비나 물품에도 들어 있다. 대개 소량으로는 병을 유발하지 않는 것으로 여겨져서 </a:t>
            </a:r>
            <a:endParaRPr lang="ko-KR" altLang="en-US" sz="1000" b="0" cap="none" dirty="0">
              <a:solidFill>
                <a:srgbClr val="427BC0"/>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r>
              <a:rPr lang="en-US" altLang="ko-KR" sz="1000" b="0" cap="none" dirty="0">
                <a:solidFill>
                  <a:srgbClr val="427BC0"/>
                </a:solidFill>
                <a:latin typeface="-윤고딕330" charset="0"/>
                <a:ea typeface="-윤고딕330" charset="0"/>
              </a:rPr>
              <a:t>사용되고 있다. 그러나 많은 유해물질이 눈에 띄지 않는 상태에서 만성적으로 건강에 장해를 가져올 수 있다. </a:t>
            </a:r>
            <a:endParaRPr lang="ko-KR" altLang="en-US" sz="1000" b="0" cap="none" dirty="0">
              <a:solidFill>
                <a:srgbClr val="427BC0"/>
              </a:solidFill>
              <a:latin typeface="-윤고딕330" charset="0"/>
              <a:ea typeface="-윤고딕330" charset="0"/>
            </a:endParaRPr>
          </a:p>
        </p:txBody>
      </p:sp>
      <p:sp>
        <p:nvSpPr>
          <p:cNvPr id="2132" name="텍스트 상자 2132"/>
          <p:cNvSpPr txBox="1">
            <a:spLocks/>
          </p:cNvSpPr>
          <p:nvPr/>
        </p:nvSpPr>
        <p:spPr>
          <a:xfrm>
            <a:off x="499745" y="2876550"/>
            <a:ext cx="5766435" cy="40132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800" b="1" cap="none" spc="20" dirty="0">
                <a:solidFill>
                  <a:srgbClr val="D00068"/>
                </a:solidFill>
                <a:latin typeface="Arial" charset="0"/>
                <a:ea typeface="Arial" charset="0"/>
              </a:rPr>
              <a:t>Safe Handling of Toxic Substances</a:t>
            </a:r>
            <a:endParaRPr lang="ko-KR" altLang="en-US" sz="1800" b="1" cap="none" dirty="0">
              <a:solidFill>
                <a:srgbClr val="D00068"/>
              </a:solidFill>
              <a:latin typeface="Arial" charset="0"/>
              <a:ea typeface="Arial"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Arial" charset="0"/>
              <a:ea typeface="Arial" charset="0"/>
            </a:endParaRPr>
          </a:p>
        </p:txBody>
      </p:sp>
      <p:sp>
        <p:nvSpPr>
          <p:cNvPr id="2133" name="텍스트 상자 2133"/>
          <p:cNvSpPr txBox="1">
            <a:spLocks/>
          </p:cNvSpPr>
          <p:nvPr/>
        </p:nvSpPr>
        <p:spPr>
          <a:xfrm>
            <a:off x="4428490" y="3002915"/>
            <a:ext cx="2245995" cy="36322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유해물질의 취급 시 주의사항</a:t>
            </a:r>
            <a:endParaRPr lang="ko-KR" altLang="en-US" sz="1000" b="0" cap="none" dirty="0">
              <a:solidFill>
                <a:srgbClr val="D00068"/>
              </a:solidFill>
              <a:latin typeface="-윤고딕330" charset="0"/>
              <a:ea typeface="-윤고딕330" charset="0"/>
            </a:endParaRPr>
          </a:p>
        </p:txBody>
      </p:sp>
      <p:sp>
        <p:nvSpPr>
          <p:cNvPr id="2134" name="TextBox 2134"/>
          <p:cNvSpPr txBox="1">
            <a:spLocks/>
          </p:cNvSpPr>
          <p:nvPr/>
        </p:nvSpPr>
        <p:spPr>
          <a:xfrm>
            <a:off x="568324" y="3532505"/>
            <a:ext cx="7954011" cy="2475230"/>
          </a:xfrm>
          <a:prstGeom prst="rect">
            <a:avLst/>
          </a:prstGeom>
          <a:noFill/>
        </p:spPr>
        <p:txBody>
          <a:bodyPr vert="horz" wrap="square" lIns="0" tIns="0" rIns="0" bIns="0" anchor="t">
            <a:noAutofit/>
          </a:bodyPr>
          <a:lstStyle/>
          <a:p>
            <a:pPr marL="144145" indent="-144145" algn="l" defTabSz="457200" eaLnBrk="0" fontAlgn="auto" latinLnBrk="0">
              <a:lnSpc>
                <a:spcPct val="100000"/>
              </a:lnSpc>
              <a:spcBef>
                <a:spcPts val="0"/>
              </a:spcBef>
              <a:spcAft>
                <a:spcPts val="600"/>
              </a:spcAft>
              <a:buClr>
                <a:srgbClr val="000000"/>
              </a:buClr>
              <a:buFont typeface="Arial"/>
              <a:buChar char="•"/>
            </a:pPr>
            <a:r>
              <a:rPr lang="en-US" altLang="ko-KR" sz="1200" b="0" cap="none" dirty="0">
                <a:solidFill>
                  <a:schemeClr val="tx1"/>
                </a:solidFill>
                <a:latin typeface="Tahoma" charset="0"/>
                <a:ea typeface="Tahoma" charset="0"/>
              </a:rPr>
              <a:t>Keep containers of toxic substances sealed, including empty containers.</a:t>
            </a:r>
            <a:endParaRPr lang="ko-KR" altLang="en-US" sz="1200" b="0" cap="none" dirty="0">
              <a:solidFill>
                <a:schemeClr val="tx1"/>
              </a:solidFill>
              <a:latin typeface="Tahoma" charset="0"/>
              <a:ea typeface="Tahoma" charset="0"/>
            </a:endParaRPr>
          </a:p>
          <a:p>
            <a:pPr marL="144145" indent="-144145" algn="l" defTabSz="457200" eaLnBrk="0" fontAlgn="auto" latinLnBrk="0">
              <a:lnSpc>
                <a:spcPct val="100000"/>
              </a:lnSpc>
              <a:spcBef>
                <a:spcPts val="0"/>
              </a:spcBef>
              <a:spcAft>
                <a:spcPts val="600"/>
              </a:spcAft>
              <a:buClr>
                <a:srgbClr val="000000"/>
              </a:buClr>
              <a:buFont typeface="Arial"/>
              <a:buChar char="•"/>
            </a:pPr>
            <a:endParaRPr lang="ko-KR" altLang="en-US" sz="1200" b="0" cap="none" dirty="0">
              <a:solidFill>
                <a:schemeClr val="tx1"/>
              </a:solidFill>
              <a:latin typeface="Tahoma" charset="0"/>
              <a:ea typeface="Tahoma" charset="0"/>
            </a:endParaRPr>
          </a:p>
          <a:p>
            <a:pPr marL="144145" indent="-144145" algn="l" defTabSz="457200" eaLnBrk="0" fontAlgn="auto" latinLnBrk="0">
              <a:lnSpc>
                <a:spcPct val="100000"/>
              </a:lnSpc>
              <a:spcBef>
                <a:spcPts val="0"/>
              </a:spcBef>
              <a:spcAft>
                <a:spcPts val="600"/>
              </a:spcAft>
              <a:buClr>
                <a:srgbClr val="000000"/>
              </a:buClr>
              <a:buFont typeface="Arial"/>
              <a:buChar char="•"/>
            </a:pPr>
            <a:r>
              <a:rPr lang="en-US" altLang="ko-KR" sz="1200" b="0" cap="none" dirty="0">
                <a:solidFill>
                  <a:schemeClr val="tx1"/>
                </a:solidFill>
                <a:latin typeface="Tahoma" charset="0"/>
                <a:ea typeface="Tahoma" charset="0"/>
              </a:rPr>
              <a:t>Do not carry around toxic substances without a specific purpose. Do not move toxic substances from their designated storage locations.</a:t>
            </a:r>
            <a:endParaRPr lang="ko-KR" altLang="en-US" sz="1200" b="0" cap="none" dirty="0">
              <a:solidFill>
                <a:schemeClr val="tx1"/>
              </a:solidFill>
              <a:latin typeface="Tahoma" charset="0"/>
              <a:ea typeface="Tahoma" charset="0"/>
            </a:endParaRPr>
          </a:p>
          <a:p>
            <a:pPr marL="0" indent="0" algn="l" defTabSz="457200" eaLnBrk="0" fontAlgn="auto" latinLnBrk="0">
              <a:lnSpc>
                <a:spcPct val="100000"/>
              </a:lnSpc>
              <a:spcBef>
                <a:spcPts val="0"/>
              </a:spcBef>
              <a:spcAft>
                <a:spcPts val="600"/>
              </a:spcAft>
              <a:buFontTx/>
              <a:buNone/>
            </a:pPr>
            <a:endParaRPr lang="ko-KR" altLang="en-US" sz="1200" b="0" cap="none" dirty="0">
              <a:solidFill>
                <a:schemeClr val="tx1"/>
              </a:solidFill>
              <a:latin typeface="Tahoma" charset="0"/>
              <a:ea typeface="Tahoma" charset="0"/>
            </a:endParaRPr>
          </a:p>
          <a:p>
            <a:pPr marL="144145" indent="-144145" algn="l" defTabSz="457200" eaLnBrk="0" fontAlgn="auto" latinLnBrk="0">
              <a:lnSpc>
                <a:spcPts val="1000"/>
              </a:lnSpc>
              <a:spcBef>
                <a:spcPts val="0"/>
              </a:spcBef>
              <a:spcAft>
                <a:spcPts val="600"/>
              </a:spcAft>
              <a:buClr>
                <a:srgbClr val="000000"/>
              </a:buClr>
              <a:buFont typeface="Arial"/>
              <a:buChar char="•"/>
            </a:pPr>
            <a:r>
              <a:rPr lang="en-US" altLang="ko-KR" sz="1200" b="0" cap="none" dirty="0">
                <a:solidFill>
                  <a:schemeClr val="tx1"/>
                </a:solidFill>
                <a:latin typeface="Tahoma" charset="0"/>
                <a:ea typeface="Tahoma" charset="0"/>
              </a:rPr>
              <a:t>Do not touch toxic substances with the hand. Traces of substance may remain on your hands </a:t>
            </a:r>
            <a:r>
              <a:rPr lang="en-US" altLang="ko-KR" sz="1200" b="0" cap="none" dirty="0" smtClean="0">
                <a:solidFill>
                  <a:schemeClr val="tx1"/>
                </a:solidFill>
                <a:latin typeface="Tahoma" charset="0"/>
                <a:ea typeface="Tahoma" charset="0"/>
              </a:rPr>
              <a:t>after handling</a:t>
            </a:r>
            <a:r>
              <a:rPr lang="en-US" altLang="ko-KR" sz="1200" b="0" cap="none" dirty="0">
                <a:solidFill>
                  <a:schemeClr val="tx1"/>
                </a:solidFill>
                <a:latin typeface="Tahoma" charset="0"/>
                <a:ea typeface="Tahoma" charset="0"/>
              </a:rPr>
              <a:t>; </a:t>
            </a:r>
            <a:endParaRPr lang="en-US" altLang="ko-KR" sz="1200" dirty="0" smtClean="0">
              <a:latin typeface="Tahoma" charset="0"/>
              <a:ea typeface="Tahoma" charset="0"/>
            </a:endParaRPr>
          </a:p>
          <a:p>
            <a:pPr marL="144145" indent="-144145" algn="l" defTabSz="457200" eaLnBrk="0" fontAlgn="auto" latinLnBrk="0">
              <a:lnSpc>
                <a:spcPts val="1000"/>
              </a:lnSpc>
              <a:spcBef>
                <a:spcPts val="0"/>
              </a:spcBef>
              <a:spcAft>
                <a:spcPts val="600"/>
              </a:spcAft>
              <a:buClr>
                <a:srgbClr val="000000"/>
              </a:buClr>
            </a:pPr>
            <a:r>
              <a:rPr lang="en-US" altLang="ko-KR" sz="1200" b="0" cap="none" dirty="0" smtClean="0">
                <a:solidFill>
                  <a:schemeClr val="tx1"/>
                </a:solidFill>
                <a:latin typeface="Tahoma" charset="0"/>
                <a:ea typeface="Tahoma" charset="0"/>
              </a:rPr>
              <a:t>   do </a:t>
            </a:r>
            <a:r>
              <a:rPr lang="en-US" altLang="ko-KR" sz="1200" b="0" cap="none" dirty="0">
                <a:solidFill>
                  <a:schemeClr val="tx1"/>
                </a:solidFill>
                <a:latin typeface="Tahoma" charset="0"/>
                <a:ea typeface="Tahoma" charset="0"/>
              </a:rPr>
              <a:t>not smoke after handling toxic substances.</a:t>
            </a:r>
            <a:endParaRPr lang="ko-KR" altLang="en-US" sz="1200" b="0" cap="none" dirty="0">
              <a:solidFill>
                <a:schemeClr val="tx1"/>
              </a:solidFill>
              <a:latin typeface="Tahoma" charset="0"/>
              <a:ea typeface="Tahoma" charset="0"/>
            </a:endParaRPr>
          </a:p>
          <a:p>
            <a:pPr marL="0" indent="0" algn="l" defTabSz="457200" eaLnBrk="0" fontAlgn="auto" latinLnBrk="0">
              <a:lnSpc>
                <a:spcPct val="100000"/>
              </a:lnSpc>
              <a:spcBef>
                <a:spcPts val="0"/>
              </a:spcBef>
              <a:spcAft>
                <a:spcPts val="600"/>
              </a:spcAft>
              <a:buFontTx/>
              <a:buNone/>
            </a:pPr>
            <a:endParaRPr lang="ko-KR" altLang="en-US" sz="1200" b="0" cap="none" dirty="0">
              <a:solidFill>
                <a:schemeClr val="tx1"/>
              </a:solidFill>
              <a:latin typeface="Tahoma" charset="0"/>
              <a:ea typeface="Tahoma" charset="0"/>
            </a:endParaRPr>
          </a:p>
          <a:p>
            <a:pPr marL="144145" indent="-144145" algn="l" defTabSz="457200" eaLnBrk="0" fontAlgn="auto" latinLnBrk="0">
              <a:lnSpc>
                <a:spcPct val="100000"/>
              </a:lnSpc>
              <a:spcBef>
                <a:spcPts val="0"/>
              </a:spcBef>
              <a:spcAft>
                <a:spcPts val="600"/>
              </a:spcAft>
              <a:buClr>
                <a:srgbClr val="000000"/>
              </a:buClr>
              <a:buFont typeface="Arial"/>
              <a:buChar char="•"/>
            </a:pPr>
            <a:r>
              <a:rPr lang="en-US" altLang="ko-KR" sz="1200" b="0" cap="none" dirty="0">
                <a:solidFill>
                  <a:schemeClr val="tx1"/>
                </a:solidFill>
                <a:latin typeface="Tahoma" charset="0"/>
                <a:ea typeface="Tahoma" charset="0"/>
              </a:rPr>
              <a:t>Use safety devices and protective gear as per their specified usage.</a:t>
            </a:r>
            <a:endParaRPr lang="ko-KR" altLang="en-US" sz="1200" b="0" cap="none" dirty="0">
              <a:solidFill>
                <a:schemeClr val="tx1"/>
              </a:solidFill>
              <a:latin typeface="Tahoma" charset="0"/>
              <a:ea typeface="Tahoma" charset="0"/>
            </a:endParaRPr>
          </a:p>
          <a:p>
            <a:pPr marL="0" indent="0" algn="l" defTabSz="457200" eaLnBrk="0" fontAlgn="auto" latinLnBrk="0">
              <a:lnSpc>
                <a:spcPct val="100000"/>
              </a:lnSpc>
              <a:spcBef>
                <a:spcPts val="0"/>
              </a:spcBef>
              <a:spcAft>
                <a:spcPts val="600"/>
              </a:spcAft>
              <a:buFontTx/>
              <a:buNone/>
            </a:pPr>
            <a:endParaRPr lang="ko-KR" altLang="en-US" sz="1200" b="0" cap="none" dirty="0">
              <a:solidFill>
                <a:schemeClr val="tx1"/>
              </a:solidFill>
              <a:latin typeface="Tahoma" charset="0"/>
              <a:ea typeface="Tahoma" charset="0"/>
            </a:endParaRPr>
          </a:p>
        </p:txBody>
      </p:sp>
      <p:sp>
        <p:nvSpPr>
          <p:cNvPr id="2135" name="텍스트 상자 2135"/>
          <p:cNvSpPr txBox="1">
            <a:spLocks/>
          </p:cNvSpPr>
          <p:nvPr/>
        </p:nvSpPr>
        <p:spPr>
          <a:xfrm>
            <a:off x="621665" y="3724910"/>
            <a:ext cx="7310755" cy="25654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유해물질이 들어 있는 용기(들어 있던 빈 용기도)는 밀폐해서 유해물이 날리거나 가스가 발생되지 않도록 한다.</a:t>
            </a:r>
            <a:endParaRPr lang="ko-KR" altLang="en-US" sz="900" b="0" cap="none" dirty="0">
              <a:solidFill>
                <a:srgbClr val="D00068"/>
              </a:solidFill>
              <a:latin typeface="-윤고딕330" charset="0"/>
              <a:ea typeface="-윤고딕330" charset="0"/>
            </a:endParaRPr>
          </a:p>
        </p:txBody>
      </p:sp>
      <p:sp>
        <p:nvSpPr>
          <p:cNvPr id="2136" name="텍스트 상자 2136"/>
          <p:cNvSpPr txBox="1">
            <a:spLocks/>
          </p:cNvSpPr>
          <p:nvPr/>
        </p:nvSpPr>
        <p:spPr>
          <a:xfrm>
            <a:off x="635635" y="4425950"/>
            <a:ext cx="7310755" cy="25654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유해물질을 마음대로 갖고 다니거나 다른 작업장으로 옮기지 않는다.</a:t>
            </a:r>
            <a:endParaRPr lang="ko-KR" altLang="en-US" sz="900" b="0" cap="none" dirty="0">
              <a:solidFill>
                <a:srgbClr val="D00068"/>
              </a:solidFill>
              <a:latin typeface="-윤고딕330" charset="0"/>
              <a:ea typeface="-윤고딕330" charset="0"/>
            </a:endParaRPr>
          </a:p>
        </p:txBody>
      </p:sp>
      <p:sp>
        <p:nvSpPr>
          <p:cNvPr id="2137" name="텍스트 상자 2137"/>
          <p:cNvSpPr txBox="1">
            <a:spLocks/>
          </p:cNvSpPr>
          <p:nvPr/>
        </p:nvSpPr>
        <p:spPr>
          <a:xfrm>
            <a:off x="635100" y="5083610"/>
            <a:ext cx="7310755" cy="25654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손으로 직접 만지지 않는다. 그러나 모르는 사이에 몸에 붙어 있을 수 있으므로 작업한 손으로 담배를 피우지 않는다.</a:t>
            </a:r>
            <a:endParaRPr lang="ko-KR" altLang="en-US" sz="900" b="0" cap="none" dirty="0">
              <a:solidFill>
                <a:srgbClr val="D00068"/>
              </a:solidFill>
              <a:latin typeface="-윤고딕330" charset="0"/>
              <a:ea typeface="-윤고딕330" charset="0"/>
            </a:endParaRPr>
          </a:p>
        </p:txBody>
      </p:sp>
      <p:sp>
        <p:nvSpPr>
          <p:cNvPr id="2138" name="텍스트 상자 2138"/>
          <p:cNvSpPr txBox="1">
            <a:spLocks/>
          </p:cNvSpPr>
          <p:nvPr/>
        </p:nvSpPr>
        <p:spPr>
          <a:xfrm>
            <a:off x="645260" y="5598930"/>
            <a:ext cx="7310755" cy="25654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건강보호장치나 보호구는 정해진 대로 활용하고 임의대로 판단해서 사용해선 안 된다.</a:t>
            </a:r>
            <a:endParaRPr lang="ko-KR" altLang="en-US" sz="900" b="0" cap="none" dirty="0">
              <a:solidFill>
                <a:srgbClr val="D00068"/>
              </a:solidFill>
              <a:latin typeface="-윤고딕330" charset="0"/>
              <a:ea typeface="-윤고딕330" charset="0"/>
            </a:endParaRPr>
          </a:p>
        </p:txBody>
      </p:sp>
      <p:sp>
        <p:nvSpPr>
          <p:cNvPr id="19"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20"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21"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22" name="Picture 7" descr="C:/Users/Administrator/AppData/Roaming/PolarisOffice/ETemp/3288_5820208/image9.emf"/>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152806915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pic>
        <p:nvPicPr>
          <p:cNvPr id="2142" name="그림 2142" descr="C:/Users/Administrator/AppData/Roaming/PolarisOffice/ETemp/3872_8737208/fImage4655418048467.jpeg"/>
          <p:cNvPicPr>
            <a:picLocks noChangeAspect="1"/>
          </p:cNvPicPr>
          <p:nvPr/>
        </p:nvPicPr>
        <p:blipFill>
          <a:blip r:embed="rId3"/>
          <a:stretch>
            <a:fillRect/>
          </a:stretch>
        </p:blipFill>
        <p:spPr>
          <a:xfrm>
            <a:off x="48" y="1113155"/>
            <a:ext cx="9144539" cy="5438775"/>
          </a:xfrm>
          <a:prstGeom prst="rect">
            <a:avLst/>
          </a:prstGeom>
          <a:noFill/>
        </p:spPr>
      </p:pic>
      <p:sp>
        <p:nvSpPr>
          <p:cNvPr id="17" name="TextBox 16"/>
          <p:cNvSpPr txBox="1">
            <a:spLocks/>
          </p:cNvSpPr>
          <p:nvPr/>
        </p:nvSpPr>
        <p:spPr>
          <a:xfrm>
            <a:off x="200025" y="3712210"/>
            <a:ext cx="3230245" cy="153035"/>
          </a:xfrm>
          <a:prstGeom prst="rect">
            <a:avLst/>
          </a:prstGeom>
          <a:noFill/>
        </p:spPr>
        <p:txBody>
          <a:bodyPr vert="horz" wrap="square" lIns="0" tIns="0" rIns="0" bIns="0" numCol="1" anchor="t">
            <a:spAutoFit/>
          </a:bodyPr>
          <a:lstStyle/>
          <a:p>
            <a:pPr marL="215900" indent="-215900" algn="ctr" defTabSz="457200" eaLnBrk="0" fontAlgn="auto" latinLnBrk="0">
              <a:spcBef>
                <a:spcPts val="0"/>
              </a:spcBef>
              <a:spcAft>
                <a:spcPts val="300"/>
              </a:spcAft>
              <a:buFontTx/>
              <a:buNone/>
            </a:pPr>
            <a:r>
              <a:rPr lang="en-US" altLang="ko-KR" sz="700" b="0" cap="none" spc="-100" dirty="0">
                <a:solidFill>
                  <a:schemeClr val="tx1"/>
                </a:solidFill>
                <a:latin typeface="맑은 고딕" charset="0"/>
                <a:ea typeface="맑은 고딕" charset="0"/>
              </a:rPr>
              <a:t>	</a:t>
            </a:r>
            <a:r>
              <a:rPr lang="en-US" altLang="ko-KR" sz="700" b="0" cap="none" dirty="0">
                <a:solidFill>
                  <a:schemeClr val="tx1"/>
                </a:solidFill>
                <a:latin typeface="맑은 고딕" charset="0"/>
                <a:ea typeface="맑은 고딕" charset="0"/>
              </a:rPr>
              <a:t>내가</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사용하는</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물질이</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무엇이고, 어떤 독성이</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있는지 제대로</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알아야</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한다.</a:t>
            </a:r>
            <a:endParaRPr lang="ko-KR" altLang="en-US" sz="700" b="0" cap="none" dirty="0">
              <a:solidFill>
                <a:schemeClr val="tx1"/>
              </a:solidFill>
              <a:latin typeface="맑은 고딕" charset="0"/>
              <a:ea typeface="맑은 고딕" charset="0"/>
            </a:endParaRPr>
          </a:p>
        </p:txBody>
      </p:sp>
      <p:sp>
        <p:nvSpPr>
          <p:cNvPr id="18" name="TextBox 17"/>
          <p:cNvSpPr txBox="1">
            <a:spLocks/>
          </p:cNvSpPr>
          <p:nvPr/>
        </p:nvSpPr>
        <p:spPr>
          <a:xfrm>
            <a:off x="3395345" y="3732530"/>
            <a:ext cx="2573655" cy="254635"/>
          </a:xfrm>
          <a:prstGeom prst="rect">
            <a:avLst/>
          </a:prstGeom>
          <a:noFill/>
        </p:spPr>
        <p:txBody>
          <a:bodyPr vert="horz" wrap="square" lIns="0" tIns="0" rIns="0" bIns="0" numCol="1" anchor="t">
            <a:spAutoFit/>
          </a:bodyPr>
          <a:lstStyle/>
          <a:p>
            <a:pPr marL="215900" indent="-215900" algn="ctr" defTabSz="457200" eaLnBrk="0" fontAlgn="auto" latinLnBrk="0">
              <a:lnSpc>
                <a:spcPct val="100000"/>
              </a:lnSpc>
              <a:spcBef>
                <a:spcPts val="0"/>
              </a:spcBef>
              <a:spcAft>
                <a:spcPts val="300"/>
              </a:spcAft>
              <a:buFontTx/>
              <a:buNone/>
            </a:pPr>
            <a:r>
              <a:rPr lang="en-US" altLang="ko-KR" sz="700" b="0" cap="none" dirty="0">
                <a:solidFill>
                  <a:schemeClr val="tx1"/>
                </a:solidFill>
                <a:latin typeface="맑은 고딕" charset="0"/>
                <a:ea typeface="맑은 고딕" charset="0"/>
              </a:rPr>
              <a:t>공기</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중에</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화학물질이</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섞이지</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않도록</a:t>
            </a:r>
            <a:endParaRPr lang="ko-KR" altLang="en-US" sz="700" b="0" cap="none" dirty="0">
              <a:solidFill>
                <a:schemeClr val="tx1"/>
              </a:solidFill>
              <a:latin typeface="맑은 고딕" charset="0"/>
              <a:ea typeface="맑은 고딕" charset="0"/>
            </a:endParaRPr>
          </a:p>
          <a:p>
            <a:pPr marL="215900" indent="-215900" algn="ctr" defTabSz="457200" eaLnBrk="0" fontAlgn="auto" latinLnBrk="0">
              <a:lnSpc>
                <a:spcPct val="100000"/>
              </a:lnSpc>
              <a:spcBef>
                <a:spcPts val="0"/>
              </a:spcBef>
              <a:spcAft>
                <a:spcPts val="300"/>
              </a:spcAft>
              <a:buFontTx/>
              <a:buNone/>
            </a:pPr>
            <a:r>
              <a:rPr lang="en-US" altLang="ko-KR" sz="700" b="0" cap="none" dirty="0">
                <a:solidFill>
                  <a:schemeClr val="tx1"/>
                </a:solidFill>
                <a:latin typeface="맑은 고딕" charset="0"/>
                <a:ea typeface="맑은 고딕" charset="0"/>
              </a:rPr>
              <a:t> 용기뚜껑을</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잘</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닫아야</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한다.</a:t>
            </a:r>
            <a:endParaRPr lang="ko-KR" altLang="en-US" sz="700" b="0" cap="none" dirty="0">
              <a:solidFill>
                <a:schemeClr val="tx1"/>
              </a:solidFill>
              <a:latin typeface="맑은 고딕" charset="0"/>
              <a:ea typeface="맑은 고딕" charset="0"/>
            </a:endParaRPr>
          </a:p>
        </p:txBody>
      </p:sp>
      <p:sp>
        <p:nvSpPr>
          <p:cNvPr id="19" name="TextBox 18"/>
          <p:cNvSpPr txBox="1">
            <a:spLocks/>
          </p:cNvSpPr>
          <p:nvPr/>
        </p:nvSpPr>
        <p:spPr>
          <a:xfrm>
            <a:off x="5933440" y="3671569"/>
            <a:ext cx="3145155" cy="191770"/>
          </a:xfrm>
          <a:prstGeom prst="rect">
            <a:avLst/>
          </a:prstGeom>
          <a:noFill/>
        </p:spPr>
        <p:txBody>
          <a:bodyPr vert="horz" wrap="square" lIns="0" tIns="0" rIns="0" bIns="0" numCol="1" anchor="t">
            <a:spAutoFit/>
          </a:bodyPr>
          <a:lstStyle/>
          <a:p>
            <a:pPr marL="215900" indent="-215900" algn="l" defTabSz="457200" eaLnBrk="0" fontAlgn="auto" latinLnBrk="0">
              <a:lnSpc>
                <a:spcPts val="1500"/>
              </a:lnSpc>
              <a:spcBef>
                <a:spcPts val="0"/>
              </a:spcBef>
              <a:spcAft>
                <a:spcPts val="300"/>
              </a:spcAft>
              <a:buFontTx/>
              <a:buNone/>
            </a:pPr>
            <a:r>
              <a:rPr lang="en-US" altLang="ko-KR" sz="700" b="0" cap="none" spc="-100" dirty="0">
                <a:solidFill>
                  <a:schemeClr val="tx1"/>
                </a:solidFill>
                <a:latin typeface="맑은 고딕" charset="0"/>
                <a:ea typeface="맑은 고딕" charset="0"/>
              </a:rPr>
              <a:t>	</a:t>
            </a:r>
            <a:r>
              <a:rPr lang="en-US" altLang="ko-KR" sz="700" b="0" cap="none" dirty="0">
                <a:solidFill>
                  <a:schemeClr val="tx1"/>
                </a:solidFill>
                <a:latin typeface="맑은 고딕" charset="0"/>
                <a:ea typeface="맑은 고딕" charset="0"/>
              </a:rPr>
              <a:t>환기시설을</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잘</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가동하여</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작업장의</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공기가</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깨끗하도록</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해야</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한다.</a:t>
            </a:r>
            <a:endParaRPr lang="ko-KR" altLang="en-US" sz="700" b="0" cap="none" dirty="0">
              <a:solidFill>
                <a:schemeClr val="tx1"/>
              </a:solidFill>
              <a:latin typeface="맑은 고딕" charset="0"/>
              <a:ea typeface="맑은 고딕" charset="0"/>
            </a:endParaRPr>
          </a:p>
        </p:txBody>
      </p:sp>
      <p:sp>
        <p:nvSpPr>
          <p:cNvPr id="22" name="TextBox 21"/>
          <p:cNvSpPr txBox="1">
            <a:spLocks/>
          </p:cNvSpPr>
          <p:nvPr/>
        </p:nvSpPr>
        <p:spPr>
          <a:xfrm>
            <a:off x="992505" y="5962015"/>
            <a:ext cx="2202815" cy="191770"/>
          </a:xfrm>
          <a:prstGeom prst="rect">
            <a:avLst/>
          </a:prstGeom>
          <a:noFill/>
        </p:spPr>
        <p:txBody>
          <a:bodyPr vert="horz" wrap="square" lIns="0" tIns="0" rIns="0" bIns="0" numCol="1" anchor="t">
            <a:spAutoFit/>
          </a:bodyPr>
          <a:lstStyle/>
          <a:p>
            <a:pPr marL="215900" indent="-215900" algn="l" defTabSz="457200" eaLnBrk="0" fontAlgn="auto" latinLnBrk="0">
              <a:lnSpc>
                <a:spcPts val="1500"/>
              </a:lnSpc>
              <a:spcBef>
                <a:spcPts val="0"/>
              </a:spcBef>
              <a:spcAft>
                <a:spcPts val="300"/>
              </a:spcAft>
              <a:buFontTx/>
              <a:buNone/>
            </a:pPr>
            <a:r>
              <a:rPr lang="en-US" altLang="ko-KR" sz="700" b="0" cap="none" spc="-100" dirty="0">
                <a:solidFill>
                  <a:schemeClr val="tx1"/>
                </a:solidFill>
                <a:latin typeface="맑은 고딕" charset="0"/>
                <a:ea typeface="맑은 고딕" charset="0"/>
              </a:rPr>
              <a:t>	</a:t>
            </a:r>
            <a:r>
              <a:rPr lang="en-US" altLang="ko-KR" sz="700" b="0" cap="none" dirty="0">
                <a:solidFill>
                  <a:schemeClr val="tx1"/>
                </a:solidFill>
                <a:latin typeface="맑은 고딕" charset="0"/>
                <a:ea typeface="맑은 고딕" charset="0"/>
              </a:rPr>
              <a:t>개인용</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보호구를</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잘</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착용해야</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한다</a:t>
            </a:r>
            <a:endParaRPr lang="ko-KR" altLang="en-US" sz="700" b="0" cap="none" dirty="0">
              <a:solidFill>
                <a:schemeClr val="tx1"/>
              </a:solidFill>
              <a:latin typeface="맑은 고딕" charset="0"/>
              <a:ea typeface="맑은 고딕" charset="0"/>
            </a:endParaRPr>
          </a:p>
        </p:txBody>
      </p:sp>
      <p:sp>
        <p:nvSpPr>
          <p:cNvPr id="23" name="TextBox 22"/>
          <p:cNvSpPr txBox="1">
            <a:spLocks/>
          </p:cNvSpPr>
          <p:nvPr/>
        </p:nvSpPr>
        <p:spPr>
          <a:xfrm>
            <a:off x="3870325" y="5962015"/>
            <a:ext cx="2299970" cy="191770"/>
          </a:xfrm>
          <a:prstGeom prst="rect">
            <a:avLst/>
          </a:prstGeom>
          <a:noFill/>
        </p:spPr>
        <p:txBody>
          <a:bodyPr vert="horz" wrap="square" lIns="0" tIns="0" rIns="0" bIns="0" numCol="1" anchor="t">
            <a:spAutoFit/>
          </a:bodyPr>
          <a:lstStyle/>
          <a:p>
            <a:pPr marL="215900" indent="-215900" algn="l" defTabSz="457200" eaLnBrk="0" fontAlgn="auto" latinLnBrk="0">
              <a:lnSpc>
                <a:spcPts val="1500"/>
              </a:lnSpc>
              <a:spcBef>
                <a:spcPts val="0"/>
              </a:spcBef>
              <a:spcAft>
                <a:spcPts val="300"/>
              </a:spcAft>
              <a:buFontTx/>
              <a:buNone/>
            </a:pPr>
            <a:r>
              <a:rPr lang="en-US" altLang="ko-KR" sz="700" b="0" cap="none" dirty="0">
                <a:solidFill>
                  <a:schemeClr val="tx1"/>
                </a:solidFill>
                <a:latin typeface="맑은 고딕" charset="0"/>
                <a:ea typeface="맑은 고딕" charset="0"/>
              </a:rPr>
              <a:t>	정기적으로</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건강진단을</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받아야</a:t>
            </a:r>
            <a:r>
              <a:rPr lang="en-US" altLang="ko-KR" sz="700" b="0" cap="none" dirty="0">
                <a:solidFill>
                  <a:schemeClr val="tx1"/>
                </a:solidFill>
                <a:latin typeface="Calibri" charset="0"/>
                <a:ea typeface="Calibri" charset="0"/>
              </a:rPr>
              <a:t> </a:t>
            </a:r>
            <a:r>
              <a:rPr lang="en-US" altLang="ko-KR" sz="700" b="0" cap="none" dirty="0">
                <a:solidFill>
                  <a:schemeClr val="tx1"/>
                </a:solidFill>
                <a:latin typeface="맑은 고딕" charset="0"/>
                <a:ea typeface="맑은 고딕" charset="0"/>
              </a:rPr>
              <a:t>한다.</a:t>
            </a:r>
            <a:endParaRPr lang="ko-KR" altLang="en-US" sz="700" b="0" cap="none" dirty="0">
              <a:solidFill>
                <a:schemeClr val="tx1"/>
              </a:solidFill>
              <a:latin typeface="맑은 고딕" charset="0"/>
              <a:ea typeface="맑은 고딕" charset="0"/>
            </a:endParaRPr>
          </a:p>
        </p:txBody>
      </p:sp>
      <p:sp>
        <p:nvSpPr>
          <p:cNvPr id="2137" name="TextBox 2137"/>
          <p:cNvSpPr txBox="1">
            <a:spLocks noGrp="1" noChangeArrowheads="1"/>
          </p:cNvSpPr>
          <p:nvPr/>
        </p:nvSpPr>
        <p:spPr>
          <a:xfrm>
            <a:off x="1922145" y="156210"/>
            <a:ext cx="722566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Safe Handling of Toxic Substances</a:t>
            </a:r>
            <a:endParaRPr lang="ko-KR" altLang="en-US" sz="2000" b="1" dirty="0">
              <a:solidFill>
                <a:srgbClr val="FFFFFF"/>
              </a:solidFill>
              <a:latin typeface="맑은 고딕" charset="0"/>
              <a:ea typeface="맑은 고딕" charset="0"/>
            </a:endParaRPr>
          </a:p>
        </p:txBody>
      </p:sp>
      <p:sp>
        <p:nvSpPr>
          <p:cNvPr id="2138" name="텍스트 상자 2138"/>
          <p:cNvSpPr txBox="1">
            <a:spLocks noGrp="1" noChangeArrowheads="1"/>
          </p:cNvSpPr>
          <p:nvPr/>
        </p:nvSpPr>
        <p:spPr>
          <a:xfrm>
            <a:off x="1937385" y="488315"/>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유해물질의 안전한 취급</a:t>
            </a:r>
            <a:endParaRPr lang="ko-KR" altLang="en-US" sz="1200" b="1" dirty="0">
              <a:solidFill>
                <a:schemeClr val="bg1"/>
              </a:solidFill>
              <a:latin typeface="-윤고딕320" charset="0"/>
              <a:ea typeface="-윤고딕320" charset="0"/>
            </a:endParaRPr>
          </a:p>
        </p:txBody>
      </p:sp>
      <p:sp>
        <p:nvSpPr>
          <p:cNvPr id="2140" name="텍스트 상자 2140"/>
          <p:cNvSpPr txBox="1">
            <a:spLocks/>
          </p:cNvSpPr>
          <p:nvPr/>
        </p:nvSpPr>
        <p:spPr>
          <a:xfrm>
            <a:off x="623533" y="1246505"/>
            <a:ext cx="7720965" cy="399415"/>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800" b="1" cap="none" spc="20" dirty="0">
                <a:solidFill>
                  <a:srgbClr val="D00068"/>
                </a:solidFill>
                <a:latin typeface="Arial" charset="0"/>
                <a:ea typeface="Arial" charset="0"/>
              </a:rPr>
              <a:t>Five Safety and Health Rules for Handlers of Chemical Substances</a:t>
            </a:r>
            <a:endParaRPr lang="ko-KR" altLang="en-US" sz="1800" b="0" cap="none" dirty="0">
              <a:solidFill>
                <a:srgbClr val="D00068"/>
              </a:solidFill>
              <a:latin typeface="Tahoma" charset="0"/>
              <a:ea typeface="Tahoma" charset="0"/>
            </a:endParaRPr>
          </a:p>
        </p:txBody>
      </p:sp>
      <p:sp>
        <p:nvSpPr>
          <p:cNvPr id="2141" name="텍스트 상자 2141"/>
          <p:cNvSpPr txBox="1">
            <a:spLocks/>
          </p:cNvSpPr>
          <p:nvPr/>
        </p:nvSpPr>
        <p:spPr>
          <a:xfrm>
            <a:off x="641948" y="1592580"/>
            <a:ext cx="3121025" cy="549275"/>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화학물질 취급자 5대 안전보건수칙</a:t>
            </a:r>
            <a:endParaRPr lang="ko-KR" altLang="en-US" sz="10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맑은 고딕" charset="0"/>
              <a:ea typeface="맑은 고딕" charset="0"/>
            </a:endParaRPr>
          </a:p>
        </p:txBody>
      </p:sp>
      <p:sp>
        <p:nvSpPr>
          <p:cNvPr id="12"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13"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14"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15" name="Picture 7" descr="C:/Users/Administrator/AppData/Roaming/PolarisOffice/ETemp/3288_5820208/image9.emf"/>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96102568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150" name="TextBox 2150"/>
          <p:cNvSpPr txBox="1">
            <a:spLocks/>
          </p:cNvSpPr>
          <p:nvPr/>
        </p:nvSpPr>
        <p:spPr>
          <a:xfrm>
            <a:off x="861060" y="2018030"/>
            <a:ext cx="7404100" cy="3684905"/>
          </a:xfrm>
          <a:prstGeom prst="rect">
            <a:avLst/>
          </a:prstGeom>
          <a:noFill/>
        </p:spPr>
        <p:txBody>
          <a:bodyPr vert="horz" wrap="square" lIns="0" tIns="0" rIns="0" bIns="0" numCol="1" anchor="t">
            <a:noAutofit/>
          </a:bodyPr>
          <a:lstStyle/>
          <a:p>
            <a:pPr marL="144145" indent="-144145" algn="l" defTabSz="457200" eaLnBrk="0" fontAlgn="auto" latinLnBrk="0">
              <a:lnSpc>
                <a:spcPts val="2200"/>
              </a:lnSpc>
              <a:spcBef>
                <a:spcPts val="0"/>
              </a:spcBef>
              <a:spcAft>
                <a:spcPts val="600"/>
              </a:spcAft>
              <a:buClr>
                <a:srgbClr val="000000"/>
              </a:buClr>
              <a:buFont typeface="Arial"/>
              <a:buChar char="•"/>
            </a:pPr>
            <a:r>
              <a:rPr lang="en-US" altLang="ko-KR" sz="1400" b="0" cap="none" dirty="0">
                <a:solidFill>
                  <a:schemeClr val="tx1"/>
                </a:solidFill>
                <a:latin typeface="Tahoma" charset="0"/>
                <a:ea typeface="Tahoma" charset="0"/>
              </a:rPr>
              <a:t>Locations where there is rusted metal</a:t>
            </a: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FontTx/>
              <a:buNone/>
            </a:pP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r>
              <a:rPr lang="en-US" altLang="ko-KR" sz="1400" b="0" cap="none" dirty="0">
                <a:solidFill>
                  <a:schemeClr val="tx1"/>
                </a:solidFill>
                <a:latin typeface="Tahoma" charset="0"/>
                <a:ea typeface="Tahoma" charset="0"/>
              </a:rPr>
              <a:t>Locations where there has been bacterial propagation</a:t>
            </a: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FontTx/>
              <a:buNone/>
            </a:pP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r>
              <a:rPr lang="en-US" altLang="ko-KR" sz="1400" b="0" cap="none" dirty="0">
                <a:solidFill>
                  <a:schemeClr val="tx1"/>
                </a:solidFill>
                <a:latin typeface="Tahoma" charset="0"/>
                <a:ea typeface="Tahoma" charset="0"/>
              </a:rPr>
              <a:t>Locations where plants or grains are stored or </a:t>
            </a:r>
            <a:r>
              <a:rPr lang="en-US" altLang="ko-KR" sz="1400" b="0" cap="none" dirty="0" smtClean="0">
                <a:solidFill>
                  <a:schemeClr val="tx1"/>
                </a:solidFill>
                <a:latin typeface="Tahoma" charset="0"/>
                <a:ea typeface="Tahoma" charset="0"/>
              </a:rPr>
              <a:t>fermented</a:t>
            </a:r>
          </a:p>
          <a:p>
            <a:pPr marL="144145" indent="-144145" algn="l" defTabSz="457200" eaLnBrk="0" fontAlgn="auto" latinLnBrk="0">
              <a:lnSpc>
                <a:spcPts val="2200"/>
              </a:lnSpc>
              <a:spcBef>
                <a:spcPts val="0"/>
              </a:spcBef>
              <a:spcAft>
                <a:spcPts val="600"/>
              </a:spcAft>
              <a:buClr>
                <a:srgbClr val="000000"/>
              </a:buClr>
            </a:pPr>
            <a:endParaRPr lang="ko-KR" altLang="en-US" sz="1400" b="0" cap="none" dirty="0" smtClean="0">
              <a:solidFill>
                <a:schemeClr val="tx1"/>
              </a:solidFill>
              <a:latin typeface="Tahoma" charset="0"/>
              <a:ea typeface="Tahoma" charset="0"/>
            </a:endParaRPr>
          </a:p>
          <a:p>
            <a:pPr marL="144145" indent="-144145" algn="l" defTabSz="457200" eaLnBrk="0" fontAlgn="auto" latinLnBrk="0">
              <a:lnSpc>
                <a:spcPct val="100000"/>
              </a:lnSpc>
              <a:spcBef>
                <a:spcPts val="0"/>
              </a:spcBef>
              <a:spcAft>
                <a:spcPts val="600"/>
              </a:spcAft>
              <a:buClr>
                <a:srgbClr val="000000"/>
              </a:buClr>
            </a:pPr>
            <a:r>
              <a:rPr lang="en-US" altLang="ko-KR" sz="1400" b="0" cap="none" dirty="0" smtClean="0">
                <a:solidFill>
                  <a:schemeClr val="tx1"/>
                </a:solidFill>
                <a:latin typeface="Tahoma" charset="0"/>
                <a:ea typeface="Tahoma" charset="0"/>
              </a:rPr>
              <a:t>   </a:t>
            </a:r>
          </a:p>
          <a:p>
            <a:pPr marL="144145" indent="-144145" algn="l" defTabSz="457200" eaLnBrk="0" fontAlgn="auto" latinLnBrk="0">
              <a:lnSpc>
                <a:spcPts val="1500"/>
              </a:lnSpc>
              <a:spcBef>
                <a:spcPts val="0"/>
              </a:spcBef>
              <a:spcAft>
                <a:spcPts val="600"/>
              </a:spcAft>
              <a:buClr>
                <a:srgbClr val="000000"/>
              </a:buClr>
            </a:pPr>
            <a:r>
              <a:rPr lang="en-US" altLang="ko-KR" sz="1400" dirty="0" smtClean="0">
                <a:latin typeface="Tahoma" charset="0"/>
                <a:ea typeface="Tahoma" charset="0"/>
              </a:rPr>
              <a:t>  </a:t>
            </a:r>
            <a:r>
              <a:rPr lang="en-US" altLang="ko-KR" sz="1500" b="0" cap="none" dirty="0" smtClean="0">
                <a:solidFill>
                  <a:schemeClr val="tx1"/>
                </a:solidFill>
                <a:latin typeface="Tahoma" charset="0"/>
                <a:ea typeface="Tahoma" charset="0"/>
              </a:rPr>
              <a:t>The above locations exhaust their oxygen supply and are prone to </a:t>
            </a:r>
            <a:endParaRPr lang="ko-KR" altLang="en-US" sz="1500" b="0" cap="none" dirty="0" smtClean="0">
              <a:solidFill>
                <a:schemeClr val="tx1"/>
              </a:solidFill>
              <a:latin typeface="Tahoma" charset="0"/>
              <a:ea typeface="Tahoma" charset="0"/>
            </a:endParaRPr>
          </a:p>
          <a:p>
            <a:pPr marL="0" indent="0" algn="l" defTabSz="457200" eaLnBrk="0" fontAlgn="auto" latinLnBrk="0">
              <a:lnSpc>
                <a:spcPts val="1500"/>
              </a:lnSpc>
              <a:spcBef>
                <a:spcPts val="0"/>
              </a:spcBef>
              <a:spcAft>
                <a:spcPts val="600"/>
              </a:spcAft>
              <a:buFontTx/>
              <a:buNone/>
            </a:pPr>
            <a:r>
              <a:rPr lang="en-US" altLang="ko-KR" sz="1500" b="0" cap="none" dirty="0" smtClean="0">
                <a:solidFill>
                  <a:schemeClr val="tx1"/>
                </a:solidFill>
                <a:latin typeface="Tahoma" charset="0"/>
                <a:ea typeface="Tahoma" charset="0"/>
              </a:rPr>
              <a:t>  accidents resulting from oxygen shortage.</a:t>
            </a:r>
            <a:endParaRPr lang="ko-KR" altLang="en-US" sz="1500" b="0" cap="none" dirty="0" smtClean="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endParaRPr lang="ko-KR" altLang="en-US" sz="1400" b="0" cap="none" dirty="0">
              <a:solidFill>
                <a:schemeClr val="tx1"/>
              </a:solidFill>
              <a:latin typeface="Tahoma" charset="0"/>
              <a:ea typeface="Tahoma" charset="0"/>
            </a:endParaRPr>
          </a:p>
          <a:p>
            <a:pPr marL="0" indent="0" algn="l" defTabSz="457200" eaLnBrk="0" fontAlgn="auto" latinLnBrk="0">
              <a:lnSpc>
                <a:spcPts val="2200"/>
              </a:lnSpc>
              <a:spcBef>
                <a:spcPts val="0"/>
              </a:spcBef>
              <a:spcAft>
                <a:spcPts val="600"/>
              </a:spcAft>
              <a:buFontTx/>
              <a:buNone/>
            </a:pP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endParaRPr lang="ko-KR" altLang="en-US" sz="1400" b="0" cap="none" dirty="0">
              <a:solidFill>
                <a:schemeClr val="tx1"/>
              </a:solidFill>
              <a:latin typeface="Tahoma" charset="0"/>
              <a:ea typeface="Tahoma" charset="0"/>
            </a:endParaRPr>
          </a:p>
          <a:p>
            <a:pPr marL="0" indent="0" algn="l" defTabSz="457200" eaLnBrk="0" fontAlgn="auto" latinLnBrk="0">
              <a:lnSpc>
                <a:spcPts val="2200"/>
              </a:lnSpc>
              <a:spcBef>
                <a:spcPts val="0"/>
              </a:spcBef>
              <a:spcAft>
                <a:spcPts val="600"/>
              </a:spcAft>
              <a:buFontTx/>
              <a:buNone/>
            </a:pPr>
            <a:endParaRPr lang="ko-KR" altLang="en-US" sz="1400" b="0" cap="none" dirty="0">
              <a:solidFill>
                <a:schemeClr val="tx1"/>
              </a:solidFill>
              <a:latin typeface="Tahoma" charset="0"/>
              <a:ea typeface="Tahoma" charset="0"/>
            </a:endParaRPr>
          </a:p>
        </p:txBody>
      </p:sp>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6736715" y="3735705"/>
            <a:ext cx="1989455" cy="2098040"/>
          </a:xfrm>
          <a:prstGeom prst="rect">
            <a:avLst/>
          </a:prstGeom>
          <a:noFill/>
        </p:spPr>
      </p:pic>
      <p:sp>
        <p:nvSpPr>
          <p:cNvPr id="2146" name="TextBox 2146"/>
          <p:cNvSpPr txBox="1">
            <a:spLocks noGrp="1" noChangeArrowheads="1"/>
          </p:cNvSpPr>
          <p:nvPr/>
        </p:nvSpPr>
        <p:spPr>
          <a:xfrm>
            <a:off x="1922145" y="156210"/>
            <a:ext cx="722566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Access Control of Hazardous Locations</a:t>
            </a:r>
            <a:endParaRPr lang="ko-KR" altLang="en-US" sz="2000" b="1" dirty="0">
              <a:solidFill>
                <a:srgbClr val="FFFFFF"/>
              </a:solidFill>
              <a:latin typeface="맑은 고딕" charset="0"/>
              <a:ea typeface="맑은 고딕" charset="0"/>
            </a:endParaRPr>
          </a:p>
        </p:txBody>
      </p:sp>
      <p:sp>
        <p:nvSpPr>
          <p:cNvPr id="2147" name="텍스트 상자 2147"/>
          <p:cNvSpPr txBox="1">
            <a:spLocks noGrp="1" noChangeArrowheads="1"/>
          </p:cNvSpPr>
          <p:nvPr/>
        </p:nvSpPr>
        <p:spPr>
          <a:xfrm>
            <a:off x="1937385" y="488315"/>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유해하고 위험한 장소에 대한 출입제한</a:t>
            </a:r>
            <a:endParaRPr lang="ko-KR" altLang="en-US" sz="1200" b="1" dirty="0">
              <a:solidFill>
                <a:schemeClr val="bg1"/>
              </a:solidFill>
              <a:latin typeface="-윤고딕320" charset="0"/>
              <a:ea typeface="-윤고딕320" charset="0"/>
            </a:endParaRPr>
          </a:p>
        </p:txBody>
      </p:sp>
      <p:sp>
        <p:nvSpPr>
          <p:cNvPr id="2148" name="텍스트 상자 2148"/>
          <p:cNvSpPr txBox="1">
            <a:spLocks/>
          </p:cNvSpPr>
          <p:nvPr/>
        </p:nvSpPr>
        <p:spPr>
          <a:xfrm>
            <a:off x="759460" y="1246505"/>
            <a:ext cx="7720965" cy="399415"/>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800" b="1" cap="none" spc="20" dirty="0">
                <a:solidFill>
                  <a:srgbClr val="D00068"/>
                </a:solidFill>
                <a:latin typeface="Arial" charset="0"/>
                <a:ea typeface="Arial" charset="0"/>
              </a:rPr>
              <a:t>Areas with Potential Oxygen Shortage</a:t>
            </a:r>
            <a:endParaRPr lang="ko-KR" altLang="en-US" sz="1800" b="0" cap="none" dirty="0">
              <a:solidFill>
                <a:srgbClr val="D00068"/>
              </a:solidFill>
              <a:latin typeface="Tahoma" charset="0"/>
              <a:ea typeface="Tahoma" charset="0"/>
            </a:endParaRPr>
          </a:p>
        </p:txBody>
      </p:sp>
      <p:sp>
        <p:nvSpPr>
          <p:cNvPr id="2149" name="텍스트 상자 2149"/>
          <p:cNvSpPr txBox="1">
            <a:spLocks/>
          </p:cNvSpPr>
          <p:nvPr/>
        </p:nvSpPr>
        <p:spPr>
          <a:xfrm>
            <a:off x="5068570" y="1370330"/>
            <a:ext cx="3121025" cy="549275"/>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산소결핍의 위험성이 있는 장소의 예</a:t>
            </a:r>
            <a:endParaRPr lang="ko-KR" altLang="en-US" sz="10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맑은 고딕" charset="0"/>
              <a:ea typeface="맑은 고딕" charset="0"/>
            </a:endParaRPr>
          </a:p>
        </p:txBody>
      </p:sp>
      <p:sp>
        <p:nvSpPr>
          <p:cNvPr id="2151" name="텍스트 상자 2151"/>
          <p:cNvSpPr txBox="1">
            <a:spLocks/>
          </p:cNvSpPr>
          <p:nvPr/>
        </p:nvSpPr>
        <p:spPr>
          <a:xfrm>
            <a:off x="934085" y="2262343"/>
            <a:ext cx="7310755" cy="25654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금속의 녹이 발생된 장소</a:t>
            </a:r>
            <a:endParaRPr lang="ko-KR" altLang="en-US" sz="900" b="0" cap="none" dirty="0">
              <a:solidFill>
                <a:srgbClr val="D00068"/>
              </a:solidFill>
              <a:latin typeface="-윤고딕330" charset="0"/>
              <a:ea typeface="-윤고딕330" charset="0"/>
            </a:endParaRPr>
          </a:p>
        </p:txBody>
      </p:sp>
      <p:sp>
        <p:nvSpPr>
          <p:cNvPr id="2152" name="텍스트 상자 2152"/>
          <p:cNvSpPr txBox="1">
            <a:spLocks/>
          </p:cNvSpPr>
          <p:nvPr/>
        </p:nvSpPr>
        <p:spPr>
          <a:xfrm>
            <a:off x="948690" y="2973381"/>
            <a:ext cx="7310755" cy="25654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세균류가 번식되어 있는 장소</a:t>
            </a:r>
            <a:endParaRPr lang="ko-KR" altLang="en-US" sz="900" b="0" cap="none" dirty="0">
              <a:solidFill>
                <a:srgbClr val="D00068"/>
              </a:solidFill>
              <a:latin typeface="-윤고딕330" charset="0"/>
              <a:ea typeface="-윤고딕330" charset="0"/>
            </a:endParaRPr>
          </a:p>
        </p:txBody>
      </p:sp>
      <p:sp>
        <p:nvSpPr>
          <p:cNvPr id="2153" name="텍스트 상자 2153"/>
          <p:cNvSpPr txBox="1">
            <a:spLocks/>
          </p:cNvSpPr>
          <p:nvPr/>
        </p:nvSpPr>
        <p:spPr>
          <a:xfrm>
            <a:off x="926316" y="3689288"/>
            <a:ext cx="7310755" cy="25654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식물, 곡물을 저장하거나 발효 등을 위한 장소 등</a:t>
            </a:r>
            <a:endParaRPr lang="ko-KR" altLang="en-US" sz="900" b="0" cap="none" dirty="0">
              <a:solidFill>
                <a:srgbClr val="D00068"/>
              </a:solidFill>
              <a:latin typeface="-윤고딕330" charset="0"/>
              <a:ea typeface="-윤고딕330" charset="0"/>
            </a:endParaRPr>
          </a:p>
        </p:txBody>
      </p:sp>
      <p:sp>
        <p:nvSpPr>
          <p:cNvPr id="2154" name="텍스트 상자 2154"/>
          <p:cNvSpPr txBox="1">
            <a:spLocks/>
          </p:cNvSpPr>
          <p:nvPr/>
        </p:nvSpPr>
        <p:spPr>
          <a:xfrm>
            <a:off x="888351" y="4968341"/>
            <a:ext cx="7311390" cy="257175"/>
          </a:xfrm>
          <a:prstGeom prst="rect">
            <a:avLst/>
          </a:prstGeom>
          <a:ln w="0">
            <a:noFill/>
            <a:prstDash/>
          </a:ln>
        </p:spPr>
        <p:txBody>
          <a:bodyPr vert="horz" wrap="square" lIns="89535" tIns="46355" rIns="89535" bIns="46355" numCol="1"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이들 장소에서는 산소가 거의 소진되어 산소결핍에 의한 사고가 일어날 염려가 있다.</a:t>
            </a:r>
            <a:endParaRPr lang="ko-KR" altLang="en-US" sz="900" b="0" cap="none" dirty="0">
              <a:solidFill>
                <a:srgbClr val="D00068"/>
              </a:solidFill>
              <a:latin typeface="-윤고딕330" charset="0"/>
              <a:ea typeface="-윤고딕330" charset="0"/>
            </a:endParaRPr>
          </a:p>
        </p:txBody>
      </p:sp>
      <p:sp>
        <p:nvSpPr>
          <p:cNvPr id="17"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18"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19"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20" name="Picture 7" descr="C:/Users/Administrator/AppData/Roaming/PolarisOffice/ETemp/3288_5820208/image9.emf"/>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94924931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155" name="TextBox 2150"/>
          <p:cNvSpPr txBox="1">
            <a:spLocks/>
          </p:cNvSpPr>
          <p:nvPr/>
        </p:nvSpPr>
        <p:spPr>
          <a:xfrm>
            <a:off x="861060" y="2747010"/>
            <a:ext cx="7404100" cy="3684905"/>
          </a:xfrm>
          <a:prstGeom prst="rect">
            <a:avLst/>
          </a:prstGeom>
          <a:noFill/>
        </p:spPr>
        <p:txBody>
          <a:bodyPr vert="horz" wrap="square" lIns="0" tIns="0" rIns="0" bIns="0" numCol="1" anchor="t">
            <a:noAutofit/>
          </a:bodyPr>
          <a:lstStyle/>
          <a:p>
            <a:pPr marL="144145" indent="-144145" algn="l" defTabSz="457200" eaLnBrk="0" fontAlgn="auto" latinLnBrk="0">
              <a:lnSpc>
                <a:spcPts val="2200"/>
              </a:lnSpc>
              <a:spcBef>
                <a:spcPts val="0"/>
              </a:spcBef>
              <a:spcAft>
                <a:spcPts val="600"/>
              </a:spcAft>
              <a:buClr>
                <a:srgbClr val="000000"/>
              </a:buClr>
              <a:buFont typeface="Arial"/>
              <a:buChar char="•"/>
            </a:pPr>
            <a:r>
              <a:rPr lang="en-US" altLang="ko-KR" sz="1400" b="0" cap="none" dirty="0">
                <a:solidFill>
                  <a:schemeClr val="tx1"/>
                </a:solidFill>
                <a:latin typeface="Tahoma" charset="0"/>
                <a:ea typeface="Tahoma" charset="0"/>
              </a:rPr>
              <a:t>Locations where inflammable fluids, gases, or solids are stored</a:t>
            </a: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FontTx/>
              <a:buNone/>
            </a:pP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r>
              <a:rPr lang="en-US" altLang="ko-KR" sz="1400" b="0" cap="none" dirty="0">
                <a:solidFill>
                  <a:schemeClr val="tx1"/>
                </a:solidFill>
                <a:latin typeface="Tahoma" charset="0"/>
                <a:ea typeface="Tahoma" charset="0"/>
              </a:rPr>
              <a:t>Locations where hazardous substances are stored or handled</a:t>
            </a: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FontTx/>
              <a:buNone/>
            </a:pPr>
            <a:endParaRPr lang="ko-KR" altLang="en-US" sz="1400" b="0" cap="none" dirty="0">
              <a:solidFill>
                <a:schemeClr val="tx1"/>
              </a:solidFill>
              <a:latin typeface="Tahoma" charset="0"/>
              <a:ea typeface="Tahoma" charset="0"/>
            </a:endParaRPr>
          </a:p>
          <a:p>
            <a:pPr marL="0" indent="0" algn="l" defTabSz="457200" eaLnBrk="0" fontAlgn="auto" latinLnBrk="0">
              <a:lnSpc>
                <a:spcPts val="2200"/>
              </a:lnSpc>
              <a:spcBef>
                <a:spcPts val="0"/>
              </a:spcBef>
              <a:spcAft>
                <a:spcPts val="600"/>
              </a:spcAft>
              <a:buFontTx/>
              <a:buNone/>
            </a:pP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endParaRPr lang="ko-KR" altLang="en-US" sz="1400" b="0" cap="none" dirty="0">
              <a:solidFill>
                <a:schemeClr val="tx1"/>
              </a:solidFill>
              <a:latin typeface="Tahoma" charset="0"/>
              <a:ea typeface="Tahoma" charset="0"/>
            </a:endParaRPr>
          </a:p>
          <a:p>
            <a:pPr marL="0" indent="0" algn="l" defTabSz="457200" eaLnBrk="0" fontAlgn="auto" latinLnBrk="0">
              <a:lnSpc>
                <a:spcPts val="2200"/>
              </a:lnSpc>
              <a:spcBef>
                <a:spcPts val="0"/>
              </a:spcBef>
              <a:spcAft>
                <a:spcPts val="600"/>
              </a:spcAft>
              <a:buFontTx/>
              <a:buNone/>
            </a:pP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endParaRPr lang="ko-KR" altLang="en-US" sz="1400" b="0" cap="none" dirty="0">
              <a:solidFill>
                <a:schemeClr val="tx1"/>
              </a:solidFill>
              <a:latin typeface="Tahoma" charset="0"/>
              <a:ea typeface="Tahoma" charset="0"/>
            </a:endParaRPr>
          </a:p>
          <a:p>
            <a:pPr marL="0" indent="0" algn="l" defTabSz="457200" eaLnBrk="0" fontAlgn="auto" latinLnBrk="0">
              <a:lnSpc>
                <a:spcPts val="2200"/>
              </a:lnSpc>
              <a:spcBef>
                <a:spcPts val="0"/>
              </a:spcBef>
              <a:spcAft>
                <a:spcPts val="600"/>
              </a:spcAft>
              <a:buFontTx/>
              <a:buNone/>
            </a:pPr>
            <a:endParaRPr lang="ko-KR" altLang="en-US" sz="1400" b="0" cap="none" dirty="0">
              <a:solidFill>
                <a:schemeClr val="tx1"/>
              </a:solidFill>
              <a:latin typeface="Tahoma" charset="0"/>
              <a:ea typeface="Tahoma" charset="0"/>
            </a:endParaRPr>
          </a:p>
        </p:txBody>
      </p:sp>
      <p:pic>
        <p:nvPicPr>
          <p:cNvPr id="2156" name="Picture 5"/>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6736715" y="3735705"/>
            <a:ext cx="1989455" cy="2098040"/>
          </a:xfrm>
          <a:prstGeom prst="rect">
            <a:avLst/>
          </a:prstGeom>
          <a:noFill/>
        </p:spPr>
      </p:pic>
      <p:sp>
        <p:nvSpPr>
          <p:cNvPr id="2160" name="TextBox 2146"/>
          <p:cNvSpPr txBox="1">
            <a:spLocks/>
          </p:cNvSpPr>
          <p:nvPr/>
        </p:nvSpPr>
        <p:spPr>
          <a:xfrm>
            <a:off x="1922145" y="156210"/>
            <a:ext cx="7226300" cy="398780"/>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cap="none" dirty="0">
                <a:solidFill>
                  <a:srgbClr val="FFFFFF"/>
                </a:solidFill>
                <a:latin typeface="맑은 고딕" charset="0"/>
                <a:ea typeface="맑은 고딕" charset="0"/>
              </a:rPr>
              <a:t>Access Control of Hazardous Locations</a:t>
            </a:r>
            <a:endParaRPr lang="ko-KR" altLang="en-US" sz="2000" b="1" cap="none" dirty="0">
              <a:solidFill>
                <a:srgbClr val="FFFFFF"/>
              </a:solidFill>
              <a:latin typeface="맑은 고딕" charset="0"/>
              <a:ea typeface="맑은 고딕" charset="0"/>
            </a:endParaRPr>
          </a:p>
        </p:txBody>
      </p:sp>
      <p:sp>
        <p:nvSpPr>
          <p:cNvPr id="2161" name="텍스트 상자 2147"/>
          <p:cNvSpPr txBox="1">
            <a:spLocks/>
          </p:cNvSpPr>
          <p:nvPr/>
        </p:nvSpPr>
        <p:spPr>
          <a:xfrm>
            <a:off x="1937385" y="488315"/>
            <a:ext cx="4229100" cy="2800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1200" b="1" cap="none" dirty="0">
                <a:solidFill>
                  <a:schemeClr val="bg1"/>
                </a:solidFill>
                <a:latin typeface="-윤고딕320" charset="0"/>
                <a:ea typeface="-윤고딕320" charset="0"/>
              </a:rPr>
              <a:t>유해하고 위험한 장소에 대한 출입제한</a:t>
            </a:r>
            <a:endParaRPr lang="ko-KR" altLang="en-US" sz="1200" b="1" cap="none" dirty="0">
              <a:solidFill>
                <a:schemeClr val="bg1"/>
              </a:solidFill>
              <a:latin typeface="-윤고딕320" charset="0"/>
              <a:ea typeface="-윤고딕320" charset="0"/>
            </a:endParaRPr>
          </a:p>
        </p:txBody>
      </p:sp>
      <p:sp>
        <p:nvSpPr>
          <p:cNvPr id="2162" name="텍스트 상자 2148"/>
          <p:cNvSpPr txBox="1">
            <a:spLocks/>
          </p:cNvSpPr>
          <p:nvPr/>
        </p:nvSpPr>
        <p:spPr>
          <a:xfrm>
            <a:off x="759460" y="1995805"/>
            <a:ext cx="7720965" cy="399415"/>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800" b="1" cap="none" spc="20" dirty="0">
                <a:solidFill>
                  <a:srgbClr val="D00068"/>
                </a:solidFill>
                <a:latin typeface="Arial" charset="0"/>
                <a:ea typeface="Arial" charset="0"/>
              </a:rPr>
              <a:t>Areas Prone to Fires or Explosions</a:t>
            </a:r>
            <a:endParaRPr lang="ko-KR" altLang="en-US" sz="1800" b="0" cap="none" dirty="0">
              <a:solidFill>
                <a:srgbClr val="D00068"/>
              </a:solidFill>
              <a:latin typeface="Tahoma" charset="0"/>
              <a:ea typeface="Tahoma" charset="0"/>
            </a:endParaRPr>
          </a:p>
        </p:txBody>
      </p:sp>
      <p:sp>
        <p:nvSpPr>
          <p:cNvPr id="2163" name="텍스트 상자 2149"/>
          <p:cNvSpPr txBox="1">
            <a:spLocks/>
          </p:cNvSpPr>
          <p:nvPr/>
        </p:nvSpPr>
        <p:spPr>
          <a:xfrm>
            <a:off x="4723130" y="2117725"/>
            <a:ext cx="3121025" cy="549275"/>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화재나 폭발의 위험성이 있는 장소의 예</a:t>
            </a:r>
            <a:endParaRPr lang="ko-KR" altLang="en-US" sz="10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맑은 고딕" charset="0"/>
              <a:ea typeface="맑은 고딕" charset="0"/>
            </a:endParaRPr>
          </a:p>
        </p:txBody>
      </p:sp>
      <p:sp>
        <p:nvSpPr>
          <p:cNvPr id="2164" name="텍스트 상자 2151"/>
          <p:cNvSpPr txBox="1">
            <a:spLocks/>
          </p:cNvSpPr>
          <p:nvPr/>
        </p:nvSpPr>
        <p:spPr>
          <a:xfrm>
            <a:off x="934085" y="3001010"/>
            <a:ext cx="7310755" cy="25654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인화성 액체, 인화성 가스 또는 인화성 고체가 보관되어 있어서 폭발이나 화재가 발생할 우려가 있는 장소</a:t>
            </a:r>
            <a:endParaRPr lang="ko-KR" altLang="en-US" sz="900" b="0" cap="none" dirty="0">
              <a:solidFill>
                <a:srgbClr val="D00068"/>
              </a:solidFill>
              <a:latin typeface="-윤고딕330" charset="0"/>
              <a:ea typeface="-윤고딕330" charset="0"/>
            </a:endParaRPr>
          </a:p>
        </p:txBody>
      </p:sp>
      <p:sp>
        <p:nvSpPr>
          <p:cNvPr id="2165" name="텍스트 상자 2152"/>
          <p:cNvSpPr txBox="1">
            <a:spLocks/>
          </p:cNvSpPr>
          <p:nvPr/>
        </p:nvSpPr>
        <p:spPr>
          <a:xfrm>
            <a:off x="948690" y="3701415"/>
            <a:ext cx="7310755" cy="256540"/>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화재나 폭발을 유발할 수 있는 유해하고 위험한 물질을 보관하거나 취급하는 장소 등</a:t>
            </a:r>
            <a:endParaRPr lang="ko-KR" altLang="en-US" sz="900" b="0" cap="none" dirty="0">
              <a:solidFill>
                <a:srgbClr val="D00068"/>
              </a:solidFill>
              <a:latin typeface="-윤고딕330" charset="0"/>
              <a:ea typeface="-윤고딕330" charset="0"/>
            </a:endParaRPr>
          </a:p>
        </p:txBody>
      </p:sp>
      <p:sp>
        <p:nvSpPr>
          <p:cNvPr id="13"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14"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15"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16" name="Picture 7" descr="C:/Users/Administrator/AppData/Roaming/PolarisOffice/ETemp/3288_5820208/image9.emf"/>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1" name="TextBox 2159"/>
          <p:cNvSpPr txBox="1">
            <a:spLocks/>
          </p:cNvSpPr>
          <p:nvPr/>
        </p:nvSpPr>
        <p:spPr>
          <a:xfrm>
            <a:off x="861060" y="1921774"/>
            <a:ext cx="7403465" cy="3684270"/>
          </a:xfrm>
          <a:prstGeom prst="rect">
            <a:avLst/>
          </a:prstGeom>
          <a:noFill/>
        </p:spPr>
        <p:txBody>
          <a:bodyPr vert="horz" wrap="square" lIns="0" tIns="0" rIns="0" bIns="0" anchor="t">
            <a:noAutofit/>
          </a:bodyPr>
          <a:lstStyle/>
          <a:p>
            <a:pPr marL="144145" indent="-144145" algn="l" defTabSz="457200" eaLnBrk="0" fontAlgn="auto" latinLnBrk="0">
              <a:lnSpc>
                <a:spcPct val="100000"/>
              </a:lnSpc>
              <a:spcBef>
                <a:spcPts val="0"/>
              </a:spcBef>
              <a:spcAft>
                <a:spcPts val="600"/>
              </a:spcAft>
              <a:buClr>
                <a:srgbClr val="000000"/>
              </a:buClr>
              <a:buFont typeface="Arial"/>
              <a:buChar char="•"/>
            </a:pPr>
            <a:r>
              <a:rPr lang="en-US" altLang="ko-KR" sz="1200" b="0" cap="none" dirty="0">
                <a:solidFill>
                  <a:schemeClr val="tx1"/>
                </a:solidFill>
                <a:latin typeface="Tahoma" charset="0"/>
                <a:ea typeface="Tahoma" charset="0"/>
              </a:rPr>
              <a:t>Locations where there is a risk of someone falling.</a:t>
            </a:r>
            <a:endParaRPr lang="ko-KR" altLang="en-US" sz="1200" b="0" cap="none" dirty="0">
              <a:solidFill>
                <a:schemeClr val="tx1"/>
              </a:solidFill>
              <a:latin typeface="Tahoma" charset="0"/>
              <a:ea typeface="Tahoma" charset="0"/>
            </a:endParaRPr>
          </a:p>
          <a:p>
            <a:pPr marL="144145" indent="-144145" algn="l" defTabSz="457200" eaLnBrk="0" fontAlgn="auto" latinLnBrk="0">
              <a:lnSpc>
                <a:spcPct val="100000"/>
              </a:lnSpc>
              <a:spcBef>
                <a:spcPts val="0"/>
              </a:spcBef>
              <a:spcAft>
                <a:spcPts val="600"/>
              </a:spcAft>
              <a:buClr>
                <a:srgbClr val="000000"/>
              </a:buClr>
              <a:buFont typeface="Arial"/>
              <a:buChar char="•"/>
            </a:pPr>
            <a:endParaRPr lang="ko-KR" altLang="en-US" sz="1200" b="0" cap="none" dirty="0">
              <a:solidFill>
                <a:schemeClr val="tx1"/>
              </a:solidFill>
              <a:latin typeface="Tahoma" charset="0"/>
              <a:ea typeface="Tahoma" charset="0"/>
            </a:endParaRPr>
          </a:p>
          <a:p>
            <a:pPr marL="144145" indent="-144145" algn="l" defTabSz="457200" eaLnBrk="0" fontAlgn="auto" latinLnBrk="0">
              <a:lnSpc>
                <a:spcPct val="100000"/>
              </a:lnSpc>
              <a:spcBef>
                <a:spcPts val="0"/>
              </a:spcBef>
              <a:spcAft>
                <a:spcPts val="600"/>
              </a:spcAft>
              <a:buClr>
                <a:srgbClr val="000000"/>
              </a:buClr>
              <a:buFont typeface="Arial"/>
              <a:buChar char="•"/>
            </a:pPr>
            <a:r>
              <a:rPr lang="en-US" altLang="ko-KR" sz="1200" b="0" cap="none" dirty="0">
                <a:solidFill>
                  <a:schemeClr val="tx1"/>
                </a:solidFill>
                <a:latin typeface="Tahoma" charset="0"/>
                <a:ea typeface="Tahoma" charset="0"/>
              </a:rPr>
              <a:t>Locations where a machine or device supported by hydraulic pressure, chain, or rope may suddenly operate its ram, lift, fork, or arm.</a:t>
            </a:r>
            <a:endParaRPr lang="ko-KR" altLang="en-US" sz="1200" b="0" cap="none" dirty="0">
              <a:solidFill>
                <a:schemeClr val="tx1"/>
              </a:solidFill>
              <a:latin typeface="Tahoma" charset="0"/>
              <a:ea typeface="Tahoma" charset="0"/>
            </a:endParaRPr>
          </a:p>
          <a:p>
            <a:pPr marL="0" indent="0" algn="l" defTabSz="457200" eaLnBrk="0" fontAlgn="auto" latinLnBrk="0">
              <a:lnSpc>
                <a:spcPct val="100000"/>
              </a:lnSpc>
              <a:spcBef>
                <a:spcPts val="0"/>
              </a:spcBef>
              <a:spcAft>
                <a:spcPts val="600"/>
              </a:spcAft>
              <a:buFontTx/>
              <a:buNone/>
            </a:pPr>
            <a:endParaRPr lang="ko-KR" altLang="en-US" sz="1200" b="0" cap="none" dirty="0">
              <a:solidFill>
                <a:schemeClr val="tx1"/>
              </a:solidFill>
              <a:latin typeface="Tahoma" charset="0"/>
              <a:ea typeface="Tahoma" charset="0"/>
            </a:endParaRPr>
          </a:p>
          <a:p>
            <a:pPr marL="144145" indent="-144145" eaLnBrk="0">
              <a:spcAft>
                <a:spcPts val="600"/>
              </a:spcAft>
              <a:buClr>
                <a:srgbClr val="000000"/>
              </a:buClr>
              <a:buFont typeface="Arial"/>
              <a:buChar char="•"/>
            </a:pPr>
            <a:r>
              <a:rPr lang="en-US" altLang="ko-KR" sz="1200" b="0" cap="none" dirty="0">
                <a:solidFill>
                  <a:schemeClr val="tx1"/>
                </a:solidFill>
                <a:latin typeface="Tahoma" charset="0"/>
                <a:ea typeface="Tahoma" charset="0"/>
              </a:rPr>
              <a:t>Locations where motorized loading and freight vehicles such as a forklift or freighter are used. Locations where </a:t>
            </a:r>
            <a:r>
              <a:rPr lang="en-US" altLang="ko-KR" sz="1200" dirty="0" smtClean="0">
                <a:latin typeface="Tahoma" charset="0"/>
                <a:ea typeface="Tahoma" charset="0"/>
              </a:rPr>
              <a:t>aerial work platforms </a:t>
            </a:r>
            <a:r>
              <a:rPr lang="en-US" altLang="ko-KR" sz="1200" b="0" cap="none" dirty="0">
                <a:solidFill>
                  <a:schemeClr val="tx1"/>
                </a:solidFill>
                <a:latin typeface="Tahoma" charset="0"/>
                <a:ea typeface="Tahoma" charset="0"/>
              </a:rPr>
              <a:t>are used. In particular, the area under a load being supported by the fork, bucket, or arm of the aforementioned equipment.</a:t>
            </a:r>
            <a:endParaRPr lang="ko-KR" altLang="en-US" sz="1200" b="0" cap="none" dirty="0">
              <a:solidFill>
                <a:schemeClr val="tx1"/>
              </a:solidFill>
              <a:latin typeface="Tahoma" charset="0"/>
              <a:ea typeface="Tahoma" charset="0"/>
            </a:endParaRPr>
          </a:p>
          <a:p>
            <a:pPr marL="144145" indent="-144145" algn="l" defTabSz="457200" eaLnBrk="0" fontAlgn="auto" latinLnBrk="0">
              <a:lnSpc>
                <a:spcPct val="100000"/>
              </a:lnSpc>
              <a:spcBef>
                <a:spcPts val="0"/>
              </a:spcBef>
              <a:spcAft>
                <a:spcPts val="600"/>
              </a:spcAft>
              <a:buClr>
                <a:srgbClr val="000000"/>
              </a:buClr>
              <a:buFont typeface="Arial"/>
              <a:buChar char="•"/>
            </a:pPr>
            <a:endParaRPr lang="ko-KR" altLang="en-US" sz="1200" b="0" cap="none" dirty="0">
              <a:solidFill>
                <a:schemeClr val="tx1"/>
              </a:solidFill>
              <a:latin typeface="Tahoma" charset="0"/>
              <a:ea typeface="Tahoma" charset="0"/>
            </a:endParaRPr>
          </a:p>
          <a:p>
            <a:pPr marL="0" indent="0" algn="l" defTabSz="457200" eaLnBrk="0" fontAlgn="auto" latinLnBrk="0">
              <a:lnSpc>
                <a:spcPct val="100000"/>
              </a:lnSpc>
              <a:spcBef>
                <a:spcPts val="0"/>
              </a:spcBef>
              <a:spcAft>
                <a:spcPts val="600"/>
              </a:spcAft>
              <a:buFontTx/>
              <a:buNone/>
            </a:pPr>
            <a:endParaRPr lang="ko-KR" altLang="en-US" sz="1200" b="0" cap="none" dirty="0">
              <a:solidFill>
                <a:schemeClr val="tx1"/>
              </a:solidFill>
              <a:latin typeface="Tahoma" charset="0"/>
              <a:ea typeface="Tahoma" charset="0"/>
            </a:endParaRPr>
          </a:p>
          <a:p>
            <a:pPr marL="144145" indent="-144145" algn="l" defTabSz="457200" eaLnBrk="0" fontAlgn="auto" latinLnBrk="0">
              <a:lnSpc>
                <a:spcPct val="100000"/>
              </a:lnSpc>
              <a:spcBef>
                <a:spcPts val="0"/>
              </a:spcBef>
              <a:spcAft>
                <a:spcPts val="600"/>
              </a:spcAft>
              <a:buClr>
                <a:srgbClr val="000000"/>
              </a:buClr>
              <a:buFont typeface="Arial"/>
              <a:buChar char="•"/>
            </a:pPr>
            <a:r>
              <a:rPr lang="en-US" altLang="ko-KR" sz="1200" b="0" cap="none" dirty="0">
                <a:solidFill>
                  <a:schemeClr val="tx1"/>
                </a:solidFill>
                <a:latin typeface="Tahoma" charset="0"/>
                <a:ea typeface="Tahoma" charset="0"/>
              </a:rPr>
              <a:t>Locations where there is a risk of a fire or explosion.</a:t>
            </a:r>
            <a:endParaRPr lang="ko-KR" altLang="en-US" sz="1200" b="0" cap="none" dirty="0">
              <a:solidFill>
                <a:schemeClr val="tx1"/>
              </a:solidFill>
              <a:latin typeface="Tahoma" charset="0"/>
              <a:ea typeface="Tahoma" charset="0"/>
            </a:endParaRPr>
          </a:p>
          <a:p>
            <a:pPr marL="144145" indent="-144145" algn="l" defTabSz="457200" eaLnBrk="0" fontAlgn="auto" latinLnBrk="0">
              <a:lnSpc>
                <a:spcPct val="100000"/>
              </a:lnSpc>
              <a:spcBef>
                <a:spcPts val="0"/>
              </a:spcBef>
              <a:spcAft>
                <a:spcPts val="600"/>
              </a:spcAft>
              <a:buClr>
                <a:srgbClr val="000000"/>
              </a:buClr>
              <a:buFont typeface="Arial"/>
              <a:buChar char="•"/>
            </a:pPr>
            <a:endParaRPr lang="ko-KR" altLang="en-US" sz="1200" b="0" cap="none" dirty="0">
              <a:solidFill>
                <a:schemeClr val="tx1"/>
              </a:solidFill>
              <a:latin typeface="Tahoma" charset="0"/>
              <a:ea typeface="Tahoma" charset="0"/>
            </a:endParaRPr>
          </a:p>
          <a:p>
            <a:pPr marL="144145" indent="-144145" algn="l" defTabSz="457200" eaLnBrk="0" fontAlgn="auto" latinLnBrk="0">
              <a:lnSpc>
                <a:spcPct val="100000"/>
              </a:lnSpc>
              <a:spcBef>
                <a:spcPts val="0"/>
              </a:spcBef>
              <a:spcAft>
                <a:spcPts val="600"/>
              </a:spcAft>
              <a:buClr>
                <a:srgbClr val="000000"/>
              </a:buClr>
              <a:buFont typeface="Arial"/>
              <a:buChar char="•"/>
            </a:pPr>
            <a:r>
              <a:rPr lang="en-US" altLang="ko-KR" sz="1200" b="0" cap="none" dirty="0">
                <a:solidFill>
                  <a:schemeClr val="tx1"/>
                </a:solidFill>
                <a:latin typeface="Tahoma" charset="0"/>
                <a:ea typeface="Tahoma" charset="0"/>
              </a:rPr>
              <a:t>Locations where disassembly is taking place.</a:t>
            </a:r>
            <a:endParaRPr lang="ko-KR" altLang="en-US" sz="1200" b="0" cap="none" dirty="0">
              <a:solidFill>
                <a:schemeClr val="tx1"/>
              </a:solidFill>
              <a:latin typeface="Tahoma" charset="0"/>
              <a:ea typeface="Tahoma" charset="0"/>
            </a:endParaRPr>
          </a:p>
          <a:p>
            <a:pPr marL="144145" indent="-144145" algn="l" defTabSz="457200" eaLnBrk="0" fontAlgn="auto" latinLnBrk="0">
              <a:lnSpc>
                <a:spcPct val="100000"/>
              </a:lnSpc>
              <a:spcBef>
                <a:spcPts val="0"/>
              </a:spcBef>
              <a:spcAft>
                <a:spcPts val="600"/>
              </a:spcAft>
              <a:buClr>
                <a:srgbClr val="000000"/>
              </a:buClr>
              <a:buFont typeface="Arial"/>
              <a:buChar char="•"/>
            </a:pPr>
            <a:endParaRPr lang="ko-KR" altLang="en-US" sz="1200" b="0" cap="none" dirty="0">
              <a:solidFill>
                <a:schemeClr val="tx1"/>
              </a:solidFill>
              <a:latin typeface="Tahoma" charset="0"/>
              <a:ea typeface="Tahoma" charset="0"/>
            </a:endParaRPr>
          </a:p>
          <a:p>
            <a:pPr marL="144145" indent="-144145" algn="l" defTabSz="457200" eaLnBrk="0" fontAlgn="auto" latinLnBrk="0">
              <a:lnSpc>
                <a:spcPct val="100000"/>
              </a:lnSpc>
              <a:spcBef>
                <a:spcPts val="0"/>
              </a:spcBef>
              <a:spcAft>
                <a:spcPts val="600"/>
              </a:spcAft>
              <a:buClr>
                <a:srgbClr val="000000"/>
              </a:buClr>
              <a:buFont typeface="Arial"/>
              <a:buChar char="•"/>
            </a:pPr>
            <a:r>
              <a:rPr lang="en-US" altLang="ko-KR" sz="1200" b="0" cap="none" dirty="0">
                <a:solidFill>
                  <a:schemeClr val="tx1"/>
                </a:solidFill>
                <a:latin typeface="Tahoma" charset="0"/>
                <a:ea typeface="Tahoma" charset="0"/>
              </a:rPr>
              <a:t>Locations where loading work is taking place. In particular, an area where stacked cargo can fall onto a person.</a:t>
            </a:r>
            <a:endParaRPr lang="ko-KR" altLang="en-US" sz="12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endParaRPr lang="ko-KR" altLang="en-US" sz="1200" b="0" cap="none" dirty="0">
              <a:solidFill>
                <a:schemeClr val="tx1"/>
              </a:solidFill>
              <a:latin typeface="Tahoma" charset="0"/>
              <a:ea typeface="Tahoma" charset="0"/>
            </a:endParaRPr>
          </a:p>
          <a:p>
            <a:pPr marL="0" indent="0" algn="l" defTabSz="457200" eaLnBrk="0" fontAlgn="auto" latinLnBrk="0">
              <a:lnSpc>
                <a:spcPts val="2200"/>
              </a:lnSpc>
              <a:spcBef>
                <a:spcPts val="0"/>
              </a:spcBef>
              <a:spcAft>
                <a:spcPts val="600"/>
              </a:spcAft>
              <a:buFontTx/>
              <a:buNone/>
            </a:pPr>
            <a:endParaRPr lang="ko-KR" altLang="en-US" sz="1200" b="0" cap="none" dirty="0">
              <a:solidFill>
                <a:schemeClr val="tx1"/>
              </a:solidFill>
              <a:latin typeface="Tahoma" charset="0"/>
              <a:ea typeface="Tahoma" charset="0"/>
            </a:endParaRPr>
          </a:p>
          <a:p>
            <a:pPr marL="0" indent="0" algn="l" defTabSz="457200" eaLnBrk="0" fontAlgn="auto" latinLnBrk="0">
              <a:lnSpc>
                <a:spcPts val="2200"/>
              </a:lnSpc>
              <a:spcBef>
                <a:spcPts val="0"/>
              </a:spcBef>
              <a:spcAft>
                <a:spcPts val="600"/>
              </a:spcAft>
              <a:buFontTx/>
              <a:buNone/>
            </a:pPr>
            <a:endParaRPr lang="ko-KR" altLang="en-US" sz="1200" b="0" cap="none" dirty="0">
              <a:solidFill>
                <a:schemeClr val="tx1"/>
              </a:solidFill>
              <a:latin typeface="Tahoma" charset="0"/>
              <a:ea typeface="Tahoma" charset="0"/>
            </a:endParaRPr>
          </a:p>
          <a:p>
            <a:pPr marL="0" indent="0" algn="l" defTabSz="457200" eaLnBrk="0" fontAlgn="auto" latinLnBrk="0">
              <a:lnSpc>
                <a:spcPts val="2200"/>
              </a:lnSpc>
              <a:spcBef>
                <a:spcPts val="0"/>
              </a:spcBef>
              <a:spcAft>
                <a:spcPts val="600"/>
              </a:spcAft>
              <a:buFontTx/>
              <a:buNone/>
            </a:pPr>
            <a:endParaRPr lang="ko-KR" altLang="en-US" sz="1200" b="0" cap="none" dirty="0">
              <a:solidFill>
                <a:schemeClr val="tx1"/>
              </a:solidFill>
              <a:latin typeface="Tahoma" charset="0"/>
              <a:ea typeface="Tahoma" charset="0"/>
            </a:endParaRPr>
          </a:p>
        </p:txBody>
      </p:sp>
      <p:sp>
        <p:nvSpPr>
          <p:cNvPr id="13"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14"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15"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16" name="Picture 7" descr="C:/Users/Administrator/AppData/Roaming/PolarisOffice/ETemp/3288_5820208/image9.emf"/>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
        <p:nvSpPr>
          <p:cNvPr id="17" name="TextBox 2155"/>
          <p:cNvSpPr txBox="1">
            <a:spLocks noGrp="1" noChangeArrowheads="1"/>
          </p:cNvSpPr>
          <p:nvPr/>
        </p:nvSpPr>
        <p:spPr>
          <a:xfrm>
            <a:off x="1922145" y="156210"/>
            <a:ext cx="722566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Access Control of Hazardous Locations</a:t>
            </a:r>
            <a:endParaRPr lang="ko-KR" altLang="en-US" sz="2000" b="1" dirty="0">
              <a:solidFill>
                <a:srgbClr val="FFFFFF"/>
              </a:solidFill>
              <a:latin typeface="맑은 고딕" charset="0"/>
              <a:ea typeface="맑은 고딕" charset="0"/>
            </a:endParaRPr>
          </a:p>
        </p:txBody>
      </p:sp>
      <p:sp>
        <p:nvSpPr>
          <p:cNvPr id="18" name="텍스트 상자 2156"/>
          <p:cNvSpPr txBox="1">
            <a:spLocks noGrp="1" noChangeArrowheads="1"/>
          </p:cNvSpPr>
          <p:nvPr/>
        </p:nvSpPr>
        <p:spPr>
          <a:xfrm>
            <a:off x="1937385" y="488315"/>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유해하고 위험한 장소에 대한 출입제한</a:t>
            </a:r>
            <a:endParaRPr lang="ko-KR" altLang="en-US" sz="1200" b="1" dirty="0">
              <a:solidFill>
                <a:schemeClr val="bg1"/>
              </a:solidFill>
              <a:latin typeface="-윤고딕320" charset="0"/>
              <a:ea typeface="-윤고딕320" charset="0"/>
            </a:endParaRPr>
          </a:p>
        </p:txBody>
      </p:sp>
      <p:sp>
        <p:nvSpPr>
          <p:cNvPr id="19" name="텍스트 상자 2157"/>
          <p:cNvSpPr txBox="1">
            <a:spLocks/>
          </p:cNvSpPr>
          <p:nvPr/>
        </p:nvSpPr>
        <p:spPr>
          <a:xfrm>
            <a:off x="759460" y="1246505"/>
            <a:ext cx="7720330" cy="39878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800" b="1" cap="none" spc="20" dirty="0">
                <a:solidFill>
                  <a:srgbClr val="D00068"/>
                </a:solidFill>
                <a:latin typeface="Arial" charset="0"/>
                <a:ea typeface="Arial" charset="0"/>
              </a:rPr>
              <a:t>Examples of Controlled-access Locations</a:t>
            </a:r>
            <a:endParaRPr lang="ko-KR" altLang="en-US" sz="1800" b="1" cap="none" dirty="0">
              <a:solidFill>
                <a:srgbClr val="D00068"/>
              </a:solidFill>
              <a:latin typeface="Arial" charset="0"/>
              <a:ea typeface="Arial"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Tahoma" charset="0"/>
              <a:ea typeface="Tahoma" charset="0"/>
            </a:endParaRPr>
          </a:p>
        </p:txBody>
      </p:sp>
      <p:sp>
        <p:nvSpPr>
          <p:cNvPr id="20" name="텍스트 상자 2158"/>
          <p:cNvSpPr txBox="1">
            <a:spLocks/>
          </p:cNvSpPr>
          <p:nvPr/>
        </p:nvSpPr>
        <p:spPr>
          <a:xfrm>
            <a:off x="5485371" y="1351450"/>
            <a:ext cx="2816225" cy="18796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주요 출입 금지 장소의 예</a:t>
            </a:r>
            <a:endParaRPr lang="ko-KR" altLang="en-US" sz="10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맑은 고딕" charset="0"/>
              <a:ea typeface="맑은 고딕" charset="0"/>
            </a:endParaRPr>
          </a:p>
        </p:txBody>
      </p:sp>
      <p:sp>
        <p:nvSpPr>
          <p:cNvPr id="22" name="텍스트 상자 2160"/>
          <p:cNvSpPr txBox="1">
            <a:spLocks/>
          </p:cNvSpPr>
          <p:nvPr/>
        </p:nvSpPr>
        <p:spPr>
          <a:xfrm>
            <a:off x="934085" y="2094494"/>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추락할 우려가 있는 장소</a:t>
            </a:r>
            <a:endParaRPr lang="ko-KR" altLang="en-US" sz="900" b="0" cap="none" dirty="0">
              <a:solidFill>
                <a:srgbClr val="D00068"/>
              </a:solidFill>
              <a:latin typeface="-윤고딕330" charset="0"/>
              <a:ea typeface="-윤고딕330" charset="0"/>
            </a:endParaRPr>
          </a:p>
        </p:txBody>
      </p:sp>
      <p:sp>
        <p:nvSpPr>
          <p:cNvPr id="23" name="텍스트 상자 2161"/>
          <p:cNvSpPr txBox="1">
            <a:spLocks/>
          </p:cNvSpPr>
          <p:nvPr/>
        </p:nvSpPr>
        <p:spPr>
          <a:xfrm>
            <a:off x="930909" y="2801249"/>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유압(流壓), 체인 또는 로프 등에 의해 지탱되어 있는 기계나 기구의 덤프, 램(ram), 리프트, 포크(fork) 및 암 등이 갑자기 작동할 우려가 있는 장소</a:t>
            </a:r>
            <a:endParaRPr lang="ko-KR" altLang="en-US" sz="900" b="0" cap="none" dirty="0">
              <a:solidFill>
                <a:srgbClr val="D00068"/>
              </a:solidFill>
              <a:latin typeface="-윤고딕330" charset="0"/>
              <a:ea typeface="-윤고딕330" charset="0"/>
            </a:endParaRPr>
          </a:p>
        </p:txBody>
      </p:sp>
      <p:sp>
        <p:nvSpPr>
          <p:cNvPr id="24" name="텍스트 상자 2162"/>
          <p:cNvSpPr txBox="1">
            <a:spLocks/>
          </p:cNvSpPr>
          <p:nvPr/>
        </p:nvSpPr>
        <p:spPr>
          <a:xfrm>
            <a:off x="930909" y="3701679"/>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지게차, 구내운반차, 화물자동차 등의 차량계 하역운반기계 및 고소(高所) 작업대(이하 “차량계 하역운반기계 등”이라 한다)의 포크, 버킷(bucket), 암 또는 이들에 의해 지탱되어 있는 화물의 아래쪽 </a:t>
            </a:r>
            <a:endParaRPr lang="ko-KR" altLang="en-US" sz="900" b="0" cap="none" dirty="0">
              <a:solidFill>
                <a:srgbClr val="D00068"/>
              </a:solidFill>
              <a:latin typeface="-윤고딕330" charset="0"/>
              <a:ea typeface="-윤고딕330" charset="0"/>
            </a:endParaRPr>
          </a:p>
        </p:txBody>
      </p:sp>
      <p:sp>
        <p:nvSpPr>
          <p:cNvPr id="25" name="텍스트 상자 2163"/>
          <p:cNvSpPr txBox="1">
            <a:spLocks/>
          </p:cNvSpPr>
          <p:nvPr/>
        </p:nvSpPr>
        <p:spPr>
          <a:xfrm>
            <a:off x="930909" y="4465584"/>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화재 또는 폭발의 위험이 있는 장소</a:t>
            </a:r>
            <a:endParaRPr lang="ko-KR" altLang="en-US" sz="900" b="0" cap="none" dirty="0">
              <a:solidFill>
                <a:srgbClr val="D00068"/>
              </a:solidFill>
              <a:latin typeface="-윤고딕330" charset="0"/>
              <a:ea typeface="-윤고딕330" charset="0"/>
            </a:endParaRPr>
          </a:p>
        </p:txBody>
      </p:sp>
      <p:sp>
        <p:nvSpPr>
          <p:cNvPr id="26" name="텍스트 상자 2164"/>
          <p:cNvSpPr txBox="1">
            <a:spLocks/>
          </p:cNvSpPr>
          <p:nvPr/>
        </p:nvSpPr>
        <p:spPr>
          <a:xfrm>
            <a:off x="930909" y="4985014"/>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해체작업을 하는 장소</a:t>
            </a:r>
            <a:endParaRPr lang="ko-KR" altLang="en-US" sz="900" b="0" cap="none" dirty="0">
              <a:solidFill>
                <a:srgbClr val="D00068"/>
              </a:solidFill>
              <a:latin typeface="-윤고딕330" charset="0"/>
              <a:ea typeface="-윤고딕330" charset="0"/>
            </a:endParaRPr>
          </a:p>
        </p:txBody>
      </p:sp>
      <p:sp>
        <p:nvSpPr>
          <p:cNvPr id="27" name="텍스트 상자 2165"/>
          <p:cNvSpPr txBox="1">
            <a:spLocks/>
          </p:cNvSpPr>
          <p:nvPr/>
        </p:nvSpPr>
        <p:spPr>
          <a:xfrm>
            <a:off x="930909" y="5703834"/>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하역작업을 할 때 쌓아놓은 화물이 무너지거나 화물이 근로자에게 떨어질 우려가 있는 장소</a:t>
            </a:r>
            <a:endParaRPr lang="ko-KR" altLang="en-US" sz="900" b="0" cap="none" dirty="0">
              <a:solidFill>
                <a:srgbClr val="D00068"/>
              </a:solidFill>
              <a:latin typeface="-윤고딕330" charset="0"/>
              <a:ea typeface="-윤고딕330" charset="0"/>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164" name="TextBox 2164"/>
          <p:cNvSpPr txBox="1">
            <a:spLocks noGrp="1" noChangeArrowheads="1"/>
          </p:cNvSpPr>
          <p:nvPr/>
        </p:nvSpPr>
        <p:spPr>
          <a:xfrm>
            <a:off x="1922145" y="156210"/>
            <a:ext cx="722566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Emergency Measures in the Event of an Accident</a:t>
            </a:r>
            <a:endParaRPr lang="ko-KR" altLang="en-US" sz="2000" b="1" dirty="0">
              <a:solidFill>
                <a:srgbClr val="FFFFFF"/>
              </a:solidFill>
              <a:latin typeface="맑은 고딕" charset="0"/>
              <a:ea typeface="맑은 고딕" charset="0"/>
            </a:endParaRPr>
          </a:p>
        </p:txBody>
      </p:sp>
      <p:sp>
        <p:nvSpPr>
          <p:cNvPr id="2165" name="텍스트 상자 2165"/>
          <p:cNvSpPr txBox="1">
            <a:spLocks noGrp="1" noChangeArrowheads="1"/>
          </p:cNvSpPr>
          <p:nvPr/>
        </p:nvSpPr>
        <p:spPr>
          <a:xfrm>
            <a:off x="1937385" y="488315"/>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사고 발생시 대처 사항</a:t>
            </a:r>
            <a:endParaRPr lang="ko-KR" altLang="en-US" sz="1200" b="1" dirty="0">
              <a:solidFill>
                <a:schemeClr val="bg1"/>
              </a:solidFill>
              <a:latin typeface="-윤고딕320" charset="0"/>
              <a:ea typeface="-윤고딕320" charset="0"/>
            </a:endParaRPr>
          </a:p>
        </p:txBody>
      </p:sp>
      <p:sp>
        <p:nvSpPr>
          <p:cNvPr id="2166" name="텍스트 상자 2166"/>
          <p:cNvSpPr txBox="1">
            <a:spLocks/>
          </p:cNvSpPr>
          <p:nvPr/>
        </p:nvSpPr>
        <p:spPr>
          <a:xfrm>
            <a:off x="759460" y="1246505"/>
            <a:ext cx="7720330" cy="39878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800" b="1" cap="none" spc="20" dirty="0">
                <a:solidFill>
                  <a:srgbClr val="D00068"/>
                </a:solidFill>
                <a:latin typeface="Arial" charset="0"/>
                <a:ea typeface="Arial" charset="0"/>
              </a:rPr>
              <a:t>Remember the following in the event of an accident.</a:t>
            </a:r>
            <a:endParaRPr lang="ko-KR" altLang="en-US" sz="1800" b="1" cap="none" dirty="0">
              <a:solidFill>
                <a:srgbClr val="D00068"/>
              </a:solidFill>
              <a:latin typeface="Arial" charset="0"/>
              <a:ea typeface="Arial"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Tahoma" charset="0"/>
              <a:ea typeface="Tahoma" charset="0"/>
            </a:endParaRPr>
          </a:p>
        </p:txBody>
      </p:sp>
      <p:sp>
        <p:nvSpPr>
          <p:cNvPr id="2167" name="텍스트 상자 2167"/>
          <p:cNvSpPr txBox="1">
            <a:spLocks/>
          </p:cNvSpPr>
          <p:nvPr/>
        </p:nvSpPr>
        <p:spPr>
          <a:xfrm>
            <a:off x="763237" y="1577340"/>
            <a:ext cx="5240020" cy="18796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사고가 만일 일어난 경우에는 다음 사항을 지켜야 한다</a:t>
            </a:r>
            <a:endParaRPr lang="ko-KR" altLang="en-US" sz="10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맑은 고딕" charset="0"/>
              <a:ea typeface="맑은 고딕" charset="0"/>
            </a:endParaRPr>
          </a:p>
        </p:txBody>
      </p:sp>
      <p:sp>
        <p:nvSpPr>
          <p:cNvPr id="2168" name="TextBox 2168"/>
          <p:cNvSpPr txBox="1">
            <a:spLocks/>
          </p:cNvSpPr>
          <p:nvPr/>
        </p:nvSpPr>
        <p:spPr>
          <a:xfrm>
            <a:off x="861060" y="2018030"/>
            <a:ext cx="7403465" cy="3684270"/>
          </a:xfrm>
          <a:prstGeom prst="rect">
            <a:avLst/>
          </a:prstGeom>
          <a:noFill/>
        </p:spPr>
        <p:txBody>
          <a:bodyPr vert="horz" wrap="square" lIns="0" tIns="0" rIns="0" bIns="0" numCol="1" anchor="t">
            <a:noAutofit/>
          </a:bodyPr>
          <a:lstStyle/>
          <a:p>
            <a:pPr marL="144145" indent="-144145" algn="l" defTabSz="457200" eaLnBrk="0" fontAlgn="auto" latinLnBrk="0">
              <a:lnSpc>
                <a:spcPts val="2200"/>
              </a:lnSpc>
              <a:spcBef>
                <a:spcPts val="0"/>
              </a:spcBef>
              <a:spcAft>
                <a:spcPts val="600"/>
              </a:spcAft>
              <a:buClr>
                <a:srgbClr val="000000"/>
              </a:buClr>
              <a:buFont typeface="Arial"/>
              <a:buChar char="•"/>
            </a:pPr>
            <a:r>
              <a:rPr lang="en-US" altLang="ko-KR" sz="1400" b="0" cap="none" dirty="0">
                <a:solidFill>
                  <a:schemeClr val="tx1"/>
                </a:solidFill>
                <a:latin typeface="Tahoma" charset="0"/>
                <a:ea typeface="Tahoma" charset="0"/>
              </a:rPr>
              <a:t>Keep calm and take a deep breath.</a:t>
            </a: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FontTx/>
              <a:buNone/>
            </a:pP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r>
              <a:rPr lang="en-US" altLang="ko-KR" sz="1400" b="0" cap="none" dirty="0">
                <a:solidFill>
                  <a:schemeClr val="tx1"/>
                </a:solidFill>
                <a:latin typeface="Tahoma" charset="0"/>
                <a:ea typeface="Tahoma" charset="0"/>
              </a:rPr>
              <a:t>Don’t be brash; prepare for the worst.</a:t>
            </a: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FontTx/>
              <a:buNone/>
            </a:pP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r>
              <a:rPr lang="en-US" altLang="ko-KR" sz="1400" b="0" cap="none" dirty="0">
                <a:solidFill>
                  <a:schemeClr val="tx1"/>
                </a:solidFill>
                <a:latin typeface="Tahoma" charset="0"/>
                <a:ea typeface="Tahoma" charset="0"/>
              </a:rPr>
              <a:t>Before doing something, think about what the result could be.</a:t>
            </a: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r>
              <a:rPr lang="en-US" altLang="ko-KR" sz="1400" b="0" cap="none" dirty="0">
                <a:solidFill>
                  <a:schemeClr val="tx1"/>
                </a:solidFill>
                <a:latin typeface="Tahoma" charset="0"/>
                <a:ea typeface="Tahoma" charset="0"/>
              </a:rPr>
              <a:t>Contact someone and communicate clearly.</a:t>
            </a: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endParaRPr lang="ko-KR" altLang="en-US" sz="1400" b="0" cap="none" dirty="0">
              <a:solidFill>
                <a:schemeClr val="tx1"/>
              </a:solidFill>
              <a:latin typeface="Tahoma" charset="0"/>
              <a:ea typeface="Tahoma" charset="0"/>
            </a:endParaRPr>
          </a:p>
          <a:p>
            <a:pPr marL="0" indent="0" algn="l" defTabSz="457200" eaLnBrk="0" fontAlgn="auto" latinLnBrk="0">
              <a:lnSpc>
                <a:spcPts val="2200"/>
              </a:lnSpc>
              <a:spcBef>
                <a:spcPts val="0"/>
              </a:spcBef>
              <a:spcAft>
                <a:spcPts val="600"/>
              </a:spcAft>
              <a:buFontTx/>
              <a:buNone/>
            </a:pP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endParaRPr lang="ko-KR" altLang="en-US" sz="1400" b="0" cap="none" dirty="0">
              <a:solidFill>
                <a:schemeClr val="tx1"/>
              </a:solidFill>
              <a:latin typeface="Tahoma" charset="0"/>
              <a:ea typeface="Tahoma" charset="0"/>
            </a:endParaRPr>
          </a:p>
          <a:p>
            <a:pPr marL="0" indent="0" algn="l" defTabSz="457200" eaLnBrk="0" fontAlgn="auto" latinLnBrk="0">
              <a:lnSpc>
                <a:spcPts val="2200"/>
              </a:lnSpc>
              <a:spcBef>
                <a:spcPts val="0"/>
              </a:spcBef>
              <a:spcAft>
                <a:spcPts val="600"/>
              </a:spcAft>
              <a:buFontTx/>
              <a:buNone/>
            </a:pPr>
            <a:endParaRPr lang="ko-KR" altLang="en-US" sz="1400" b="0" cap="none" dirty="0">
              <a:solidFill>
                <a:schemeClr val="tx1"/>
              </a:solidFill>
              <a:latin typeface="Tahoma" charset="0"/>
              <a:ea typeface="Tahoma" charset="0"/>
            </a:endParaRPr>
          </a:p>
        </p:txBody>
      </p:sp>
      <p:sp>
        <p:nvSpPr>
          <p:cNvPr id="2169" name="텍스트 상자 2169"/>
          <p:cNvSpPr txBox="1">
            <a:spLocks/>
          </p:cNvSpPr>
          <p:nvPr/>
        </p:nvSpPr>
        <p:spPr>
          <a:xfrm>
            <a:off x="920750" y="2258060"/>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당황하지 말고 심호흡을 한번 한다.</a:t>
            </a:r>
            <a:endParaRPr lang="ko-KR" altLang="en-US" sz="900" b="0" cap="none" dirty="0">
              <a:solidFill>
                <a:srgbClr val="D00068"/>
              </a:solidFill>
              <a:latin typeface="-윤고딕330" charset="0"/>
              <a:ea typeface="-윤고딕330" charset="0"/>
            </a:endParaRPr>
          </a:p>
        </p:txBody>
      </p:sp>
      <p:sp>
        <p:nvSpPr>
          <p:cNvPr id="2170" name="텍스트 상자 2170"/>
          <p:cNvSpPr txBox="1">
            <a:spLocks/>
          </p:cNvSpPr>
          <p:nvPr/>
        </p:nvSpPr>
        <p:spPr>
          <a:xfrm>
            <a:off x="922020" y="2970530"/>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경솔한 행동을 하지 말고 마음을 단단히 먹는다.</a:t>
            </a:r>
            <a:endParaRPr lang="ko-KR" altLang="en-US" sz="900" b="0" cap="none" dirty="0">
              <a:solidFill>
                <a:srgbClr val="D00068"/>
              </a:solidFill>
              <a:latin typeface="-윤고딕330" charset="0"/>
              <a:ea typeface="-윤고딕330" charset="0"/>
            </a:endParaRPr>
          </a:p>
        </p:txBody>
      </p:sp>
      <p:sp>
        <p:nvSpPr>
          <p:cNvPr id="2171" name="텍스트 상자 2171"/>
          <p:cNvSpPr txBox="1">
            <a:spLocks/>
          </p:cNvSpPr>
          <p:nvPr/>
        </p:nvSpPr>
        <p:spPr>
          <a:xfrm>
            <a:off x="922020" y="3712210"/>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어떠한 조치를 할 때에는 그 조치로 인해 일어날 수 있는 일을 예상한다.</a:t>
            </a:r>
            <a:endParaRPr lang="ko-KR" altLang="en-US" sz="900" b="0" cap="none" dirty="0">
              <a:solidFill>
                <a:srgbClr val="D00068"/>
              </a:solidFill>
              <a:latin typeface="-윤고딕330" charset="0"/>
              <a:ea typeface="-윤고딕330" charset="0"/>
            </a:endParaRPr>
          </a:p>
        </p:txBody>
      </p:sp>
      <p:sp>
        <p:nvSpPr>
          <p:cNvPr id="2172" name="텍스트 상자 2172"/>
          <p:cNvSpPr txBox="1">
            <a:spLocks/>
          </p:cNvSpPr>
          <p:nvPr/>
        </p:nvSpPr>
        <p:spPr>
          <a:xfrm>
            <a:off x="922020" y="4399280"/>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다른 사람에게 연락을 신속하게, 그러나 오해가 생기지 않도록 정확하게 한다.</a:t>
            </a:r>
            <a:endParaRPr lang="ko-KR" altLang="en-US" sz="900" b="0" cap="none" dirty="0">
              <a:solidFill>
                <a:srgbClr val="D00068"/>
              </a:solidFill>
              <a:latin typeface="-윤고딕330" charset="0"/>
              <a:ea typeface="-윤고딕330" charset="0"/>
            </a:endParaRPr>
          </a:p>
        </p:txBody>
      </p:sp>
      <p:sp>
        <p:nvSpPr>
          <p:cNvPr id="14"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15"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16"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17" name="Picture 7" descr="C:/Users/Administrator/AppData/Roaming/PolarisOffice/ETemp/3288_5820208/image9.emf"/>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233277356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177" name="TextBox 2164"/>
          <p:cNvSpPr txBox="1">
            <a:spLocks/>
          </p:cNvSpPr>
          <p:nvPr/>
        </p:nvSpPr>
        <p:spPr>
          <a:xfrm>
            <a:off x="1922145" y="156210"/>
            <a:ext cx="7226300" cy="398780"/>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cap="none" dirty="0">
                <a:solidFill>
                  <a:srgbClr val="FFFFFF"/>
                </a:solidFill>
                <a:latin typeface="맑은 고딕" charset="0"/>
                <a:ea typeface="맑은 고딕" charset="0"/>
              </a:rPr>
              <a:t>Emergency Measures in the Event of an Accident</a:t>
            </a:r>
            <a:endParaRPr lang="ko-KR" altLang="en-US" sz="2000" b="1" cap="none" dirty="0">
              <a:solidFill>
                <a:srgbClr val="FFFFFF"/>
              </a:solidFill>
              <a:latin typeface="맑은 고딕" charset="0"/>
              <a:ea typeface="맑은 고딕" charset="0"/>
            </a:endParaRPr>
          </a:p>
        </p:txBody>
      </p:sp>
      <p:sp>
        <p:nvSpPr>
          <p:cNvPr id="2178" name="텍스트 상자 2165"/>
          <p:cNvSpPr txBox="1">
            <a:spLocks/>
          </p:cNvSpPr>
          <p:nvPr/>
        </p:nvSpPr>
        <p:spPr>
          <a:xfrm>
            <a:off x="1937385" y="488315"/>
            <a:ext cx="4229100" cy="2800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1200" b="1" cap="none" dirty="0">
                <a:solidFill>
                  <a:schemeClr val="bg1"/>
                </a:solidFill>
                <a:latin typeface="-윤고딕320" charset="0"/>
                <a:ea typeface="-윤고딕320" charset="0"/>
              </a:rPr>
              <a:t>사고 발생시 대처 사항</a:t>
            </a:r>
            <a:endParaRPr lang="ko-KR" altLang="en-US" sz="1200" b="1" cap="none" dirty="0">
              <a:solidFill>
                <a:schemeClr val="bg1"/>
              </a:solidFill>
              <a:latin typeface="-윤고딕320" charset="0"/>
              <a:ea typeface="-윤고딕320" charset="0"/>
            </a:endParaRPr>
          </a:p>
        </p:txBody>
      </p:sp>
      <p:sp>
        <p:nvSpPr>
          <p:cNvPr id="2188" name="TextBox 2188"/>
          <p:cNvSpPr txBox="1">
            <a:spLocks/>
          </p:cNvSpPr>
          <p:nvPr/>
        </p:nvSpPr>
        <p:spPr>
          <a:xfrm>
            <a:off x="861060" y="2592705"/>
            <a:ext cx="7403465" cy="3684270"/>
          </a:xfrm>
          <a:prstGeom prst="rect">
            <a:avLst/>
          </a:prstGeom>
          <a:noFill/>
        </p:spPr>
        <p:txBody>
          <a:bodyPr vert="horz" wrap="square" lIns="0" tIns="0" rIns="0" bIns="0" numCol="1" anchor="t">
            <a:noAutofit/>
          </a:bodyPr>
          <a:lstStyle/>
          <a:p>
            <a:pPr marL="144145" indent="-144145" algn="l" defTabSz="457200" eaLnBrk="0" fontAlgn="auto" latinLnBrk="0">
              <a:lnSpc>
                <a:spcPts val="2200"/>
              </a:lnSpc>
              <a:spcBef>
                <a:spcPts val="0"/>
              </a:spcBef>
              <a:spcAft>
                <a:spcPts val="600"/>
              </a:spcAft>
              <a:buClr>
                <a:srgbClr val="000000"/>
              </a:buClr>
              <a:buFont typeface="Arial"/>
              <a:buChar char="•"/>
            </a:pPr>
            <a:r>
              <a:rPr lang="en-US" altLang="ko-KR" sz="1400" b="0" cap="none" dirty="0">
                <a:solidFill>
                  <a:schemeClr val="tx1"/>
                </a:solidFill>
                <a:latin typeface="Tahoma" charset="0"/>
                <a:ea typeface="Tahoma" charset="0"/>
              </a:rPr>
              <a:t>Follow the instructions of a superior or someone who’s been there longer than you.</a:t>
            </a: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FontTx/>
              <a:buNone/>
            </a:pP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r>
              <a:rPr lang="en-US" altLang="ko-KR" sz="1400" b="0" cap="none" dirty="0">
                <a:solidFill>
                  <a:schemeClr val="tx1"/>
                </a:solidFill>
                <a:latin typeface="Tahoma" charset="0"/>
                <a:ea typeface="Tahoma" charset="0"/>
              </a:rPr>
              <a:t>Act in an orderly fashion.</a:t>
            </a: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FontTx/>
              <a:buNone/>
            </a:pP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r>
              <a:rPr lang="en-US" altLang="ko-KR" sz="1400" b="0" cap="none" dirty="0">
                <a:solidFill>
                  <a:schemeClr val="tx1"/>
                </a:solidFill>
                <a:latin typeface="Tahoma" charset="0"/>
                <a:ea typeface="Tahoma" charset="0"/>
              </a:rPr>
              <a:t>Make all your injuries, even minor ones, known.</a:t>
            </a:r>
            <a:endParaRPr lang="ko-KR" altLang="en-US" sz="1400" b="0" cap="none" dirty="0">
              <a:solidFill>
                <a:schemeClr val="tx1"/>
              </a:solidFill>
              <a:latin typeface="Tahoma" charset="0"/>
              <a:ea typeface="Tahoma" charset="0"/>
            </a:endParaRPr>
          </a:p>
          <a:p>
            <a:pPr marL="0" indent="0" algn="l" defTabSz="457200" eaLnBrk="0" fontAlgn="auto" latinLnBrk="0">
              <a:lnSpc>
                <a:spcPts val="2200"/>
              </a:lnSpc>
              <a:spcBef>
                <a:spcPts val="0"/>
              </a:spcBef>
              <a:spcAft>
                <a:spcPts val="600"/>
              </a:spcAft>
              <a:buFontTx/>
              <a:buNone/>
            </a:pPr>
            <a:endParaRPr lang="ko-KR" altLang="en-US" sz="1400" b="0" cap="none" dirty="0">
              <a:solidFill>
                <a:schemeClr val="tx1"/>
              </a:solidFill>
              <a:latin typeface="Tahoma" charset="0"/>
              <a:ea typeface="Tahoma" charset="0"/>
            </a:endParaRPr>
          </a:p>
          <a:p>
            <a:pPr marL="144145" indent="-144145" algn="l" defTabSz="457200" eaLnBrk="0" fontAlgn="auto" latinLnBrk="0">
              <a:lnSpc>
                <a:spcPts val="2200"/>
              </a:lnSpc>
              <a:spcBef>
                <a:spcPts val="0"/>
              </a:spcBef>
              <a:spcAft>
                <a:spcPts val="600"/>
              </a:spcAft>
              <a:buClr>
                <a:srgbClr val="000000"/>
              </a:buClr>
              <a:buFont typeface="Arial"/>
              <a:buChar char="•"/>
            </a:pPr>
            <a:endParaRPr lang="ko-KR" altLang="en-US" sz="1400" b="0" cap="none" dirty="0">
              <a:solidFill>
                <a:schemeClr val="tx1"/>
              </a:solidFill>
              <a:latin typeface="Tahoma" charset="0"/>
              <a:ea typeface="Tahoma" charset="0"/>
            </a:endParaRPr>
          </a:p>
          <a:p>
            <a:pPr marL="0" indent="0" algn="l" defTabSz="457200" eaLnBrk="0" fontAlgn="auto" latinLnBrk="0">
              <a:lnSpc>
                <a:spcPts val="2200"/>
              </a:lnSpc>
              <a:spcBef>
                <a:spcPts val="0"/>
              </a:spcBef>
              <a:spcAft>
                <a:spcPts val="600"/>
              </a:spcAft>
              <a:buFontTx/>
              <a:buNone/>
            </a:pPr>
            <a:endParaRPr lang="ko-KR" altLang="en-US" sz="1400" b="0" cap="none" dirty="0">
              <a:solidFill>
                <a:schemeClr val="tx1"/>
              </a:solidFill>
              <a:latin typeface="Tahoma" charset="0"/>
              <a:ea typeface="Tahoma" charset="0"/>
            </a:endParaRPr>
          </a:p>
        </p:txBody>
      </p:sp>
      <p:sp>
        <p:nvSpPr>
          <p:cNvPr id="2189" name="텍스트 상자 2189"/>
          <p:cNvSpPr txBox="1">
            <a:spLocks/>
          </p:cNvSpPr>
          <p:nvPr/>
        </p:nvSpPr>
        <p:spPr>
          <a:xfrm>
            <a:off x="920750" y="2820378"/>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될 수 있는 한 선배나 상사의 지시를 따라 행동한다.</a:t>
            </a:r>
            <a:endParaRPr lang="ko-KR" altLang="en-US" sz="900" b="0" cap="none" dirty="0">
              <a:solidFill>
                <a:srgbClr val="D00068"/>
              </a:solidFill>
              <a:latin typeface="-윤고딕330" charset="0"/>
              <a:ea typeface="-윤고딕330" charset="0"/>
            </a:endParaRPr>
          </a:p>
        </p:txBody>
      </p:sp>
      <p:sp>
        <p:nvSpPr>
          <p:cNvPr id="2190" name="텍스트 상자 2190"/>
          <p:cNvSpPr txBox="1">
            <a:spLocks/>
          </p:cNvSpPr>
          <p:nvPr/>
        </p:nvSpPr>
        <p:spPr>
          <a:xfrm>
            <a:off x="922020" y="3532848"/>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순서를 무작정 바꾸지 않고 행동한다.</a:t>
            </a:r>
            <a:endParaRPr lang="ko-KR" altLang="en-US" sz="900" b="0" cap="none" dirty="0">
              <a:solidFill>
                <a:srgbClr val="D00068"/>
              </a:solidFill>
              <a:latin typeface="-윤고딕330" charset="0"/>
              <a:ea typeface="-윤고딕330" charset="0"/>
            </a:endParaRPr>
          </a:p>
        </p:txBody>
      </p:sp>
      <p:sp>
        <p:nvSpPr>
          <p:cNvPr id="2191" name="텍스트 상자 2191"/>
          <p:cNvSpPr txBox="1">
            <a:spLocks/>
          </p:cNvSpPr>
          <p:nvPr/>
        </p:nvSpPr>
        <p:spPr>
          <a:xfrm>
            <a:off x="934377" y="4250139"/>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부상을 입지 않은 사고나 정도가 작은 부상이라도 결코 숨기지 않는다.</a:t>
            </a:r>
            <a:endParaRPr lang="ko-KR" altLang="en-US" sz="900" b="0" cap="none" dirty="0">
              <a:solidFill>
                <a:srgbClr val="D00068"/>
              </a:solidFill>
              <a:latin typeface="-윤고딕330" charset="0"/>
              <a:ea typeface="-윤고딕330" charset="0"/>
            </a:endParaRPr>
          </a:p>
        </p:txBody>
      </p:sp>
      <p:sp>
        <p:nvSpPr>
          <p:cNvPr id="2192" name="텍스트 상자 2192"/>
          <p:cNvSpPr txBox="1">
            <a:spLocks/>
          </p:cNvSpPr>
          <p:nvPr/>
        </p:nvSpPr>
        <p:spPr>
          <a:xfrm>
            <a:off x="759460" y="1817370"/>
            <a:ext cx="7720330" cy="39878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800" b="1" cap="none" spc="20" dirty="0">
                <a:solidFill>
                  <a:srgbClr val="D00068"/>
                </a:solidFill>
                <a:latin typeface="Arial" charset="0"/>
                <a:ea typeface="Arial" charset="0"/>
              </a:rPr>
              <a:t>Remember the following in the event of an accident.</a:t>
            </a:r>
            <a:endParaRPr lang="ko-KR" altLang="en-US" sz="1800" b="1" cap="none" dirty="0">
              <a:solidFill>
                <a:srgbClr val="D00068"/>
              </a:solidFill>
              <a:latin typeface="Arial" charset="0"/>
              <a:ea typeface="Arial"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Tahoma" charset="0"/>
              <a:ea typeface="Tahoma" charset="0"/>
            </a:endParaRPr>
          </a:p>
        </p:txBody>
      </p:sp>
      <p:sp>
        <p:nvSpPr>
          <p:cNvPr id="2193" name="텍스트 상자 2193"/>
          <p:cNvSpPr txBox="1">
            <a:spLocks/>
          </p:cNvSpPr>
          <p:nvPr/>
        </p:nvSpPr>
        <p:spPr>
          <a:xfrm>
            <a:off x="775269" y="2148205"/>
            <a:ext cx="5240020" cy="187960"/>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사고가 만일 일어난 경우에는 다음 사항을 지켜야 한다</a:t>
            </a:r>
            <a:endParaRPr lang="ko-KR" altLang="en-US" sz="1000" b="0" cap="none" dirty="0">
              <a:solidFill>
                <a:srgbClr val="D00068"/>
              </a:solidFill>
              <a:latin typeface="-윤고딕330" charset="0"/>
              <a:ea typeface="-윤고딕330"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맑은 고딕" charset="0"/>
              <a:ea typeface="맑은 고딕" charset="0"/>
            </a:endParaRPr>
          </a:p>
        </p:txBody>
      </p:sp>
      <p:sp>
        <p:nvSpPr>
          <p:cNvPr id="13"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14"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15"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16" name="Picture 7" descr="C:/Users/Administrator/AppData/Roaming/PolarisOffice/ETemp/3288_5820208/image9.emf"/>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49875" y="2681605"/>
            <a:ext cx="3450590" cy="3136900"/>
          </a:xfrm>
          <a:prstGeom prst="rect">
            <a:avLst/>
          </a:prstGeom>
        </p:spPr>
      </p:pic>
      <p:sp>
        <p:nvSpPr>
          <p:cNvPr id="2173" name="TextBox 2173"/>
          <p:cNvSpPr txBox="1">
            <a:spLocks noGrp="1" noChangeArrowheads="1"/>
          </p:cNvSpPr>
          <p:nvPr/>
        </p:nvSpPr>
        <p:spPr>
          <a:xfrm>
            <a:off x="1922145" y="156210"/>
            <a:ext cx="722566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First Aid</a:t>
            </a:r>
            <a:endParaRPr lang="ko-KR" altLang="en-US" sz="2000" b="1" dirty="0">
              <a:solidFill>
                <a:srgbClr val="FFFFFF"/>
              </a:solidFill>
              <a:latin typeface="맑은 고딕" charset="0"/>
              <a:ea typeface="맑은 고딕" charset="0"/>
            </a:endParaRPr>
          </a:p>
        </p:txBody>
      </p:sp>
      <p:sp>
        <p:nvSpPr>
          <p:cNvPr id="2174" name="텍스트 상자 2174"/>
          <p:cNvSpPr txBox="1">
            <a:spLocks noGrp="1" noChangeArrowheads="1"/>
          </p:cNvSpPr>
          <p:nvPr/>
        </p:nvSpPr>
        <p:spPr>
          <a:xfrm>
            <a:off x="1937385" y="488315"/>
            <a:ext cx="4228465" cy="27940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응급조치</a:t>
            </a:r>
            <a:endParaRPr lang="ko-KR" altLang="en-US" sz="1200" b="1" dirty="0">
              <a:solidFill>
                <a:schemeClr val="bg1"/>
              </a:solidFill>
              <a:latin typeface="-윤고딕320" charset="0"/>
              <a:ea typeface="-윤고딕320" charset="0"/>
            </a:endParaRPr>
          </a:p>
        </p:txBody>
      </p:sp>
      <p:sp>
        <p:nvSpPr>
          <p:cNvPr id="2175" name="TextBox 2175"/>
          <p:cNvSpPr txBox="1">
            <a:spLocks/>
          </p:cNvSpPr>
          <p:nvPr/>
        </p:nvSpPr>
        <p:spPr>
          <a:xfrm>
            <a:off x="568325" y="1276985"/>
            <a:ext cx="8208010" cy="461645"/>
          </a:xfrm>
          <a:prstGeom prst="rect">
            <a:avLst/>
          </a:prstGeom>
          <a:noFill/>
        </p:spPr>
        <p:txBody>
          <a:bodyPr vert="horz" wrap="square" lIns="0" tIns="0" rIns="0" bIns="0" anchor="t">
            <a:noAutofit/>
          </a:bodyPr>
          <a:lstStyle/>
          <a:p>
            <a:pPr marL="0" indent="0" algn="l" defTabSz="457200" eaLnBrk="0" fontAlgn="auto" latinLnBrk="0">
              <a:lnSpc>
                <a:spcPct val="100000"/>
              </a:lnSpc>
              <a:spcBef>
                <a:spcPts val="0"/>
              </a:spcBef>
              <a:spcAft>
                <a:spcPts val="0"/>
              </a:spcAft>
              <a:buFontTx/>
              <a:buNone/>
            </a:pPr>
            <a:r>
              <a:rPr lang="en-US" altLang="ko-KR" sz="1500" b="0" cap="none" dirty="0">
                <a:solidFill>
                  <a:schemeClr val="tx1"/>
                </a:solidFill>
                <a:latin typeface="Arial" charset="0"/>
                <a:ea typeface="Arial" charset="0"/>
              </a:rPr>
              <a:t>Most people panic when they are injured. The sight of blood can be very startling. But you must keep calm and perform first aid if you or whoever is in a </a:t>
            </a:r>
            <a:r>
              <a:rPr lang="en-US" altLang="ko-KR" sz="1500" b="0" cap="none" dirty="0" smtClean="0">
                <a:solidFill>
                  <a:schemeClr val="tx1"/>
                </a:solidFill>
                <a:latin typeface="Arial" charset="0"/>
                <a:ea typeface="Arial" charset="0"/>
              </a:rPr>
              <a:t>crisis. There </a:t>
            </a:r>
            <a:r>
              <a:rPr lang="en-US" altLang="ko-KR" sz="1500" b="0" cap="none" dirty="0">
                <a:solidFill>
                  <a:schemeClr val="tx1"/>
                </a:solidFill>
                <a:latin typeface="Arial" charset="0"/>
                <a:ea typeface="Arial" charset="0"/>
              </a:rPr>
              <a:t>is a set of steps you should take in first aid. You should familiarize yourself with these steps now in case you need them in the unforeseen future.</a:t>
            </a:r>
            <a:endParaRPr lang="ko-KR" altLang="en-US" sz="1500" b="0" cap="none" dirty="0">
              <a:solidFill>
                <a:schemeClr val="tx1"/>
              </a:solidFill>
              <a:latin typeface="Arial" charset="0"/>
              <a:ea typeface="Arial" charset="0"/>
            </a:endParaRPr>
          </a:p>
        </p:txBody>
      </p:sp>
      <p:sp>
        <p:nvSpPr>
          <p:cNvPr id="2176" name="텍스트 상자 2176"/>
          <p:cNvSpPr txBox="1">
            <a:spLocks/>
          </p:cNvSpPr>
          <p:nvPr/>
        </p:nvSpPr>
        <p:spPr>
          <a:xfrm>
            <a:off x="483870" y="2209800"/>
            <a:ext cx="7453630" cy="41973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1000" b="0" cap="none" dirty="0">
                <a:solidFill>
                  <a:srgbClr val="427BC0"/>
                </a:solidFill>
                <a:latin typeface="-윤고딕330" charset="0"/>
                <a:ea typeface="-윤고딕330" charset="0"/>
              </a:rPr>
              <a:t>부상을 당하면 당황하는 사람이 많다. 특히 피를 보면 냉정하게 판단하지 못하는 경우가 많이 있는데, 구급조치의 순서를 제대로 따르지 않으면 구할 수 있는 생명도 못 구하게 될 수 있다. 구급조치도 작업순서와 마찬가지로 표준을 지켜야 한다. 이를 위해서는 평소부터 올바른 순서를 몸에 익혀 놓아야 한다.</a:t>
            </a:r>
            <a:endParaRPr lang="ko-KR" altLang="en-US" sz="1000" b="0" cap="none" dirty="0">
              <a:solidFill>
                <a:srgbClr val="427BC0"/>
              </a:solidFill>
              <a:latin typeface="-윤고딕330" charset="0"/>
              <a:ea typeface="-윤고딕330" charset="0"/>
            </a:endParaRPr>
          </a:p>
        </p:txBody>
      </p:sp>
      <p:sp>
        <p:nvSpPr>
          <p:cNvPr id="2177" name="텍스트 상자 2177"/>
          <p:cNvSpPr txBox="1">
            <a:spLocks/>
          </p:cNvSpPr>
          <p:nvPr/>
        </p:nvSpPr>
        <p:spPr>
          <a:xfrm>
            <a:off x="499745" y="2876550"/>
            <a:ext cx="5765800" cy="400685"/>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800" b="1" cap="none" spc="20" dirty="0">
                <a:solidFill>
                  <a:srgbClr val="D00068"/>
                </a:solidFill>
                <a:latin typeface="Arial" charset="0"/>
                <a:ea typeface="Arial" charset="0"/>
              </a:rPr>
              <a:t>Basic Preparations</a:t>
            </a:r>
            <a:endParaRPr lang="ko-KR" altLang="en-US" sz="1800" b="1" cap="none" dirty="0">
              <a:solidFill>
                <a:srgbClr val="D00068"/>
              </a:solidFill>
              <a:latin typeface="Arial" charset="0"/>
              <a:ea typeface="Arial" charset="0"/>
            </a:endParaRPr>
          </a:p>
          <a:p>
            <a:pPr marL="0" indent="0" algn="l" defTabSz="508000" eaLnBrk="0" fontAlgn="auto" latinLnBrk="0">
              <a:lnSpc>
                <a:spcPct val="100000"/>
              </a:lnSpc>
              <a:spcBef>
                <a:spcPts val="0"/>
              </a:spcBef>
              <a:spcAft>
                <a:spcPts val="0"/>
              </a:spcAft>
              <a:buFontTx/>
              <a:buNone/>
            </a:pPr>
            <a:endParaRPr lang="ko-KR" altLang="en-US" sz="1800" b="0" cap="none" dirty="0">
              <a:solidFill>
                <a:srgbClr val="D00068"/>
              </a:solidFill>
              <a:latin typeface="Arial" charset="0"/>
              <a:ea typeface="Arial" charset="0"/>
            </a:endParaRPr>
          </a:p>
        </p:txBody>
      </p:sp>
      <p:sp>
        <p:nvSpPr>
          <p:cNvPr id="2178" name="텍스트 상자 2178"/>
          <p:cNvSpPr txBox="1">
            <a:spLocks/>
          </p:cNvSpPr>
          <p:nvPr/>
        </p:nvSpPr>
        <p:spPr>
          <a:xfrm>
            <a:off x="499745" y="3422650"/>
            <a:ext cx="8225155" cy="3989070"/>
          </a:xfrm>
          <a:prstGeom prst="rect">
            <a:avLst/>
          </a:prstGeom>
          <a:ln w="0">
            <a:noFill/>
            <a:prstDash/>
          </a:ln>
        </p:spPr>
        <p:txBody>
          <a:bodyPr vert="horz" wrap="square" lIns="89535" tIns="46355" rIns="89535" bIns="46355" anchor="t">
            <a:noAutofit/>
          </a:bodyPr>
          <a:lstStyle/>
          <a:p>
            <a:pPr marL="0" indent="0" algn="just" defTabSz="508000" eaLnBrk="0" fontAlgn="auto" latinLnBrk="0">
              <a:spcBef>
                <a:spcPts val="0"/>
              </a:spcBef>
              <a:spcAft>
                <a:spcPts val="0"/>
              </a:spcAft>
              <a:buFontTx/>
              <a:buNone/>
            </a:pPr>
            <a:r>
              <a:rPr lang="en-US" altLang="ko-KR" sz="1100" b="0" cap="none" dirty="0">
                <a:solidFill>
                  <a:srgbClr val="000000"/>
                </a:solidFill>
                <a:latin typeface="Tahoma" charset="0"/>
                <a:ea typeface="Tahoma" charset="0"/>
              </a:rPr>
              <a:t>• Be aware of the facilities and affairs of your workplace.</a:t>
            </a:r>
            <a:endParaRPr lang="ko-KR" altLang="en-US" sz="11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r>
              <a:rPr lang="en-US" altLang="ko-KR" sz="1100" b="0" cap="none" dirty="0">
                <a:solidFill>
                  <a:srgbClr val="000000"/>
                </a:solidFill>
                <a:latin typeface="Tahoma" charset="0"/>
                <a:ea typeface="Tahoma" charset="0"/>
              </a:rPr>
              <a:t>• Be aware of the locations of the first aid kits.</a:t>
            </a: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r>
              <a:rPr lang="en-US" altLang="ko-KR" sz="1100" b="0" cap="none" dirty="0">
                <a:solidFill>
                  <a:srgbClr val="000000"/>
                </a:solidFill>
                <a:latin typeface="Tahoma" charset="0"/>
                <a:ea typeface="Tahoma" charset="0"/>
              </a:rPr>
              <a:t>• Keep the first aid kits in your area organized and ready.</a:t>
            </a: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r>
              <a:rPr lang="en-US" altLang="ko-KR" sz="1100" b="0" cap="none" dirty="0">
                <a:solidFill>
                  <a:srgbClr val="000000"/>
                </a:solidFill>
                <a:latin typeface="Tahoma" charset="0"/>
                <a:ea typeface="Tahoma" charset="0"/>
              </a:rPr>
              <a:t>• Know who to contact when somebody gets injured.</a:t>
            </a: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r>
              <a:rPr lang="en-US" altLang="ko-KR" sz="1100" b="0" cap="none" dirty="0">
                <a:solidFill>
                  <a:srgbClr val="000000"/>
                </a:solidFill>
                <a:latin typeface="Tahoma" charset="0"/>
                <a:ea typeface="Tahoma" charset="0"/>
              </a:rPr>
              <a:t>• Learn basic first aid, e.g. CPR.</a:t>
            </a: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spcBef>
                <a:spcPts val="0"/>
              </a:spcBef>
              <a:spcAft>
                <a:spcPts val="0"/>
              </a:spcAft>
              <a:buFontTx/>
              <a:buNone/>
            </a:pPr>
            <a:endParaRPr lang="ko-KR" altLang="en-US" sz="11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2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2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2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2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2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2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200" b="0" cap="none" dirty="0">
              <a:solidFill>
                <a:srgbClr val="000000"/>
              </a:solidFill>
              <a:latin typeface="Tahoma" charset="0"/>
              <a:ea typeface="Tahoma" charset="0"/>
            </a:endParaRPr>
          </a:p>
          <a:p>
            <a:pPr marL="0" indent="0" algn="just" defTabSz="508000" eaLnBrk="0" fontAlgn="auto" latinLnBrk="0">
              <a:lnSpc>
                <a:spcPct val="100000"/>
              </a:lnSpc>
              <a:spcBef>
                <a:spcPts val="0"/>
              </a:spcBef>
              <a:spcAft>
                <a:spcPts val="0"/>
              </a:spcAft>
              <a:buFontTx/>
              <a:buNone/>
            </a:pPr>
            <a:endParaRPr lang="ko-KR" altLang="en-US" sz="1200" b="0" cap="none" dirty="0">
              <a:solidFill>
                <a:srgbClr val="000000"/>
              </a:solidFill>
              <a:latin typeface="Tahoma" charset="0"/>
              <a:ea typeface="Tahoma" charset="0"/>
            </a:endParaRPr>
          </a:p>
        </p:txBody>
      </p:sp>
      <p:sp>
        <p:nvSpPr>
          <p:cNvPr id="2179" name="텍스트 상자 2179"/>
          <p:cNvSpPr txBox="1">
            <a:spLocks/>
          </p:cNvSpPr>
          <p:nvPr/>
        </p:nvSpPr>
        <p:spPr>
          <a:xfrm>
            <a:off x="2688196" y="2982595"/>
            <a:ext cx="2245360" cy="362585"/>
          </a:xfrm>
          <a:prstGeom prst="rect">
            <a:avLst/>
          </a:prstGeom>
          <a:ln w="0">
            <a:noFill/>
            <a:prstDash/>
          </a:ln>
        </p:spPr>
        <p:txBody>
          <a:bodyPr vert="horz" wrap="square" lIns="89535" tIns="46355" rIns="89535" bIns="46355" anchor="t">
            <a:noAutofit/>
          </a:bodyPr>
          <a:lstStyle/>
          <a:p>
            <a:pPr marL="0" indent="0" algn="just" defTabSz="508000" eaLnBrk="0" fontAlgn="auto" latinLnBrk="0">
              <a:lnSpc>
                <a:spcPct val="150000"/>
              </a:lnSpc>
              <a:spcBef>
                <a:spcPts val="0"/>
              </a:spcBef>
              <a:spcAft>
                <a:spcPts val="0"/>
              </a:spcAft>
              <a:buFontTx/>
              <a:buNone/>
            </a:pPr>
            <a:r>
              <a:rPr lang="en-US" altLang="ko-KR" sz="1000" b="0" cap="none" spc="10" dirty="0">
                <a:solidFill>
                  <a:srgbClr val="D00068"/>
                </a:solidFill>
                <a:latin typeface="-윤고딕330" charset="0"/>
                <a:ea typeface="-윤고딕330" charset="0"/>
              </a:rPr>
              <a:t>운반작업 중 사고 원인</a:t>
            </a:r>
            <a:endParaRPr lang="ko-KR" altLang="en-US" sz="1800" b="0" cap="none" dirty="0">
              <a:solidFill>
                <a:srgbClr val="D00068"/>
              </a:solidFill>
              <a:latin typeface="맑은 고딕" charset="0"/>
              <a:ea typeface="맑은 고딕" charset="0"/>
            </a:endParaRPr>
          </a:p>
        </p:txBody>
      </p:sp>
      <p:sp>
        <p:nvSpPr>
          <p:cNvPr id="2180" name="텍스트 상자 2180"/>
          <p:cNvSpPr txBox="1">
            <a:spLocks/>
          </p:cNvSpPr>
          <p:nvPr/>
        </p:nvSpPr>
        <p:spPr>
          <a:xfrm>
            <a:off x="587931" y="3607778"/>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직장의 설비 및 기타 상황을 잘 이해해 둘 것</a:t>
            </a:r>
            <a:endParaRPr lang="ko-KR" altLang="en-US" sz="900" b="0" cap="none" dirty="0">
              <a:solidFill>
                <a:srgbClr val="D00068"/>
              </a:solidFill>
              <a:latin typeface="-윤고딕330" charset="0"/>
              <a:ea typeface="-윤고딕330" charset="0"/>
            </a:endParaRPr>
          </a:p>
        </p:txBody>
      </p:sp>
      <p:sp>
        <p:nvSpPr>
          <p:cNvPr id="2181" name="텍스트 상자 2181"/>
          <p:cNvSpPr txBox="1">
            <a:spLocks/>
          </p:cNvSpPr>
          <p:nvPr/>
        </p:nvSpPr>
        <p:spPr>
          <a:xfrm>
            <a:off x="607997" y="4118267"/>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구급용구가 있는 장소를 확실하게 기억해 둘 것</a:t>
            </a:r>
            <a:endParaRPr lang="ko-KR" altLang="en-US" sz="900" b="0" cap="none" dirty="0">
              <a:solidFill>
                <a:srgbClr val="D00068"/>
              </a:solidFill>
              <a:latin typeface="-윤고딕330" charset="0"/>
              <a:ea typeface="-윤고딕330" charset="0"/>
            </a:endParaRPr>
          </a:p>
        </p:txBody>
      </p:sp>
      <p:sp>
        <p:nvSpPr>
          <p:cNvPr id="2182" name="텍스트 상자 2182"/>
          <p:cNvSpPr txBox="1">
            <a:spLocks/>
          </p:cNvSpPr>
          <p:nvPr/>
        </p:nvSpPr>
        <p:spPr>
          <a:xfrm>
            <a:off x="601939" y="4625873"/>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담당구역의 구급상자 등은 항상 잘 정리해 둘 것</a:t>
            </a:r>
            <a:endParaRPr lang="ko-KR" altLang="en-US" sz="900" b="0" cap="none" dirty="0">
              <a:solidFill>
                <a:srgbClr val="D00068"/>
              </a:solidFill>
              <a:latin typeface="-윤고딕330" charset="0"/>
              <a:ea typeface="-윤고딕330" charset="0"/>
            </a:endParaRPr>
          </a:p>
        </p:txBody>
      </p:sp>
      <p:sp>
        <p:nvSpPr>
          <p:cNvPr id="2183" name="텍스트 상자 2183"/>
          <p:cNvSpPr txBox="1">
            <a:spLocks/>
          </p:cNvSpPr>
          <p:nvPr/>
        </p:nvSpPr>
        <p:spPr>
          <a:xfrm>
            <a:off x="596516" y="5145836"/>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부상자가 생겼을 때 연락하는 방법을 정확하게 알아둘 것</a:t>
            </a:r>
            <a:endParaRPr lang="ko-KR" altLang="en-US" sz="900" b="0" cap="none" dirty="0">
              <a:solidFill>
                <a:srgbClr val="D00068"/>
              </a:solidFill>
              <a:latin typeface="-윤고딕330" charset="0"/>
              <a:ea typeface="-윤고딕330" charset="0"/>
            </a:endParaRPr>
          </a:p>
        </p:txBody>
      </p:sp>
      <p:sp>
        <p:nvSpPr>
          <p:cNvPr id="2184" name="텍스트 상자 2184"/>
          <p:cNvSpPr txBox="1">
            <a:spLocks/>
          </p:cNvSpPr>
          <p:nvPr/>
        </p:nvSpPr>
        <p:spPr>
          <a:xfrm>
            <a:off x="600850" y="5619838"/>
            <a:ext cx="7310120" cy="255905"/>
          </a:xfrm>
          <a:prstGeom prst="rect">
            <a:avLst/>
          </a:prstGeom>
          <a:ln w="0">
            <a:noFill/>
            <a:prstDash/>
          </a:ln>
        </p:spPr>
        <p:txBody>
          <a:bodyPr vert="horz" wrap="square" lIns="89535" tIns="46355" rIns="89535" bIns="46355" anchor="t">
            <a:noAutofit/>
          </a:bodyPr>
          <a:lstStyle/>
          <a:p>
            <a:pPr marL="0" indent="0" algn="l" defTabSz="508000" eaLnBrk="0" fontAlgn="auto" latinLnBrk="0">
              <a:lnSpc>
                <a:spcPct val="100000"/>
              </a:lnSpc>
              <a:spcBef>
                <a:spcPts val="0"/>
              </a:spcBef>
              <a:spcAft>
                <a:spcPts val="0"/>
              </a:spcAft>
              <a:buFontTx/>
              <a:buNone/>
            </a:pPr>
            <a:r>
              <a:rPr lang="en-US" altLang="ko-KR" sz="900" b="0" cap="none" dirty="0">
                <a:solidFill>
                  <a:srgbClr val="D00068"/>
                </a:solidFill>
                <a:latin typeface="-윤고딕330" charset="0"/>
                <a:ea typeface="-윤고딕330" charset="0"/>
              </a:rPr>
              <a:t>인공호흡법 등 기본적인 응급조치에 대해 잘 연습해 둘 것</a:t>
            </a:r>
            <a:endParaRPr lang="ko-KR" altLang="en-US" sz="900" b="0" cap="none" dirty="0">
              <a:solidFill>
                <a:srgbClr val="D00068"/>
              </a:solidFill>
              <a:latin typeface="-윤고딕330" charset="0"/>
              <a:ea typeface="-윤고딕330" charset="0"/>
            </a:endParaRPr>
          </a:p>
        </p:txBody>
      </p:sp>
      <p:sp>
        <p:nvSpPr>
          <p:cNvPr id="18" name="Rectangle 43"/>
          <p:cNvSpPr>
            <a:spLocks noGrp="1" noChangeArrowheads="1"/>
          </p:cNvSpPr>
          <p:nvPr/>
        </p:nvSpPr>
        <p:spPr>
          <a:xfrm>
            <a:off x="-12065" y="229235"/>
            <a:ext cx="372745"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2</a:t>
            </a:r>
            <a:endParaRPr lang="ko-KR" altLang="en-US" sz="1300" b="1" dirty="0">
              <a:solidFill>
                <a:schemeClr val="tx1"/>
              </a:solidFill>
              <a:latin typeface="맑은 고딕" charset="0"/>
              <a:ea typeface="맑은 고딕" charset="0"/>
            </a:endParaRPr>
          </a:p>
        </p:txBody>
      </p:sp>
      <p:sp>
        <p:nvSpPr>
          <p:cNvPr id="19" name="텍스트 상자 44"/>
          <p:cNvSpPr txBox="1">
            <a:spLocks noGrp="1" noChangeArrowheads="1"/>
          </p:cNvSpPr>
          <p:nvPr/>
        </p:nvSpPr>
        <p:spPr>
          <a:xfrm>
            <a:off x="185420" y="178435"/>
            <a:ext cx="1631315" cy="400685"/>
          </a:xfrm>
          <a:prstGeom prst="rect">
            <a:avLst/>
          </a:prstGeom>
          <a:ln w="0">
            <a:noFill/>
            <a:prstDash/>
          </a:ln>
        </p:spPr>
        <p:txBody>
          <a:bodyPr vert="horz" wrap="square" lIns="89535" tIns="46355" rIns="89535" bIns="46355" anchor="t"/>
          <a:lstStyle/>
          <a:p>
            <a:pPr defTabSz="508000" eaLnBrk="0"/>
            <a:r>
              <a:rPr lang="en-US" altLang="ko-KR" sz="1000" b="1" dirty="0">
                <a:latin typeface="Arial" charset="0"/>
                <a:ea typeface="Arial" charset="0"/>
              </a:rPr>
              <a:t>Guide to a Safe and Healthy Work Life</a:t>
            </a:r>
            <a:endParaRPr lang="ko-KR" altLang="en-US" sz="1000" b="1" dirty="0">
              <a:solidFill>
                <a:schemeClr val="tx1"/>
              </a:solidFill>
              <a:latin typeface="Arial" charset="0"/>
              <a:ea typeface="Arial" charset="0"/>
            </a:endParaRPr>
          </a:p>
        </p:txBody>
      </p:sp>
      <p:sp>
        <p:nvSpPr>
          <p:cNvPr id="20" name="텍스트 상자 45"/>
          <p:cNvSpPr txBox="1">
            <a:spLocks noGrp="1" noChangeArrowheads="1"/>
          </p:cNvSpPr>
          <p:nvPr/>
        </p:nvSpPr>
        <p:spPr>
          <a:xfrm>
            <a:off x="196215" y="511175"/>
            <a:ext cx="1494790" cy="232410"/>
          </a:xfrm>
          <a:prstGeom prst="rect">
            <a:avLst/>
          </a:prstGeom>
          <a:ln w="0">
            <a:noFill/>
            <a:prstDash/>
          </a:ln>
        </p:spPr>
        <p:txBody>
          <a:bodyPr vert="horz" wrap="square" lIns="89535" tIns="46355" rIns="89535" bIns="46355" anchor="t"/>
          <a:lstStyle/>
          <a:p>
            <a:pPr eaLnBrk="0"/>
            <a:r>
              <a:rPr lang="ko-KR" altLang="en-US" sz="900" dirty="0">
                <a:latin typeface="-윤고딕330" charset="0"/>
                <a:ea typeface="-윤고딕330" charset="0"/>
              </a:rPr>
              <a:t>안전하고 건강한 직장생활을 위한 가이드</a:t>
            </a:r>
            <a:endParaRPr lang="ko-KR" altLang="en-US" sz="900" dirty="0">
              <a:solidFill>
                <a:schemeClr val="tx1"/>
              </a:solidFill>
              <a:latin typeface="-윤고딕330" charset="0"/>
              <a:ea typeface="-윤고딕330" charset="0"/>
            </a:endParaRPr>
          </a:p>
        </p:txBody>
      </p:sp>
      <p:pic>
        <p:nvPicPr>
          <p:cNvPr id="21" name="Picture 7" descr="C:/Users/Administrator/AppData/Roaming/PolarisOffice/ETemp/3288_5820208/image9.emf"/>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330105444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4" name="TextBox 3"/>
          <p:cNvSpPr txBox="1">
            <a:spLocks noGrp="1" noChangeArrowheads="1"/>
          </p:cNvSpPr>
          <p:nvPr/>
        </p:nvSpPr>
        <p:spPr>
          <a:xfrm>
            <a:off x="1861185" y="-547370"/>
            <a:ext cx="6343015" cy="2540635"/>
          </a:xfrm>
          <a:prstGeom prst="rect">
            <a:avLst/>
          </a:prstGeom>
          <a:noFill/>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endParaRPr lang="ko-KR" altLang="en-US" sz="4000" b="1" dirty="0">
              <a:solidFill>
                <a:schemeClr val="bg1"/>
              </a:solidFill>
              <a:latin typeface="Arial" charset="0"/>
              <a:ea typeface="Arial" charset="0"/>
            </a:endParaRPr>
          </a:p>
          <a:p>
            <a:pPr marL="0" indent="0" algn="l" defTabSz="457200" eaLnBrk="0" fontAlgn="auto" latinLnBrk="0">
              <a:lnSpc>
                <a:spcPct val="100000"/>
              </a:lnSpc>
              <a:spcBef>
                <a:spcPts val="0"/>
              </a:spcBef>
              <a:spcAft>
                <a:spcPts val="0"/>
              </a:spcAft>
              <a:buFontTx/>
              <a:buNone/>
            </a:pPr>
            <a:endParaRPr lang="ko-KR" altLang="en-US" sz="4000" b="1" dirty="0">
              <a:solidFill>
                <a:schemeClr val="bg1"/>
              </a:solidFill>
              <a:latin typeface="Arial" charset="0"/>
              <a:ea typeface="Arial" charset="0"/>
            </a:endParaRPr>
          </a:p>
          <a:p>
            <a:pPr marL="0" indent="0" algn="l" defTabSz="457200" eaLnBrk="0" fontAlgn="auto" latinLnBrk="0">
              <a:lnSpc>
                <a:spcPct val="100000"/>
              </a:lnSpc>
              <a:spcBef>
                <a:spcPts val="0"/>
              </a:spcBef>
              <a:spcAft>
                <a:spcPts val="0"/>
              </a:spcAft>
              <a:buFontTx/>
              <a:buNone/>
            </a:pPr>
            <a:r>
              <a:rPr lang="en-US" altLang="ko-KR" sz="4000" b="1" dirty="0">
                <a:solidFill>
                  <a:schemeClr val="bg1"/>
                </a:solidFill>
                <a:latin typeface="Arial" charset="0"/>
                <a:ea typeface="Arial" charset="0"/>
              </a:rPr>
              <a:t>Examples of Accidents </a:t>
            </a:r>
            <a:endParaRPr lang="ko-KR" altLang="en-US" sz="4000" b="1" dirty="0">
              <a:solidFill>
                <a:schemeClr val="bg1"/>
              </a:solidFill>
              <a:latin typeface="Arial" charset="0"/>
              <a:ea typeface="Arial" charset="0"/>
            </a:endParaRPr>
          </a:p>
          <a:p>
            <a:pPr marL="0" indent="0" algn="l" defTabSz="457200" eaLnBrk="0" fontAlgn="auto" latinLnBrk="0">
              <a:lnSpc>
                <a:spcPct val="100000"/>
              </a:lnSpc>
              <a:spcBef>
                <a:spcPts val="0"/>
              </a:spcBef>
              <a:spcAft>
                <a:spcPts val="0"/>
              </a:spcAft>
              <a:buFontTx/>
              <a:buNone/>
            </a:pPr>
            <a:r>
              <a:rPr lang="en-US" altLang="ko-KR" sz="4000" b="1" dirty="0">
                <a:solidFill>
                  <a:schemeClr val="bg1"/>
                </a:solidFill>
                <a:latin typeface="Arial" charset="0"/>
                <a:ea typeface="Arial" charset="0"/>
              </a:rPr>
              <a:t>and Prevention Measures</a:t>
            </a:r>
            <a:endParaRPr lang="ko-KR" altLang="en-US" sz="4000" b="1" dirty="0">
              <a:solidFill>
                <a:schemeClr val="bg1"/>
              </a:solidFill>
              <a:latin typeface="Arial" charset="0"/>
              <a:ea typeface="Arial" charset="0"/>
            </a:endParaRPr>
          </a:p>
        </p:txBody>
      </p:sp>
      <p:sp>
        <p:nvSpPr>
          <p:cNvPr id="9" name="텍스트 상자 1"/>
          <p:cNvSpPr txBox="1">
            <a:spLocks noGrp="1" noChangeArrowheads="1"/>
          </p:cNvSpPr>
          <p:nvPr/>
        </p:nvSpPr>
        <p:spPr>
          <a:xfrm>
            <a:off x="1927860" y="1952625"/>
            <a:ext cx="5549900" cy="46101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2400" dirty="0">
                <a:solidFill>
                  <a:schemeClr val="tx1"/>
                </a:solidFill>
                <a:latin typeface="-윤고딕330" charset="0"/>
                <a:ea typeface="-윤고딕330" charset="0"/>
              </a:rPr>
              <a:t>재해사례와 예방대책</a:t>
            </a:r>
            <a:endParaRPr lang="ko-KR" altLang="en-US" sz="2400" dirty="0">
              <a:solidFill>
                <a:schemeClr val="tx1"/>
              </a:solidFill>
              <a:latin typeface="-윤고딕330" charset="0"/>
              <a:ea typeface="-윤고딕330" charset="0"/>
            </a:endParaRPr>
          </a:p>
        </p:txBody>
      </p:sp>
      <p:pic>
        <p:nvPicPr>
          <p:cNvPr id="10" name="Picture 10" descr="C:/Users/Administrator/AppData/Roaming/PolarisOffice/ETemp/3288_5820208/fImage2282316043678.png"/>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276129225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blipFill rotWithShape="1">
          <a:blip r:embed="rId3">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32" name="도형 71"/>
          <p:cNvSpPr>
            <a:spLocks noGrp="1" noChangeArrowheads="1"/>
          </p:cNvSpPr>
          <p:nvPr/>
        </p:nvSpPr>
        <p:spPr>
          <a:xfrm>
            <a:off x="-9525" y="973455"/>
            <a:ext cx="9159875" cy="1069340"/>
          </a:xfrm>
          <a:prstGeom prst="rect">
            <a:avLst/>
          </a:prstGeom>
          <a:gradFill>
            <a:gsLst>
              <a:gs pos="0">
                <a:srgbClr val="8488C4"/>
              </a:gs>
              <a:gs pos="0">
                <a:srgbClr val="D4DEFF"/>
              </a:gs>
            </a:gsLst>
            <a:lin ang="10800000" scaled="0"/>
          </a:gradFill>
          <a:ln w="0">
            <a:noFill/>
            <a:prstDash/>
          </a:ln>
        </p:spPr>
        <p:style>
          <a:lnRef idx="2">
            <a:schemeClr val="accent1">
              <a:shade val="50000"/>
            </a:schemeClr>
          </a:lnRef>
          <a:fillRef idx="1">
            <a:schemeClr val="accent1"/>
          </a:fillRef>
          <a:effectRef idx="0">
            <a:schemeClr val="accent1"/>
          </a:effectRef>
          <a:fontRef idx="major">
            <a:schemeClr val="lt1"/>
          </a:fontRef>
        </p:style>
        <p:txBody>
          <a:bodyPr vert="horz" wrap="square" lIns="91440" tIns="45720" rIns="91440" bIns="45720" anchor="ctr"/>
          <a:lstStyle/>
          <a:p>
            <a:pPr marL="0" indent="0" algn="ctr" defTabSz="508000" fontAlgn="auto">
              <a:lnSpc>
                <a:spcPct val="100000"/>
              </a:lnSpc>
              <a:spcBef>
                <a:spcPts val="0"/>
              </a:spcBef>
              <a:spcAft>
                <a:spcPts val="0"/>
              </a:spcAft>
              <a:buFontTx/>
              <a:buNone/>
            </a:pPr>
            <a:endParaRPr lang="ko-KR" altLang="en-US" sz="1800" dirty="0">
              <a:latin typeface="맑은 고딕" charset="0"/>
              <a:ea typeface="맑은 고딕" charset="0"/>
            </a:endParaRPr>
          </a:p>
        </p:txBody>
      </p:sp>
      <p:sp>
        <p:nvSpPr>
          <p:cNvPr id="34" name="TextBox 33"/>
          <p:cNvSpPr txBox="1"/>
          <p:nvPr/>
        </p:nvSpPr>
        <p:spPr>
          <a:xfrm>
            <a:off x="509270" y="1048385"/>
            <a:ext cx="1218565" cy="233205"/>
          </a:xfrm>
          <a:prstGeom prst="rect">
            <a:avLst/>
          </a:prstGeom>
          <a:noFill/>
        </p:spPr>
        <p:txBody>
          <a:bodyPr vert="horz" wrap="square" lIns="0" tIns="0" rIns="0" bIns="0" anchor="t">
            <a:spAutoFit/>
          </a:bodyPr>
          <a:lstStyle/>
          <a:p>
            <a:pPr marL="0" indent="0" algn="l" defTabSz="457200" eaLnBrk="0" fontAlgn="auto" latinLnBrk="0">
              <a:lnSpc>
                <a:spcPts val="2000"/>
              </a:lnSpc>
              <a:spcBef>
                <a:spcPts val="0"/>
              </a:spcBef>
              <a:spcAft>
                <a:spcPts val="800"/>
              </a:spcAft>
              <a:buFontTx/>
              <a:buNone/>
            </a:pPr>
            <a:r>
              <a:rPr lang="en-US" altLang="ko-KR" sz="1400" b="1" dirty="0">
                <a:solidFill>
                  <a:schemeClr val="tx1">
                    <a:lumMod val="65000"/>
                    <a:lumOff val="35000"/>
                  </a:schemeClr>
                </a:solidFill>
                <a:latin typeface="Arial" pitchFamily="34" charset="0"/>
                <a:ea typeface="맑은 고딕" charset="0"/>
                <a:cs typeface="Arial" pitchFamily="34" charset="0"/>
              </a:rPr>
              <a:t>Example</a:t>
            </a:r>
            <a:endParaRPr lang="ko-KR" altLang="en-US" sz="1400" b="1" dirty="0">
              <a:solidFill>
                <a:schemeClr val="tx1">
                  <a:lumMod val="65000"/>
                  <a:lumOff val="35000"/>
                </a:schemeClr>
              </a:solidFill>
              <a:latin typeface="Arial" pitchFamily="34" charset="0"/>
              <a:ea typeface="맑은 고딕" charset="0"/>
              <a:cs typeface="Arial" pitchFamily="34" charset="0"/>
            </a:endParaRPr>
          </a:p>
        </p:txBody>
      </p:sp>
      <p:sp>
        <p:nvSpPr>
          <p:cNvPr id="35" name="TextBox 34"/>
          <p:cNvSpPr txBox="1"/>
          <p:nvPr/>
        </p:nvSpPr>
        <p:spPr>
          <a:xfrm>
            <a:off x="346075" y="1029335"/>
            <a:ext cx="384175" cy="226060"/>
          </a:xfrm>
          <a:prstGeom prst="rect">
            <a:avLst/>
          </a:prstGeom>
          <a:noFill/>
        </p:spPr>
        <p:txBody>
          <a:bodyPr vert="horz" wrap="square" lIns="0" tIns="0" rIns="0" bIns="0" anchor="t">
            <a:spAutoFit/>
          </a:bodyPr>
          <a:lstStyle/>
          <a:p>
            <a:pPr marL="285750" indent="-285750" algn="l" defTabSz="457200" eaLnBrk="0" fontAlgn="auto" latinLnBrk="0">
              <a:lnSpc>
                <a:spcPts val="2000"/>
              </a:lnSpc>
              <a:spcBef>
                <a:spcPts val="0"/>
              </a:spcBef>
              <a:spcAft>
                <a:spcPts val="800"/>
              </a:spcAft>
              <a:buClr>
                <a:srgbClr val="595959"/>
              </a:buClr>
              <a:buSzPct val="70000"/>
              <a:buFont typeface="맑은 고딕"/>
              <a:buChar char="▶"/>
            </a:pPr>
            <a:r>
              <a:rPr lang="en-US" altLang="ko-KR" sz="1200" b="1" dirty="0">
                <a:solidFill>
                  <a:schemeClr val="tx1">
                    <a:lumMod val="65000"/>
                    <a:lumOff val="35000"/>
                  </a:schemeClr>
                </a:solidFill>
                <a:latin typeface="맑은 고딕" charset="0"/>
                <a:ea typeface="맑은 고딕" charset="0"/>
              </a:rPr>
              <a:t>  </a:t>
            </a:r>
            <a:endParaRPr lang="ko-KR" altLang="en-US" sz="1200" b="1" dirty="0">
              <a:solidFill>
                <a:schemeClr val="tx1">
                  <a:lumMod val="65000"/>
                  <a:lumOff val="35000"/>
                </a:schemeClr>
              </a:solidFill>
              <a:latin typeface="맑은 고딕" charset="0"/>
              <a:ea typeface="맑은 고딕" charset="0"/>
            </a:endParaRPr>
          </a:p>
        </p:txBody>
      </p:sp>
      <p:sp>
        <p:nvSpPr>
          <p:cNvPr id="36" name="TextBox 35"/>
          <p:cNvSpPr txBox="1">
            <a:spLocks noGrp="1" noChangeArrowheads="1"/>
          </p:cNvSpPr>
          <p:nvPr/>
        </p:nvSpPr>
        <p:spPr>
          <a:xfrm>
            <a:off x="2030730" y="1624330"/>
            <a:ext cx="6790055" cy="356235"/>
          </a:xfrm>
          <a:prstGeom prst="rect">
            <a:avLst/>
          </a:prstGeom>
          <a:noFill/>
        </p:spPr>
        <p:txBody>
          <a:bodyPr vert="horz" wrap="square" lIns="0" tIns="0" rIns="0" bIns="0" anchor="t">
            <a:spAutoFit/>
          </a:bodyPr>
          <a:lstStyle/>
          <a:p>
            <a:pPr marL="0" indent="0" algn="l" defTabSz="457200" eaLnBrk="0" fontAlgn="auto" latinLnBrk="0">
              <a:lnSpc>
                <a:spcPts val="1400"/>
              </a:lnSpc>
              <a:spcBef>
                <a:spcPts val="0"/>
              </a:spcBef>
              <a:spcAft>
                <a:spcPts val="0"/>
              </a:spcAft>
              <a:buFontTx/>
              <a:buNone/>
            </a:pPr>
            <a:r>
              <a:rPr lang="en-US" altLang="ko-KR" sz="1000" dirty="0">
                <a:solidFill>
                  <a:srgbClr val="008080"/>
                </a:solidFill>
                <a:latin typeface="맑은 고딕" charset="0"/>
                <a:ea typeface="맑은 고딕" charset="0"/>
              </a:rPr>
              <a:t>철재</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폐드럼통(180L)을</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절단해서</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기계부속품</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보관</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용기로</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사용하기</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위해</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산소절단기(산소+LPG)를</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이용</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하여</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폐드럼통을</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가열하던</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중</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내부에</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있던</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인화성</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증기가</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점화원에</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의해</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폭발하면서</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드럼통</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상부</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덮개에</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안면부를</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맞음</a:t>
            </a:r>
            <a:endParaRPr lang="ko-KR" altLang="en-US" sz="1000" dirty="0">
              <a:solidFill>
                <a:srgbClr val="008080"/>
              </a:solidFill>
              <a:latin typeface="맑은 고딕" charset="0"/>
              <a:ea typeface="맑은 고딕" charset="0"/>
            </a:endParaRPr>
          </a:p>
        </p:txBody>
      </p:sp>
      <p:sp>
        <p:nvSpPr>
          <p:cNvPr id="39" name="TextBox 38"/>
          <p:cNvSpPr txBox="1">
            <a:spLocks noGrp="1" noChangeArrowheads="1"/>
          </p:cNvSpPr>
          <p:nvPr/>
        </p:nvSpPr>
        <p:spPr>
          <a:xfrm>
            <a:off x="1922145" y="70485"/>
            <a:ext cx="7222490" cy="70421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Empty Drum Explodes While Being Cut </a:t>
            </a:r>
            <a:endParaRPr lang="ko-KR" altLang="en-US" sz="2000" b="1" dirty="0">
              <a:solidFill>
                <a:srgbClr val="FFFFFF"/>
              </a:solidFill>
              <a:latin typeface="맑은 고딕" charset="0"/>
              <a:ea typeface="맑은 고딕" charset="0"/>
            </a:endParaRPr>
          </a:p>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with a Gas Welding Machine</a:t>
            </a:r>
            <a:endParaRPr lang="ko-KR" altLang="en-US" sz="2000" b="1" dirty="0">
              <a:solidFill>
                <a:srgbClr val="FFFFFF"/>
              </a:solidFill>
              <a:latin typeface="맑은 고딕" charset="0"/>
              <a:ea typeface="맑은 고딕" charset="0"/>
            </a:endParaRPr>
          </a:p>
        </p:txBody>
      </p:sp>
      <p:sp>
        <p:nvSpPr>
          <p:cNvPr id="23" name="TextBox 22"/>
          <p:cNvSpPr txBox="1">
            <a:spLocks noGrp="1" noChangeArrowheads="1"/>
          </p:cNvSpPr>
          <p:nvPr/>
        </p:nvSpPr>
        <p:spPr>
          <a:xfrm>
            <a:off x="5543550" y="2216150"/>
            <a:ext cx="3578225" cy="781050"/>
          </a:xfrm>
          <a:prstGeom prst="rect">
            <a:avLst/>
          </a:prstGeom>
          <a:noFill/>
        </p:spPr>
        <p:txBody>
          <a:bodyPr vert="horz" wrap="square" lIns="0" tIns="0" rIns="0" bIns="0" anchor="t"/>
          <a:lstStyle/>
          <a:p>
            <a:pPr marL="0" indent="0" algn="l" defTabSz="508000" eaLnBrk="0" fontAlgn="auto" latinLnBrk="0">
              <a:lnSpc>
                <a:spcPct val="100000"/>
              </a:lnSpc>
              <a:spcBef>
                <a:spcPts val="0"/>
              </a:spcBef>
              <a:spcAft>
                <a:spcPts val="0"/>
              </a:spcAft>
              <a:buFontTx/>
              <a:buNone/>
            </a:pPr>
            <a:r>
              <a:rPr lang="en-US" altLang="ko-KR" sz="1600" b="1" dirty="0">
                <a:solidFill>
                  <a:srgbClr val="7030A0"/>
                </a:solidFill>
                <a:latin typeface="Arial" pitchFamily="34" charset="0"/>
                <a:ea typeface="Times New Roman" charset="0"/>
                <a:cs typeface="Arial" pitchFamily="34" charset="0"/>
              </a:rPr>
              <a:t>Explosive Atmosphere </a:t>
            </a:r>
            <a:endParaRPr lang="ko-KR" altLang="en-US" sz="1600" b="1" dirty="0">
              <a:solidFill>
                <a:srgbClr val="7030A0"/>
              </a:solidFill>
              <a:latin typeface="Arial" pitchFamily="34" charset="0"/>
              <a:ea typeface="Times New Roman" charset="0"/>
              <a:cs typeface="Arial" pitchFamily="34" charset="0"/>
            </a:endParaRPr>
          </a:p>
          <a:p>
            <a:pPr marL="0" indent="0" algn="l" defTabSz="508000" eaLnBrk="0" fontAlgn="auto" latinLnBrk="0">
              <a:lnSpc>
                <a:spcPct val="100000"/>
              </a:lnSpc>
              <a:spcBef>
                <a:spcPts val="0"/>
              </a:spcBef>
              <a:spcAft>
                <a:spcPts val="0"/>
              </a:spcAft>
              <a:buFontTx/>
              <a:buNone/>
            </a:pPr>
            <a:r>
              <a:rPr lang="en-US" altLang="ko-KR" sz="1600" b="1" dirty="0">
                <a:solidFill>
                  <a:srgbClr val="7030A0"/>
                </a:solidFill>
                <a:latin typeface="Arial" pitchFamily="34" charset="0"/>
                <a:ea typeface="Times New Roman" charset="0"/>
                <a:cs typeface="Arial" pitchFamily="34" charset="0"/>
              </a:rPr>
              <a:t>Formed by Inflammable Vapor</a:t>
            </a:r>
            <a:endParaRPr lang="ko-KR" altLang="en-US" sz="1600" b="1" dirty="0">
              <a:solidFill>
                <a:srgbClr val="7030A0"/>
              </a:solidFill>
              <a:latin typeface="Arial" pitchFamily="34" charset="0"/>
              <a:ea typeface="Times New Roman" charset="0"/>
              <a:cs typeface="Arial" pitchFamily="34" charset="0"/>
            </a:endParaRPr>
          </a:p>
          <a:p>
            <a:pPr marL="0" indent="0" algn="l" defTabSz="457200" eaLnBrk="0" fontAlgn="auto" latinLnBrk="0">
              <a:lnSpc>
                <a:spcPct val="150000"/>
              </a:lnSpc>
              <a:spcBef>
                <a:spcPts val="0"/>
              </a:spcBef>
              <a:spcAft>
                <a:spcPts val="0"/>
              </a:spcAft>
              <a:buFontTx/>
              <a:buNone/>
            </a:pPr>
            <a:r>
              <a:rPr lang="en-US" altLang="ko-KR" sz="1100" b="1" dirty="0">
                <a:solidFill>
                  <a:srgbClr val="7030A0"/>
                </a:solidFill>
                <a:latin typeface="-윤고딕310" pitchFamily="18" charset="-127"/>
                <a:ea typeface="-윤고딕310" pitchFamily="18" charset="-127"/>
              </a:rPr>
              <a:t>인화성 증기에 의한 폭발위험 분위기 형성</a:t>
            </a:r>
            <a:endParaRPr lang="ko-KR" altLang="en-US" sz="1100" b="1" dirty="0">
              <a:solidFill>
                <a:srgbClr val="7030A0"/>
              </a:solidFill>
              <a:latin typeface="-윤고딕310" pitchFamily="18" charset="-127"/>
              <a:ea typeface="-윤고딕310" pitchFamily="18" charset="-127"/>
            </a:endParaRPr>
          </a:p>
          <a:p>
            <a:pPr marL="0" indent="0" algn="l" defTabSz="457200" eaLnBrk="0" fontAlgn="auto" latinLnBrk="0">
              <a:lnSpc>
                <a:spcPct val="150000"/>
              </a:lnSpc>
              <a:spcBef>
                <a:spcPts val="0"/>
              </a:spcBef>
              <a:spcAft>
                <a:spcPts val="0"/>
              </a:spcAft>
              <a:buFontTx/>
              <a:buNone/>
            </a:pPr>
            <a:endParaRPr lang="ko-KR" altLang="en-US" sz="900" dirty="0">
              <a:solidFill>
                <a:srgbClr val="7030A0"/>
              </a:solidFill>
              <a:latin typeface="맑은 고딕" charset="0"/>
              <a:ea typeface="맑은 고딕" charset="0"/>
            </a:endParaRPr>
          </a:p>
          <a:p>
            <a:pPr marL="0" indent="0" algn="l" defTabSz="457200" eaLnBrk="0" fontAlgn="auto" latinLnBrk="0">
              <a:lnSpc>
                <a:spcPct val="100000"/>
              </a:lnSpc>
              <a:spcBef>
                <a:spcPts val="0"/>
              </a:spcBef>
              <a:spcAft>
                <a:spcPts val="1200"/>
              </a:spcAft>
              <a:buFontTx/>
              <a:buNone/>
            </a:pPr>
            <a:endParaRPr lang="ko-KR" altLang="en-US" sz="1500" dirty="0">
              <a:solidFill>
                <a:srgbClr val="000000"/>
              </a:solidFill>
              <a:latin typeface="Tahoma" charset="0"/>
              <a:ea typeface="Tahoma" charset="0"/>
            </a:endParaRPr>
          </a:p>
          <a:p>
            <a:pPr marL="144145" indent="-144145" algn="l" defTabSz="457200" eaLnBrk="0" fontAlgn="auto" latinLnBrk="0">
              <a:lnSpc>
                <a:spcPts val="2200"/>
              </a:lnSpc>
              <a:spcBef>
                <a:spcPts val="0"/>
              </a:spcBef>
              <a:spcAft>
                <a:spcPts val="1200"/>
              </a:spcAft>
              <a:buFontTx/>
              <a:buNone/>
            </a:pPr>
            <a:endParaRPr lang="ko-KR" altLang="en-US" sz="1200" dirty="0">
              <a:solidFill>
                <a:srgbClr val="000000"/>
              </a:solidFill>
              <a:latin typeface="Gulim" charset="0"/>
              <a:ea typeface="Gulim" charset="0"/>
            </a:endParaRPr>
          </a:p>
          <a:p>
            <a:pPr marL="144145" indent="-144145" algn="l" defTabSz="457200" eaLnBrk="0" fontAlgn="auto" latinLnBrk="0">
              <a:lnSpc>
                <a:spcPts val="2200"/>
              </a:lnSpc>
              <a:spcBef>
                <a:spcPts val="0"/>
              </a:spcBef>
              <a:spcAft>
                <a:spcPts val="1200"/>
              </a:spcAft>
              <a:buFontTx/>
              <a:buNone/>
            </a:pPr>
            <a:endParaRPr lang="ko-KR" altLang="en-US" sz="1500" dirty="0">
              <a:solidFill>
                <a:schemeClr val="tx1"/>
              </a:solidFill>
              <a:latin typeface="맑은 고딕" charset="0"/>
              <a:ea typeface="맑은 고딕" charset="0"/>
            </a:endParaRPr>
          </a:p>
        </p:txBody>
      </p:sp>
      <p:sp>
        <p:nvSpPr>
          <p:cNvPr id="24" name="Rectangle 23"/>
          <p:cNvSpPr>
            <a:spLocks noGrp="1" noChangeArrowheads="1"/>
          </p:cNvSpPr>
          <p:nvPr/>
        </p:nvSpPr>
        <p:spPr>
          <a:xfrm>
            <a:off x="447040" y="2190750"/>
            <a:ext cx="3998595" cy="3328035"/>
          </a:xfrm>
          <a:prstGeom prst="rect">
            <a:avLst/>
          </a:prstGeom>
          <a:blipFill rotWithShape="1">
            <a:blip r:embed="rId4">
              <a:extLst>
                <a:ext uri="{28A0092B-C50C-407E-A947-70E740481C1C}">
                  <a14:useLocalDpi xmlns:a14="http://schemas.microsoft.com/office/drawing/2010/main" val="0"/>
                </a:ext>
              </a:extLst>
            </a:blip>
            <a:stretch>
              <a:fillRect/>
            </a:stretch>
          </a:blipFill>
          <a:ln w="0">
            <a:noFill/>
            <a:prstDash/>
          </a:ln>
        </p:spPr>
        <p:style>
          <a:lnRef idx="1">
            <a:schemeClr val="accent1"/>
          </a:lnRef>
          <a:fillRef idx="3">
            <a:schemeClr val="accent1"/>
          </a:fillRef>
          <a:effectRef idx="2">
            <a:schemeClr val="accent1"/>
          </a:effectRef>
          <a:fontRef idx="major">
            <a:schemeClr val="lt1"/>
          </a:fontRef>
        </p:style>
        <p:txBody>
          <a:bodyPr vert="horz" wrap="square" lIns="91440" tIns="45720" rIns="91440" bIns="45720" anchor="ctr"/>
          <a:lstStyle/>
          <a:p>
            <a:pPr marL="0" indent="0" algn="ctr" defTabSz="457200" eaLnBrk="0" fontAlgn="auto" latinLnBrk="0">
              <a:lnSpc>
                <a:spcPct val="100000"/>
              </a:lnSpc>
              <a:spcBef>
                <a:spcPts val="0"/>
              </a:spcBef>
              <a:spcAft>
                <a:spcPts val="0"/>
              </a:spcAft>
              <a:buFontTx/>
              <a:buNone/>
            </a:pPr>
            <a:endParaRPr lang="ko-KR" altLang="en-US" sz="1800" dirty="0">
              <a:latin typeface="Calibri" charset="0"/>
              <a:ea typeface="Calibri" charset="0"/>
            </a:endParaRPr>
          </a:p>
        </p:txBody>
      </p:sp>
      <p:sp>
        <p:nvSpPr>
          <p:cNvPr id="25" name="TextBox 24"/>
          <p:cNvSpPr txBox="1">
            <a:spLocks noGrp="1" noChangeArrowheads="1"/>
          </p:cNvSpPr>
          <p:nvPr/>
        </p:nvSpPr>
        <p:spPr>
          <a:xfrm>
            <a:off x="402590" y="5581015"/>
            <a:ext cx="3588385" cy="191135"/>
          </a:xfrm>
          <a:prstGeom prst="rect">
            <a:avLst/>
          </a:prstGeom>
          <a:noFill/>
        </p:spPr>
        <p:txBody>
          <a:bodyPr vert="horz" wrap="square" lIns="0" tIns="0" rIns="0" bIns="0" anchor="t">
            <a:spAutoFit/>
          </a:bodyPr>
          <a:lstStyle/>
          <a:p>
            <a:pPr marL="144145" indent="0" algn="l" defTabSz="457200" eaLnBrk="0" fontAlgn="auto" latinLnBrk="0">
              <a:lnSpc>
                <a:spcPts val="1500"/>
              </a:lnSpc>
              <a:spcBef>
                <a:spcPts val="0"/>
              </a:spcBef>
              <a:spcAft>
                <a:spcPts val="0"/>
              </a:spcAft>
              <a:buFontTx/>
              <a:buNone/>
            </a:pPr>
            <a:r>
              <a:rPr lang="en-US" altLang="ko-KR" sz="900" spc="-100" dirty="0">
                <a:solidFill>
                  <a:schemeClr val="bg1">
                    <a:lumMod val="50000"/>
                    <a:lumOff val="0"/>
                  </a:schemeClr>
                </a:solidFill>
                <a:latin typeface="-윤고딕330" charset="0"/>
                <a:ea typeface="-윤고딕330" charset="0"/>
              </a:rPr>
              <a:t>※ 용기 내부 물질 : Black Varnish, 제2석유류 인화성 물질</a:t>
            </a:r>
            <a:endParaRPr lang="ko-KR" altLang="en-US" sz="900" dirty="0">
              <a:solidFill>
                <a:schemeClr val="bg1">
                  <a:lumMod val="50000"/>
                  <a:lumOff val="0"/>
                </a:schemeClr>
              </a:solidFill>
              <a:latin typeface="-윤고딕330" charset="0"/>
              <a:ea typeface="-윤고딕330" charset="0"/>
            </a:endParaRPr>
          </a:p>
        </p:txBody>
      </p:sp>
      <p:sp>
        <p:nvSpPr>
          <p:cNvPr id="40" name="텍스트 상자 1"/>
          <p:cNvSpPr txBox="1">
            <a:spLocks noGrp="1" noChangeArrowheads="1"/>
          </p:cNvSpPr>
          <p:nvPr/>
        </p:nvSpPr>
        <p:spPr>
          <a:xfrm>
            <a:off x="1937385" y="697865"/>
            <a:ext cx="4226560" cy="27749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가스용접기로 폐드럼통 절단 작업 중 폭발</a:t>
            </a:r>
            <a:endParaRPr lang="ko-KR" altLang="en-US" sz="1200" b="1" dirty="0">
              <a:solidFill>
                <a:schemeClr val="bg1"/>
              </a:solidFill>
              <a:latin typeface="-윤고딕320" charset="0"/>
              <a:ea typeface="-윤고딕320" charset="0"/>
            </a:endParaRPr>
          </a:p>
        </p:txBody>
      </p:sp>
      <p:sp>
        <p:nvSpPr>
          <p:cNvPr id="41" name="텍스트 상자 1"/>
          <p:cNvSpPr txBox="1">
            <a:spLocks noGrp="1" noChangeArrowheads="1"/>
          </p:cNvSpPr>
          <p:nvPr/>
        </p:nvSpPr>
        <p:spPr>
          <a:xfrm>
            <a:off x="1965960" y="1000760"/>
            <a:ext cx="7032625" cy="598170"/>
          </a:xfrm>
          <a:prstGeom prst="rect">
            <a:avLst/>
          </a:prstGeom>
          <a:ln w="0">
            <a:noFill/>
            <a:prstDash/>
          </a:ln>
        </p:spPr>
        <p:txBody>
          <a:bodyPr vert="horz" wrap="square" lIns="89535" tIns="46355" rIns="89535" bIns="46355" anchor="t"/>
          <a:lstStyle/>
          <a:p>
            <a:pPr marL="0" indent="0" algn="l" defTabSz="508000" fontAlgn="auto">
              <a:lnSpc>
                <a:spcPct val="100000"/>
              </a:lnSpc>
              <a:spcBef>
                <a:spcPts val="0"/>
              </a:spcBef>
              <a:spcAft>
                <a:spcPts val="0"/>
              </a:spcAft>
              <a:buFontTx/>
              <a:buNone/>
            </a:pPr>
            <a:r>
              <a:rPr lang="en-US" altLang="ko-KR" sz="1100" dirty="0">
                <a:solidFill>
                  <a:schemeClr val="tx1">
                    <a:lumMod val="95000"/>
                    <a:lumOff val="5000"/>
                  </a:schemeClr>
                </a:solidFill>
                <a:latin typeface="맑은 고딕" charset="0"/>
                <a:ea typeface="맑은 고딕" charset="0"/>
              </a:rPr>
              <a:t>A worker was cutting an empty 180-liter drum to use as a container for mechanical parts. He was heating up the drum with an oxygen cutter that uses oxygen and LPG when the inflammable vapor inside the drum caused an explosion. The worker’s face was stuck by the drum lid.</a:t>
            </a:r>
            <a:endParaRPr lang="ko-KR" altLang="en-US" sz="1100" dirty="0">
              <a:solidFill>
                <a:schemeClr val="tx1">
                  <a:lumMod val="95000"/>
                  <a:lumOff val="5000"/>
                </a:schemeClr>
              </a:solidFill>
              <a:latin typeface="맑은 고딕" charset="0"/>
              <a:ea typeface="맑은 고딕" charset="0"/>
            </a:endParaRPr>
          </a:p>
        </p:txBody>
      </p:sp>
      <p:sp>
        <p:nvSpPr>
          <p:cNvPr id="42" name="텍스트 상자 1"/>
          <p:cNvSpPr txBox="1">
            <a:spLocks noGrp="1" noChangeArrowheads="1"/>
          </p:cNvSpPr>
          <p:nvPr/>
        </p:nvSpPr>
        <p:spPr>
          <a:xfrm>
            <a:off x="5481955" y="4744720"/>
            <a:ext cx="2790190" cy="55308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dirty="0">
                <a:solidFill>
                  <a:schemeClr val="accent4">
                    <a:lumMod val="75000"/>
                    <a:lumOff val="0"/>
                  </a:schemeClr>
                </a:solidFill>
                <a:latin typeface="-윤고딕330" charset="0"/>
                <a:ea typeface="-윤고딕330" charset="0"/>
              </a:rPr>
              <a:t>철재 폐드럼통을 사고 발생 1개월 전에 다른 곳에서 수거하여 고철보관 용기로 사용하기 위해 지정폐기물 창고에 보관함</a:t>
            </a:r>
            <a:endParaRPr lang="ko-KR" altLang="en-US" sz="900" dirty="0">
              <a:solidFill>
                <a:schemeClr val="accent4">
                  <a:lumMod val="75000"/>
                  <a:lumOff val="0"/>
                </a:schemeClr>
              </a:solidFill>
              <a:latin typeface="-윤고딕330" charset="0"/>
              <a:ea typeface="-윤고딕330" charset="0"/>
            </a:endParaRPr>
          </a:p>
        </p:txBody>
      </p:sp>
      <p:pic>
        <p:nvPicPr>
          <p:cNvPr id="43" name="Picture 43" descr="C:/Users/Administrator/AppData/Roaming/PolarisOffice/ETemp/2196_6003256/fImage264512281854.png"/>
          <p:cNvPicPr>
            <a:picLocks noChangeAspect="1"/>
          </p:cNvPicPr>
          <p:nvPr/>
        </p:nvPicPr>
        <p:blipFill rotWithShape="1">
          <a:blip r:embed="rId5">
            <a:extLst>
              <a:ext uri="{28A0092B-C50C-407E-A947-70E740481C1C}">
                <a14:useLocalDpi xmlns:a14="http://schemas.microsoft.com/office/drawing/2010/main" val="0"/>
              </a:ext>
            </a:extLst>
          </a:blip>
          <a:srcRect/>
          <a:stretch>
            <a:fillRect/>
          </a:stretch>
        </p:blipFill>
        <p:spPr>
          <a:xfrm>
            <a:off x="4730750" y="2167255"/>
            <a:ext cx="521335" cy="735965"/>
          </a:xfrm>
          <a:prstGeom prst="rect">
            <a:avLst/>
          </a:prstGeom>
          <a:noFill/>
        </p:spPr>
      </p:pic>
      <p:sp>
        <p:nvSpPr>
          <p:cNvPr id="45" name="TextBox 45"/>
          <p:cNvSpPr txBox="1">
            <a:spLocks noGrp="1" noChangeArrowheads="1"/>
          </p:cNvSpPr>
          <p:nvPr/>
        </p:nvSpPr>
        <p:spPr>
          <a:xfrm>
            <a:off x="392430" y="5073015"/>
            <a:ext cx="3729990" cy="382905"/>
          </a:xfrm>
          <a:prstGeom prst="rect">
            <a:avLst/>
          </a:prstGeom>
          <a:noFill/>
        </p:spPr>
        <p:txBody>
          <a:bodyPr vert="horz" wrap="square" lIns="0" tIns="0" rIns="0" bIns="0" anchor="t"/>
          <a:lstStyle/>
          <a:p>
            <a:pPr marL="144145" indent="0" algn="l" defTabSz="457200" eaLnBrk="0" fontAlgn="auto" latinLnBrk="0">
              <a:lnSpc>
                <a:spcPts val="1500"/>
              </a:lnSpc>
              <a:spcBef>
                <a:spcPts val="0"/>
              </a:spcBef>
              <a:spcAft>
                <a:spcPts val="0"/>
              </a:spcAft>
              <a:buFontTx/>
              <a:buNone/>
            </a:pPr>
            <a:r>
              <a:rPr lang="en-US" altLang="ko-KR" sz="1100" b="1" dirty="0">
                <a:solidFill>
                  <a:schemeClr val="accent1">
                    <a:lumMod val="75000"/>
                    <a:lumOff val="0"/>
                  </a:schemeClr>
                </a:solidFill>
                <a:latin typeface="Tahoma" charset="0"/>
                <a:ea typeface="Tahoma" charset="0"/>
              </a:rPr>
              <a:t>※ The drum used to contain black varnish,</a:t>
            </a:r>
            <a:endParaRPr lang="ko-KR" altLang="en-US" sz="1100" b="1" dirty="0">
              <a:solidFill>
                <a:schemeClr val="accent1">
                  <a:lumMod val="75000"/>
                  <a:lumOff val="0"/>
                </a:schemeClr>
              </a:solidFill>
              <a:latin typeface="Tahoma" charset="0"/>
              <a:ea typeface="Tahoma" charset="0"/>
            </a:endParaRPr>
          </a:p>
          <a:p>
            <a:pPr marL="144145" indent="0" algn="l" defTabSz="457200" eaLnBrk="0" fontAlgn="auto" latinLnBrk="0">
              <a:lnSpc>
                <a:spcPts val="1500"/>
              </a:lnSpc>
              <a:spcBef>
                <a:spcPts val="0"/>
              </a:spcBef>
              <a:spcAft>
                <a:spcPts val="0"/>
              </a:spcAft>
              <a:buFontTx/>
              <a:buNone/>
            </a:pPr>
            <a:r>
              <a:rPr lang="en-US" altLang="ko-KR" sz="1100" b="1" dirty="0">
                <a:solidFill>
                  <a:schemeClr val="accent1">
                    <a:lumMod val="75000"/>
                    <a:lumOff val="0"/>
                  </a:schemeClr>
                </a:solidFill>
                <a:latin typeface="Tahoma" charset="0"/>
                <a:ea typeface="Tahoma" charset="0"/>
              </a:rPr>
              <a:t>     and inflammable substances.</a:t>
            </a:r>
            <a:endParaRPr lang="ko-KR" altLang="en-US" sz="1100" b="1" dirty="0">
              <a:solidFill>
                <a:schemeClr val="accent1">
                  <a:lumMod val="75000"/>
                  <a:lumOff val="0"/>
                </a:schemeClr>
              </a:solidFill>
              <a:latin typeface="Tahoma" charset="0"/>
              <a:ea typeface="Tahoma" charset="0"/>
            </a:endParaRPr>
          </a:p>
        </p:txBody>
      </p:sp>
      <p:sp>
        <p:nvSpPr>
          <p:cNvPr id="47" name="텍스트 상자 1"/>
          <p:cNvSpPr txBox="1">
            <a:spLocks noGrp="1" noChangeArrowheads="1"/>
          </p:cNvSpPr>
          <p:nvPr/>
        </p:nvSpPr>
        <p:spPr>
          <a:xfrm>
            <a:off x="4434205" y="2515235"/>
            <a:ext cx="1765935" cy="231140"/>
          </a:xfrm>
          <a:prstGeom prst="rect">
            <a:avLst/>
          </a:prstGeom>
          <a:ln w="0">
            <a:noFill/>
            <a:prstDash/>
          </a:ln>
        </p:spPr>
        <p:txBody>
          <a:bodyPr vert="horz" wrap="square" lIns="89535" tIns="46355" rIns="89535" bIns="46355" anchor="t"/>
          <a:lstStyle/>
          <a:p>
            <a:pPr marL="0" indent="0" algn="l" defTabSz="508000" fontAlgn="auto">
              <a:lnSpc>
                <a:spcPct val="100000"/>
              </a:lnSpc>
              <a:spcBef>
                <a:spcPts val="0"/>
              </a:spcBef>
              <a:spcAft>
                <a:spcPts val="0"/>
              </a:spcAft>
              <a:buFontTx/>
              <a:buNone/>
            </a:pPr>
            <a:r>
              <a:rPr lang="en-US" altLang="ko-KR" sz="900" b="1" dirty="0">
                <a:solidFill>
                  <a:srgbClr val="96549D"/>
                </a:solidFill>
                <a:latin typeface="Arial" charset="0"/>
                <a:ea typeface="Arial" charset="0"/>
              </a:rPr>
              <a:t>Cause of Accident</a:t>
            </a:r>
            <a:endParaRPr lang="ko-KR" altLang="en-US" sz="900" b="1" dirty="0">
              <a:solidFill>
                <a:srgbClr val="96549D"/>
              </a:solidFill>
              <a:latin typeface="Arial" charset="0"/>
              <a:ea typeface="Arial" charset="0"/>
            </a:endParaRPr>
          </a:p>
        </p:txBody>
      </p:sp>
      <p:sp>
        <p:nvSpPr>
          <p:cNvPr id="48" name="텍스트 상자 1"/>
          <p:cNvSpPr txBox="1">
            <a:spLocks noGrp="1" noChangeArrowheads="1"/>
          </p:cNvSpPr>
          <p:nvPr/>
        </p:nvSpPr>
        <p:spPr>
          <a:xfrm>
            <a:off x="4688205" y="2654935"/>
            <a:ext cx="681355" cy="231140"/>
          </a:xfrm>
          <a:prstGeom prst="rect">
            <a:avLst/>
          </a:prstGeom>
          <a:ln w="0">
            <a:noFill/>
            <a:prstDash/>
          </a:ln>
        </p:spPr>
        <p:txBody>
          <a:bodyPr vert="horz" wrap="square" lIns="89535" tIns="46355" rIns="89535" bIns="46355" anchor="t"/>
          <a:lstStyle/>
          <a:p>
            <a:pPr marL="0" indent="0" algn="l" defTabSz="508000" fontAlgn="auto">
              <a:lnSpc>
                <a:spcPct val="100000"/>
              </a:lnSpc>
              <a:spcBef>
                <a:spcPts val="0"/>
              </a:spcBef>
              <a:spcAft>
                <a:spcPts val="0"/>
              </a:spcAft>
              <a:buFontTx/>
              <a:buNone/>
            </a:pPr>
            <a:r>
              <a:rPr lang="en-US" altLang="ko-KR" sz="900" b="1" dirty="0">
                <a:solidFill>
                  <a:srgbClr val="96549D"/>
                </a:solidFill>
                <a:latin typeface="-윤고딕330" charset="0"/>
                <a:ea typeface="-윤고딕330" charset="0"/>
              </a:rPr>
              <a:t>재해원인</a:t>
            </a:r>
            <a:endParaRPr lang="ko-KR" altLang="en-US" sz="900" b="1" dirty="0">
              <a:solidFill>
                <a:srgbClr val="96549D"/>
              </a:solidFill>
              <a:latin typeface="-윤고딕330" charset="0"/>
              <a:ea typeface="-윤고딕330" charset="0"/>
            </a:endParaRPr>
          </a:p>
        </p:txBody>
      </p:sp>
      <p:sp>
        <p:nvSpPr>
          <p:cNvPr id="51" name="텍스트 상자 1"/>
          <p:cNvSpPr txBox="1">
            <a:spLocks noGrp="1" noChangeArrowheads="1"/>
          </p:cNvSpPr>
          <p:nvPr/>
        </p:nvSpPr>
        <p:spPr>
          <a:xfrm>
            <a:off x="5397500" y="3108325"/>
            <a:ext cx="3430905" cy="1472565"/>
          </a:xfrm>
          <a:prstGeom prst="rect">
            <a:avLst/>
          </a:prstGeom>
          <a:ln w="0">
            <a:noFill/>
            <a:prstDash/>
          </a:ln>
        </p:spPr>
        <p:txBody>
          <a:bodyPr vert="horz" wrap="square" lIns="89535" tIns="46355" rIns="89535" bIns="46355" anchor="t"/>
          <a:lstStyle/>
          <a:p>
            <a:pPr marL="0" indent="0" algn="l" defTabSz="457200" eaLnBrk="0" fontAlgn="auto" latinLnBrk="0">
              <a:lnSpc>
                <a:spcPct val="100000"/>
              </a:lnSpc>
              <a:spcBef>
                <a:spcPts val="0"/>
              </a:spcBef>
              <a:spcAft>
                <a:spcPts val="1200"/>
              </a:spcAft>
              <a:buClr>
                <a:srgbClr val="000000"/>
              </a:buClr>
              <a:buFont typeface="Arial"/>
              <a:buChar char="•"/>
            </a:pPr>
            <a:r>
              <a:rPr lang="en-US" altLang="ko-KR" sz="1500" dirty="0">
                <a:solidFill>
                  <a:srgbClr val="000000"/>
                </a:solidFill>
                <a:latin typeface="Tahoma" charset="0"/>
                <a:ea typeface="Tahoma" charset="0"/>
              </a:rPr>
              <a:t> The empty drum involved in the </a:t>
            </a:r>
            <a:r>
              <a:rPr lang="en-US" altLang="ko-KR" sz="1500" dirty="0">
                <a:solidFill>
                  <a:schemeClr val="bg1"/>
                </a:solidFill>
                <a:latin typeface="Tahoma" charset="0"/>
                <a:ea typeface="Tahoma" charset="0"/>
              </a:rPr>
              <a:t>c’</a:t>
            </a:r>
            <a:r>
              <a:rPr lang="en-US" altLang="ko-KR" sz="1500" dirty="0">
                <a:solidFill>
                  <a:srgbClr val="000000"/>
                </a:solidFill>
                <a:latin typeface="Tahoma" charset="0"/>
                <a:ea typeface="Tahoma" charset="0"/>
              </a:rPr>
              <a:t>accident was collected from </a:t>
            </a:r>
            <a:r>
              <a:rPr lang="en-US" altLang="ko-KR" sz="1500" dirty="0">
                <a:solidFill>
                  <a:schemeClr val="bg1"/>
                </a:solidFill>
                <a:latin typeface="Tahoma" charset="0"/>
                <a:ea typeface="Tahoma" charset="0"/>
              </a:rPr>
              <a:t>c’</a:t>
            </a:r>
            <a:r>
              <a:rPr lang="en-US" altLang="ko-KR" sz="1500" dirty="0">
                <a:solidFill>
                  <a:srgbClr val="000000"/>
                </a:solidFill>
                <a:latin typeface="Tahoma" charset="0"/>
                <a:ea typeface="Tahoma" charset="0"/>
              </a:rPr>
              <a:t>another location approximately one </a:t>
            </a:r>
            <a:r>
              <a:rPr lang="en-US" altLang="ko-KR" sz="1500" dirty="0">
                <a:solidFill>
                  <a:schemeClr val="bg1"/>
                </a:solidFill>
                <a:latin typeface="Tahoma" charset="0"/>
                <a:ea typeface="Tahoma" charset="0"/>
              </a:rPr>
              <a:t>c’</a:t>
            </a:r>
            <a:r>
              <a:rPr lang="en-US" altLang="ko-KR" sz="1500" dirty="0">
                <a:solidFill>
                  <a:srgbClr val="000000"/>
                </a:solidFill>
                <a:latin typeface="Tahoma" charset="0"/>
                <a:ea typeface="Tahoma" charset="0"/>
              </a:rPr>
              <a:t>month before the accident and </a:t>
            </a:r>
            <a:r>
              <a:rPr lang="en-US" altLang="ko-KR" sz="1500" dirty="0">
                <a:solidFill>
                  <a:schemeClr val="bg1"/>
                </a:solidFill>
                <a:latin typeface="Tahoma" charset="0"/>
                <a:ea typeface="Tahoma" charset="0"/>
              </a:rPr>
              <a:t>c’</a:t>
            </a:r>
            <a:r>
              <a:rPr lang="en-US" altLang="ko-KR" sz="1500" dirty="0">
                <a:solidFill>
                  <a:srgbClr val="000000"/>
                </a:solidFill>
                <a:latin typeface="Tahoma" charset="0"/>
                <a:ea typeface="Tahoma" charset="0"/>
              </a:rPr>
              <a:t>stored, to be used later as a </a:t>
            </a:r>
            <a:r>
              <a:rPr lang="en-US" altLang="ko-KR" sz="1500" dirty="0">
                <a:solidFill>
                  <a:schemeClr val="bg1"/>
                </a:solidFill>
                <a:latin typeface="Tahoma" charset="0"/>
                <a:ea typeface="Tahoma" charset="0"/>
              </a:rPr>
              <a:t>c’</a:t>
            </a:r>
            <a:r>
              <a:rPr lang="en-US" altLang="ko-KR" sz="1500" dirty="0">
                <a:solidFill>
                  <a:srgbClr val="000000"/>
                </a:solidFill>
                <a:latin typeface="Tahoma" charset="0"/>
                <a:ea typeface="Tahoma" charset="0"/>
              </a:rPr>
              <a:t>receptacle for scrap metal.</a:t>
            </a:r>
            <a:endParaRPr lang="ko-KR" altLang="en-US" sz="1500" dirty="0">
              <a:solidFill>
                <a:schemeClr val="tx1"/>
              </a:solidFill>
              <a:latin typeface="맑은 고딕" charset="0"/>
              <a:ea typeface="맑은 고딕" charset="0"/>
            </a:endParaRPr>
          </a:p>
        </p:txBody>
      </p:sp>
      <p:sp>
        <p:nvSpPr>
          <p:cNvPr id="26" name="Rectangle 42"/>
          <p:cNvSpPr>
            <a:spLocks noGrp="1" noChangeArrowheads="1"/>
          </p:cNvSpPr>
          <p:nvPr/>
        </p:nvSpPr>
        <p:spPr>
          <a:xfrm>
            <a:off x="-12065" y="229235"/>
            <a:ext cx="372110"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3</a:t>
            </a:r>
            <a:endParaRPr lang="ko-KR" altLang="en-US" sz="1300" b="1" dirty="0">
              <a:solidFill>
                <a:schemeClr val="tx1"/>
              </a:solidFill>
              <a:latin typeface="맑은 고딕" charset="0"/>
              <a:ea typeface="맑은 고딕" charset="0"/>
            </a:endParaRPr>
          </a:p>
        </p:txBody>
      </p:sp>
      <p:sp>
        <p:nvSpPr>
          <p:cNvPr id="27" name="텍스트 상자 44"/>
          <p:cNvSpPr txBox="1">
            <a:spLocks noGrp="1" noChangeArrowheads="1"/>
          </p:cNvSpPr>
          <p:nvPr/>
        </p:nvSpPr>
        <p:spPr>
          <a:xfrm>
            <a:off x="185420" y="178435"/>
            <a:ext cx="1630680" cy="40005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000" b="1" dirty="0">
                <a:solidFill>
                  <a:schemeClr val="tx1"/>
                </a:solidFill>
                <a:latin typeface="Arial" charset="0"/>
                <a:ea typeface="Arial" charset="0"/>
              </a:rPr>
              <a:t>Examples of Accidents and Prevention Measures</a:t>
            </a:r>
            <a:endParaRPr lang="ko-KR" altLang="en-US" sz="1000" b="1" dirty="0">
              <a:solidFill>
                <a:schemeClr val="tx1"/>
              </a:solidFill>
              <a:latin typeface="Arial" charset="0"/>
              <a:ea typeface="Arial" charset="0"/>
            </a:endParaRPr>
          </a:p>
        </p:txBody>
      </p:sp>
      <p:sp>
        <p:nvSpPr>
          <p:cNvPr id="28" name="텍스트 상자 45"/>
          <p:cNvSpPr txBox="1">
            <a:spLocks noGrp="1" noChangeArrowheads="1"/>
          </p:cNvSpPr>
          <p:nvPr/>
        </p:nvSpPr>
        <p:spPr>
          <a:xfrm>
            <a:off x="197244" y="667538"/>
            <a:ext cx="1494155" cy="231775"/>
          </a:xfrm>
          <a:prstGeom prst="rect">
            <a:avLst/>
          </a:prstGeom>
          <a:ln w="0">
            <a:noFill/>
            <a:prstDash/>
          </a:ln>
        </p:spPr>
        <p:txBody>
          <a:bodyPr vert="horz" wrap="square" lIns="89535" tIns="46355" rIns="89535" bIns="46355" anchor="t"/>
          <a:lstStyle/>
          <a:p>
            <a:pPr marL="0" indent="0" algn="l" defTabSz="457200" eaLnBrk="0" fontAlgn="auto" latinLnBrk="0">
              <a:lnSpc>
                <a:spcPct val="100000"/>
              </a:lnSpc>
              <a:spcBef>
                <a:spcPts val="0"/>
              </a:spcBef>
              <a:spcAft>
                <a:spcPts val="0"/>
              </a:spcAft>
              <a:buFontTx/>
              <a:buNone/>
            </a:pPr>
            <a:r>
              <a:rPr lang="en-US" altLang="ko-KR" sz="900" dirty="0">
                <a:solidFill>
                  <a:schemeClr val="tx1"/>
                </a:solidFill>
                <a:latin typeface="-윤고딕330" charset="0"/>
                <a:ea typeface="-윤고딕330" charset="0"/>
              </a:rPr>
              <a:t>재해사례와 예방대책</a:t>
            </a:r>
            <a:endParaRPr lang="ko-KR" altLang="en-US" sz="900" dirty="0">
              <a:solidFill>
                <a:schemeClr val="tx1"/>
              </a:solidFill>
              <a:latin typeface="-윤고딕330" charset="0"/>
              <a:ea typeface="-윤고딕330" charset="0"/>
            </a:endParaRPr>
          </a:p>
        </p:txBody>
      </p:sp>
      <p:sp>
        <p:nvSpPr>
          <p:cNvPr id="30" name="TextBox 29"/>
          <p:cNvSpPr txBox="1"/>
          <p:nvPr/>
        </p:nvSpPr>
        <p:spPr>
          <a:xfrm>
            <a:off x="501029" y="1237856"/>
            <a:ext cx="1218565" cy="256540"/>
          </a:xfrm>
          <a:prstGeom prst="rect">
            <a:avLst/>
          </a:prstGeom>
          <a:noFill/>
        </p:spPr>
        <p:txBody>
          <a:bodyPr vert="horz" wrap="square" lIns="0" tIns="0" rIns="0" bIns="0" anchor="t">
            <a:spAutoFit/>
          </a:bodyPr>
          <a:lstStyle/>
          <a:p>
            <a:pPr marL="0" indent="0" algn="l" defTabSz="457200" eaLnBrk="0" fontAlgn="auto" latinLnBrk="0">
              <a:lnSpc>
                <a:spcPts val="2000"/>
              </a:lnSpc>
              <a:spcBef>
                <a:spcPts val="0"/>
              </a:spcBef>
              <a:spcAft>
                <a:spcPts val="800"/>
              </a:spcAft>
              <a:buFontTx/>
              <a:buNone/>
            </a:pPr>
            <a:r>
              <a:rPr lang="en-US" altLang="ko-KR" sz="1000" b="1" dirty="0">
                <a:solidFill>
                  <a:schemeClr val="tx1">
                    <a:lumMod val="65000"/>
                    <a:lumOff val="35000"/>
                  </a:schemeClr>
                </a:solidFill>
                <a:latin typeface="맑은 고딕" charset="0"/>
                <a:ea typeface="맑은 고딕" charset="0"/>
              </a:rPr>
              <a:t>주요</a:t>
            </a:r>
            <a:r>
              <a:rPr lang="en-US" altLang="ko-KR" sz="1000" b="1" dirty="0">
                <a:solidFill>
                  <a:schemeClr val="tx1">
                    <a:lumMod val="65000"/>
                    <a:lumOff val="35000"/>
                  </a:schemeClr>
                </a:solidFill>
                <a:latin typeface="Calibri" charset="0"/>
                <a:ea typeface="Calibri" charset="0"/>
              </a:rPr>
              <a:t> </a:t>
            </a:r>
            <a:r>
              <a:rPr lang="en-US" altLang="ko-KR" sz="1000" b="1" dirty="0">
                <a:solidFill>
                  <a:schemeClr val="tx1">
                    <a:lumMod val="65000"/>
                    <a:lumOff val="35000"/>
                  </a:schemeClr>
                </a:solidFill>
                <a:latin typeface="맑은 고딕" charset="0"/>
                <a:ea typeface="맑은 고딕" charset="0"/>
              </a:rPr>
              <a:t>재해</a:t>
            </a:r>
            <a:r>
              <a:rPr lang="en-US" altLang="ko-KR" sz="1000" b="1" dirty="0">
                <a:solidFill>
                  <a:schemeClr val="tx1">
                    <a:lumMod val="65000"/>
                    <a:lumOff val="35000"/>
                  </a:schemeClr>
                </a:solidFill>
                <a:latin typeface="Calibri" charset="0"/>
                <a:ea typeface="Calibri" charset="0"/>
              </a:rPr>
              <a:t> </a:t>
            </a:r>
            <a:r>
              <a:rPr lang="en-US" altLang="ko-KR" sz="1000" b="1" dirty="0">
                <a:solidFill>
                  <a:schemeClr val="tx1">
                    <a:lumMod val="65000"/>
                    <a:lumOff val="35000"/>
                  </a:schemeClr>
                </a:solidFill>
                <a:latin typeface="맑은 고딕" charset="0"/>
                <a:ea typeface="맑은 고딕" charset="0"/>
              </a:rPr>
              <a:t>내용</a:t>
            </a:r>
            <a:endParaRPr lang="ko-KR" altLang="en-US" sz="1000" b="1" dirty="0">
              <a:solidFill>
                <a:schemeClr val="tx1">
                  <a:lumMod val="65000"/>
                  <a:lumOff val="35000"/>
                </a:schemeClr>
              </a:solidFill>
              <a:latin typeface="맑은 고딕" charset="0"/>
              <a:ea typeface="맑은 고딕" charset="0"/>
            </a:endParaRPr>
          </a:p>
        </p:txBody>
      </p:sp>
      <p:pic>
        <p:nvPicPr>
          <p:cNvPr id="31" name="Picture 7" descr="C:/Users/Administrator/AppData/Roaming/PolarisOffice/ETemp/3288_5820208/image9.emf"/>
          <p:cNvPicPr>
            <a:picLocks noChangeAspect="1"/>
          </p:cNvPicPr>
          <p:nvPr/>
        </p:nvPicPr>
        <p:blipFill rotWithShape="1">
          <a:blip r:embed="rId6">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180001427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32" name="도형 71"/>
          <p:cNvSpPr>
            <a:spLocks noGrp="1" noChangeArrowheads="1"/>
          </p:cNvSpPr>
          <p:nvPr/>
        </p:nvSpPr>
        <p:spPr>
          <a:xfrm>
            <a:off x="-9525" y="973455"/>
            <a:ext cx="9159875" cy="1069340"/>
          </a:xfrm>
          <a:prstGeom prst="rect">
            <a:avLst/>
          </a:prstGeom>
          <a:gradFill>
            <a:gsLst>
              <a:gs pos="0">
                <a:srgbClr val="8488C4"/>
              </a:gs>
              <a:gs pos="0">
                <a:srgbClr val="D4DEFF"/>
              </a:gs>
            </a:gsLst>
            <a:lin ang="10800000" scaled="0"/>
          </a:gradFill>
          <a:ln w="0">
            <a:noFill/>
            <a:prstDash/>
          </a:ln>
        </p:spPr>
        <p:style>
          <a:lnRef idx="2">
            <a:schemeClr val="accent1">
              <a:shade val="50000"/>
            </a:schemeClr>
          </a:lnRef>
          <a:fillRef idx="1">
            <a:schemeClr val="accent1"/>
          </a:fillRef>
          <a:effectRef idx="0">
            <a:schemeClr val="accent1"/>
          </a:effectRef>
          <a:fontRef idx="major">
            <a:schemeClr val="lt1"/>
          </a:fontRef>
        </p:style>
        <p:txBody>
          <a:bodyPr vert="horz" wrap="square" lIns="91440" tIns="45720" rIns="91440" bIns="45720" anchor="ctr"/>
          <a:lstStyle/>
          <a:p>
            <a:pPr marL="0" indent="0" algn="ctr" defTabSz="508000" fontAlgn="auto">
              <a:lnSpc>
                <a:spcPct val="100000"/>
              </a:lnSpc>
              <a:spcBef>
                <a:spcPts val="0"/>
              </a:spcBef>
              <a:spcAft>
                <a:spcPts val="0"/>
              </a:spcAft>
              <a:buFontTx/>
              <a:buNone/>
            </a:pPr>
            <a:endParaRPr lang="ko-KR" altLang="en-US" sz="1800" dirty="0">
              <a:latin typeface="맑은 고딕" charset="0"/>
              <a:ea typeface="맑은 고딕" charset="0"/>
            </a:endParaRPr>
          </a:p>
        </p:txBody>
      </p:sp>
      <p:sp>
        <p:nvSpPr>
          <p:cNvPr id="64" name="Rectangle 64"/>
          <p:cNvSpPr>
            <a:spLocks noGrp="1" noChangeArrowheads="1"/>
          </p:cNvSpPr>
          <p:nvPr/>
        </p:nvSpPr>
        <p:spPr>
          <a:xfrm>
            <a:off x="447040" y="2190750"/>
            <a:ext cx="3998595" cy="3328035"/>
          </a:xfrm>
          <a:prstGeom prst="rect">
            <a:avLst/>
          </a:prstGeom>
          <a:blipFill rotWithShape="1">
            <a:blip r:embed="rId3">
              <a:extLst>
                <a:ext uri="{28A0092B-C50C-407E-A947-70E740481C1C}">
                  <a14:useLocalDpi xmlns:a14="http://schemas.microsoft.com/office/drawing/2010/main" val="0"/>
                </a:ext>
              </a:extLst>
            </a:blip>
            <a:stretch>
              <a:fillRect/>
            </a:stretch>
          </a:blipFill>
          <a:ln w="0">
            <a:noFill/>
            <a:prstDash/>
          </a:ln>
        </p:spPr>
        <p:style>
          <a:lnRef idx="1">
            <a:schemeClr val="accent1"/>
          </a:lnRef>
          <a:fillRef idx="3">
            <a:schemeClr val="accent1"/>
          </a:fillRef>
          <a:effectRef idx="2">
            <a:schemeClr val="accent1"/>
          </a:effectRef>
          <a:fontRef idx="major">
            <a:schemeClr val="lt1"/>
          </a:fontRef>
        </p:style>
        <p:txBody>
          <a:bodyPr vert="horz" wrap="square" lIns="91440" tIns="45720" rIns="91440" bIns="45720" anchor="ctr"/>
          <a:lstStyle/>
          <a:p>
            <a:pPr marL="0" indent="0" algn="ctr" defTabSz="457200" eaLnBrk="0" fontAlgn="auto" latinLnBrk="0">
              <a:lnSpc>
                <a:spcPct val="100000"/>
              </a:lnSpc>
              <a:spcBef>
                <a:spcPts val="0"/>
              </a:spcBef>
              <a:spcAft>
                <a:spcPts val="0"/>
              </a:spcAft>
              <a:buFontTx/>
              <a:buNone/>
            </a:pPr>
            <a:endParaRPr lang="ko-KR" altLang="en-US" sz="1800" dirty="0">
              <a:latin typeface="Calibri" charset="0"/>
              <a:ea typeface="Calibri" charset="0"/>
            </a:endParaRPr>
          </a:p>
        </p:txBody>
      </p:sp>
      <p:sp>
        <p:nvSpPr>
          <p:cNvPr id="36" name="TextBox 36"/>
          <p:cNvSpPr txBox="1">
            <a:spLocks noGrp="1" noChangeArrowheads="1"/>
          </p:cNvSpPr>
          <p:nvPr/>
        </p:nvSpPr>
        <p:spPr>
          <a:xfrm>
            <a:off x="2030730" y="1624330"/>
            <a:ext cx="6790055" cy="356870"/>
          </a:xfrm>
          <a:prstGeom prst="rect">
            <a:avLst/>
          </a:prstGeom>
          <a:noFill/>
        </p:spPr>
        <p:txBody>
          <a:bodyPr vert="horz" wrap="square" lIns="0" tIns="0" rIns="0" bIns="0" anchor="t">
            <a:spAutoFit/>
          </a:bodyPr>
          <a:lstStyle/>
          <a:p>
            <a:pPr marL="0" indent="0" algn="l" defTabSz="457200" eaLnBrk="0" fontAlgn="auto" latinLnBrk="0">
              <a:lnSpc>
                <a:spcPts val="1400"/>
              </a:lnSpc>
              <a:spcBef>
                <a:spcPts val="0"/>
              </a:spcBef>
              <a:spcAft>
                <a:spcPts val="0"/>
              </a:spcAft>
              <a:buFontTx/>
              <a:buNone/>
            </a:pPr>
            <a:r>
              <a:rPr lang="en-US" altLang="ko-KR" sz="1000" dirty="0">
                <a:solidFill>
                  <a:srgbClr val="008080"/>
                </a:solidFill>
                <a:latin typeface="맑은 고딕" charset="0"/>
                <a:ea typeface="맑은 고딕" charset="0"/>
              </a:rPr>
              <a:t>철재</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폐드럼통(180L)을</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절단해서</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기계부속품</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보관</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용기로</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사용하기</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위해</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산소절단기(산소+LPG)를</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이용</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하여</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폐드럼통을</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가열하던</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중</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내부에</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있던</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인화성</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증기가</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점화원에</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의해</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폭발하면서</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드럼통</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상부</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덮개에</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안면부를</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맞음</a:t>
            </a:r>
            <a:endParaRPr lang="ko-KR" altLang="en-US" sz="1000" dirty="0">
              <a:solidFill>
                <a:srgbClr val="008080"/>
              </a:solidFill>
              <a:latin typeface="맑은 고딕" charset="0"/>
              <a:ea typeface="맑은 고딕" charset="0"/>
            </a:endParaRPr>
          </a:p>
        </p:txBody>
      </p:sp>
      <p:sp>
        <p:nvSpPr>
          <p:cNvPr id="39" name="TextBox 39"/>
          <p:cNvSpPr txBox="1">
            <a:spLocks noGrp="1" noChangeArrowheads="1"/>
          </p:cNvSpPr>
          <p:nvPr/>
        </p:nvSpPr>
        <p:spPr>
          <a:xfrm>
            <a:off x="1922145" y="70485"/>
            <a:ext cx="7223125" cy="704850"/>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Empty Drum Explodes While Being Cut </a:t>
            </a:r>
            <a:endParaRPr lang="ko-KR" altLang="en-US" sz="2000" b="1" dirty="0">
              <a:solidFill>
                <a:srgbClr val="FFFFFF"/>
              </a:solidFill>
              <a:latin typeface="맑은 고딕" charset="0"/>
              <a:ea typeface="맑은 고딕" charset="0"/>
            </a:endParaRPr>
          </a:p>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with a Gas Welding Machine</a:t>
            </a:r>
            <a:endParaRPr lang="ko-KR" altLang="en-US" sz="2000" b="1" dirty="0">
              <a:solidFill>
                <a:srgbClr val="FFFFFF"/>
              </a:solidFill>
              <a:latin typeface="맑은 고딕" charset="0"/>
              <a:ea typeface="맑은 고딕" charset="0"/>
            </a:endParaRPr>
          </a:p>
        </p:txBody>
      </p:sp>
      <p:sp>
        <p:nvSpPr>
          <p:cNvPr id="41" name="텍스트 상자 41"/>
          <p:cNvSpPr txBox="1">
            <a:spLocks noGrp="1" noChangeArrowheads="1"/>
          </p:cNvSpPr>
          <p:nvPr/>
        </p:nvSpPr>
        <p:spPr>
          <a:xfrm>
            <a:off x="1965960" y="1000760"/>
            <a:ext cx="7033260" cy="59880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100" dirty="0">
                <a:solidFill>
                  <a:schemeClr val="tx1"/>
                </a:solidFill>
                <a:latin typeface="맑은 고딕" charset="0"/>
                <a:ea typeface="맑은 고딕" charset="0"/>
              </a:rPr>
              <a:t>A worker was cutting an empty 180-liter drum to use as a container for mechanical parts. He was heating up the drum with an oxygen cutter that uses oxygen and LPG when the inflammable vapor inside the drum caused an explosion. The worker’s face was stuck by the drum lid.</a:t>
            </a:r>
            <a:endParaRPr lang="ko-KR" altLang="en-US" sz="1100" dirty="0">
              <a:solidFill>
                <a:schemeClr val="tx1"/>
              </a:solidFill>
              <a:latin typeface="맑은 고딕" charset="0"/>
              <a:ea typeface="맑은 고딕" charset="0"/>
            </a:endParaRPr>
          </a:p>
        </p:txBody>
      </p:sp>
      <p:sp>
        <p:nvSpPr>
          <p:cNvPr id="42" name="텍스트 상자 42"/>
          <p:cNvSpPr txBox="1">
            <a:spLocks noGrp="1" noChangeArrowheads="1"/>
          </p:cNvSpPr>
          <p:nvPr/>
        </p:nvSpPr>
        <p:spPr>
          <a:xfrm>
            <a:off x="5511165" y="4602480"/>
            <a:ext cx="3465195" cy="55435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dirty="0">
                <a:solidFill>
                  <a:schemeClr val="accent4">
                    <a:lumMod val="75000"/>
                    <a:lumOff val="0"/>
                  </a:schemeClr>
                </a:solidFill>
                <a:latin typeface="-윤고딕330" charset="0"/>
                <a:ea typeface="-윤고딕330" charset="0"/>
              </a:rPr>
              <a:t>주입구 및 통기구가 모두 닫힌 상태로 보관되어 있었기 때문에 인화성 액체의 증기가 공기와 섞여서 폭발위험성이 커짐</a:t>
            </a:r>
            <a:endParaRPr lang="ko-KR" altLang="en-US" sz="900" dirty="0">
              <a:solidFill>
                <a:schemeClr val="accent4">
                  <a:lumMod val="75000"/>
                  <a:lumOff val="0"/>
                </a:schemeClr>
              </a:solidFill>
              <a:latin typeface="-윤고딕330" charset="0"/>
              <a:ea typeface="-윤고딕330" charset="0"/>
            </a:endParaRPr>
          </a:p>
        </p:txBody>
      </p:sp>
      <p:sp>
        <p:nvSpPr>
          <p:cNvPr id="48" name="TextBox 48"/>
          <p:cNvSpPr txBox="1">
            <a:spLocks noGrp="1" noChangeArrowheads="1"/>
          </p:cNvSpPr>
          <p:nvPr/>
        </p:nvSpPr>
        <p:spPr>
          <a:xfrm>
            <a:off x="402590" y="5581015"/>
            <a:ext cx="3588385" cy="191135"/>
          </a:xfrm>
          <a:prstGeom prst="rect">
            <a:avLst/>
          </a:prstGeom>
          <a:noFill/>
        </p:spPr>
        <p:txBody>
          <a:bodyPr vert="horz" wrap="square" lIns="0" tIns="0" rIns="0" bIns="0" anchor="t">
            <a:spAutoFit/>
          </a:bodyPr>
          <a:lstStyle/>
          <a:p>
            <a:pPr marL="144145" indent="0" algn="l" defTabSz="457200" eaLnBrk="0" fontAlgn="auto" latinLnBrk="0">
              <a:lnSpc>
                <a:spcPts val="1500"/>
              </a:lnSpc>
              <a:spcBef>
                <a:spcPts val="0"/>
              </a:spcBef>
              <a:spcAft>
                <a:spcPts val="0"/>
              </a:spcAft>
              <a:buFontTx/>
              <a:buNone/>
            </a:pPr>
            <a:r>
              <a:rPr lang="en-US" altLang="ko-KR" sz="900" spc="-100" dirty="0">
                <a:solidFill>
                  <a:schemeClr val="bg1">
                    <a:lumMod val="50000"/>
                    <a:lumOff val="0"/>
                  </a:schemeClr>
                </a:solidFill>
                <a:latin typeface="-윤고딕330" charset="0"/>
                <a:ea typeface="-윤고딕330" charset="0"/>
              </a:rPr>
              <a:t>※ 용기 내부 물질 : Black Varnish, 제2석유류 인화성 물질</a:t>
            </a:r>
            <a:endParaRPr lang="ko-KR" altLang="en-US" sz="900" dirty="0">
              <a:solidFill>
                <a:schemeClr val="bg1">
                  <a:lumMod val="50000"/>
                  <a:lumOff val="0"/>
                </a:schemeClr>
              </a:solidFill>
              <a:latin typeface="-윤고딕330" charset="0"/>
              <a:ea typeface="-윤고딕330" charset="0"/>
            </a:endParaRPr>
          </a:p>
        </p:txBody>
      </p:sp>
      <p:sp>
        <p:nvSpPr>
          <p:cNvPr id="50" name="TextBox 50"/>
          <p:cNvSpPr txBox="1">
            <a:spLocks noGrp="1" noChangeArrowheads="1"/>
          </p:cNvSpPr>
          <p:nvPr/>
        </p:nvSpPr>
        <p:spPr>
          <a:xfrm>
            <a:off x="392430" y="5073015"/>
            <a:ext cx="3304540" cy="382905"/>
          </a:xfrm>
          <a:prstGeom prst="rect">
            <a:avLst/>
          </a:prstGeom>
          <a:noFill/>
        </p:spPr>
        <p:txBody>
          <a:bodyPr vert="horz" wrap="square" lIns="0" tIns="0" rIns="0" bIns="0" anchor="t"/>
          <a:lstStyle/>
          <a:p>
            <a:pPr marL="144145" indent="0" algn="l" defTabSz="457200" eaLnBrk="0" fontAlgn="auto" latinLnBrk="0">
              <a:lnSpc>
                <a:spcPts val="1500"/>
              </a:lnSpc>
              <a:spcBef>
                <a:spcPts val="0"/>
              </a:spcBef>
              <a:spcAft>
                <a:spcPts val="0"/>
              </a:spcAft>
              <a:buFontTx/>
              <a:buNone/>
            </a:pPr>
            <a:r>
              <a:rPr lang="en-US" altLang="ko-KR" sz="1100" b="1" dirty="0">
                <a:solidFill>
                  <a:schemeClr val="accent1">
                    <a:lumMod val="75000"/>
                    <a:lumOff val="0"/>
                  </a:schemeClr>
                </a:solidFill>
                <a:latin typeface="Tahoma" charset="0"/>
                <a:ea typeface="Tahoma" charset="0"/>
              </a:rPr>
              <a:t>※ The drum used to contain black varnish,</a:t>
            </a:r>
            <a:endParaRPr lang="ko-KR" altLang="en-US" sz="1100" b="1" dirty="0">
              <a:solidFill>
                <a:schemeClr val="accent1">
                  <a:lumMod val="75000"/>
                  <a:lumOff val="0"/>
                </a:schemeClr>
              </a:solidFill>
              <a:latin typeface="Tahoma" charset="0"/>
              <a:ea typeface="Tahoma" charset="0"/>
            </a:endParaRPr>
          </a:p>
          <a:p>
            <a:pPr marL="144145" indent="0" algn="l" defTabSz="457200" eaLnBrk="0" fontAlgn="auto" latinLnBrk="0">
              <a:lnSpc>
                <a:spcPts val="1500"/>
              </a:lnSpc>
              <a:spcBef>
                <a:spcPts val="0"/>
              </a:spcBef>
              <a:spcAft>
                <a:spcPts val="0"/>
              </a:spcAft>
              <a:buFontTx/>
              <a:buNone/>
            </a:pPr>
            <a:r>
              <a:rPr lang="en-US" altLang="ko-KR" sz="1100" b="1" dirty="0">
                <a:solidFill>
                  <a:schemeClr val="accent1">
                    <a:lumMod val="75000"/>
                    <a:lumOff val="0"/>
                  </a:schemeClr>
                </a:solidFill>
                <a:latin typeface="Tahoma" charset="0"/>
                <a:ea typeface="Tahoma" charset="0"/>
              </a:rPr>
              <a:t>     and inflammable substances.</a:t>
            </a:r>
            <a:endParaRPr lang="ko-KR" altLang="en-US" sz="1100" b="1" dirty="0">
              <a:solidFill>
                <a:schemeClr val="accent1">
                  <a:lumMod val="75000"/>
                  <a:lumOff val="0"/>
                </a:schemeClr>
              </a:solidFill>
              <a:latin typeface="Tahoma" charset="0"/>
              <a:ea typeface="Tahoma" charset="0"/>
            </a:endParaRPr>
          </a:p>
        </p:txBody>
      </p:sp>
      <p:pic>
        <p:nvPicPr>
          <p:cNvPr id="51" name="Picture 51"/>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4730750" y="2167255"/>
            <a:ext cx="521970" cy="736600"/>
          </a:xfrm>
          <a:prstGeom prst="rect">
            <a:avLst/>
          </a:prstGeom>
          <a:noFill/>
        </p:spPr>
      </p:pic>
      <p:sp>
        <p:nvSpPr>
          <p:cNvPr id="52" name="텍스트 상자 52"/>
          <p:cNvSpPr txBox="1">
            <a:spLocks noGrp="1" noChangeArrowheads="1"/>
          </p:cNvSpPr>
          <p:nvPr/>
        </p:nvSpPr>
        <p:spPr>
          <a:xfrm>
            <a:off x="4434205" y="2515235"/>
            <a:ext cx="1766570" cy="23177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b="1" dirty="0">
                <a:solidFill>
                  <a:srgbClr val="96549D"/>
                </a:solidFill>
                <a:latin typeface="Arial" charset="0"/>
                <a:ea typeface="Arial" charset="0"/>
              </a:rPr>
              <a:t>Cause of Accident</a:t>
            </a:r>
            <a:endParaRPr lang="ko-KR" altLang="en-US" sz="900" b="1" dirty="0">
              <a:solidFill>
                <a:srgbClr val="96549D"/>
              </a:solidFill>
              <a:latin typeface="Arial" charset="0"/>
              <a:ea typeface="Arial" charset="0"/>
            </a:endParaRPr>
          </a:p>
        </p:txBody>
      </p:sp>
      <p:sp>
        <p:nvSpPr>
          <p:cNvPr id="53" name="텍스트 상자 53"/>
          <p:cNvSpPr txBox="1">
            <a:spLocks noGrp="1" noChangeArrowheads="1"/>
          </p:cNvSpPr>
          <p:nvPr/>
        </p:nvSpPr>
        <p:spPr>
          <a:xfrm>
            <a:off x="4688205" y="2654935"/>
            <a:ext cx="681355" cy="231140"/>
          </a:xfrm>
          <a:prstGeom prst="rect">
            <a:avLst/>
          </a:prstGeom>
          <a:ln w="0">
            <a:noFill/>
            <a:prstDash/>
          </a:ln>
        </p:spPr>
        <p:txBody>
          <a:bodyPr vert="horz" wrap="square" lIns="89535" tIns="46355" rIns="89535" bIns="46355" anchor="t"/>
          <a:lstStyle/>
          <a:p>
            <a:pPr marL="0" indent="0" algn="l" defTabSz="508000" fontAlgn="auto">
              <a:lnSpc>
                <a:spcPct val="100000"/>
              </a:lnSpc>
              <a:spcBef>
                <a:spcPts val="0"/>
              </a:spcBef>
              <a:spcAft>
                <a:spcPts val="0"/>
              </a:spcAft>
              <a:buFontTx/>
              <a:buNone/>
            </a:pPr>
            <a:r>
              <a:rPr lang="en-US" altLang="ko-KR" sz="900" b="1" dirty="0">
                <a:solidFill>
                  <a:srgbClr val="96549D"/>
                </a:solidFill>
                <a:latin typeface="-윤고딕330" charset="0"/>
                <a:ea typeface="-윤고딕330" charset="0"/>
              </a:rPr>
              <a:t>재해원인</a:t>
            </a:r>
            <a:endParaRPr lang="ko-KR" altLang="en-US" sz="900" b="1" dirty="0">
              <a:solidFill>
                <a:srgbClr val="96549D"/>
              </a:solidFill>
              <a:latin typeface="-윤고딕330" charset="0"/>
              <a:ea typeface="-윤고딕330" charset="0"/>
            </a:endParaRPr>
          </a:p>
        </p:txBody>
      </p:sp>
      <p:sp>
        <p:nvSpPr>
          <p:cNvPr id="57" name="텍스트 상자 57"/>
          <p:cNvSpPr txBox="1">
            <a:spLocks noGrp="1" noChangeArrowheads="1"/>
          </p:cNvSpPr>
          <p:nvPr/>
        </p:nvSpPr>
        <p:spPr>
          <a:xfrm>
            <a:off x="1937385" y="697865"/>
            <a:ext cx="4226560" cy="27749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가스용접기로 폐드럼통 절단 작업 중 폭발</a:t>
            </a:r>
            <a:endParaRPr lang="ko-KR" altLang="en-US" sz="1200" b="1" dirty="0">
              <a:solidFill>
                <a:schemeClr val="bg1"/>
              </a:solidFill>
              <a:latin typeface="-윤고딕320" charset="0"/>
              <a:ea typeface="-윤고딕320" charset="0"/>
            </a:endParaRPr>
          </a:p>
        </p:txBody>
      </p:sp>
      <p:sp>
        <p:nvSpPr>
          <p:cNvPr id="62" name="텍스트 상자 1"/>
          <p:cNvSpPr txBox="1">
            <a:spLocks noGrp="1" noChangeArrowheads="1"/>
          </p:cNvSpPr>
          <p:nvPr/>
        </p:nvSpPr>
        <p:spPr>
          <a:xfrm>
            <a:off x="5367020" y="3090545"/>
            <a:ext cx="3649345" cy="1242695"/>
          </a:xfrm>
          <a:prstGeom prst="rect">
            <a:avLst/>
          </a:prstGeom>
          <a:ln w="0">
            <a:noFill/>
            <a:prstDash/>
          </a:ln>
        </p:spPr>
        <p:txBody>
          <a:bodyPr vert="horz" wrap="square" lIns="89535" tIns="46355" rIns="89535" bIns="46355" anchor="t"/>
          <a:lstStyle/>
          <a:p>
            <a:pPr marL="0" indent="0" algn="l" defTabSz="457200" eaLnBrk="0" fontAlgn="auto" latinLnBrk="0">
              <a:lnSpc>
                <a:spcPct val="100000"/>
              </a:lnSpc>
              <a:spcBef>
                <a:spcPts val="0"/>
              </a:spcBef>
              <a:spcAft>
                <a:spcPts val="1200"/>
              </a:spcAft>
              <a:buClr>
                <a:srgbClr val="000000"/>
              </a:buClr>
              <a:buFont typeface="Arial"/>
              <a:buChar char="•"/>
            </a:pPr>
            <a:r>
              <a:rPr lang="en-US" altLang="ko-KR" sz="1500" dirty="0">
                <a:solidFill>
                  <a:srgbClr val="000000"/>
                </a:solidFill>
                <a:latin typeface="Tahoma" charset="0"/>
                <a:ea typeface="Tahoma" charset="0"/>
              </a:rPr>
              <a:t> </a:t>
            </a:r>
            <a:r>
              <a:rPr lang="en-US" altLang="ko-KR" sz="1500" dirty="0">
                <a:solidFill>
                  <a:schemeClr val="bg1"/>
                </a:solidFill>
                <a:latin typeface="Tahoma" charset="0"/>
                <a:ea typeface="Tahoma" charset="0"/>
              </a:rPr>
              <a:t>‘</a:t>
            </a:r>
            <a:r>
              <a:rPr lang="en-US" altLang="ko-KR" sz="1500" dirty="0">
                <a:solidFill>
                  <a:srgbClr val="000000"/>
                </a:solidFill>
                <a:latin typeface="Tahoma" charset="0"/>
                <a:ea typeface="Tahoma" charset="0"/>
              </a:rPr>
              <a:t>Because the drum was kept sealed, </a:t>
            </a:r>
            <a:r>
              <a:rPr lang="en-US" altLang="ko-KR" sz="1500" dirty="0">
                <a:solidFill>
                  <a:schemeClr val="bg1"/>
                </a:solidFill>
                <a:latin typeface="Tahoma" charset="0"/>
                <a:ea typeface="Tahoma" charset="0"/>
              </a:rPr>
              <a:t>cl’</a:t>
            </a:r>
            <a:r>
              <a:rPr lang="en-US" altLang="ko-KR" sz="1500" dirty="0">
                <a:solidFill>
                  <a:srgbClr val="000000"/>
                </a:solidFill>
                <a:latin typeface="Tahoma" charset="0"/>
                <a:ea typeface="Tahoma" charset="0"/>
              </a:rPr>
              <a:t>the vapor of the inflammable fluid in </a:t>
            </a:r>
            <a:r>
              <a:rPr lang="en-US" altLang="ko-KR" sz="1500" dirty="0">
                <a:solidFill>
                  <a:schemeClr val="bg1"/>
                </a:solidFill>
                <a:latin typeface="Tahoma" charset="0"/>
                <a:ea typeface="Tahoma" charset="0"/>
              </a:rPr>
              <a:t>cl’</a:t>
            </a:r>
            <a:r>
              <a:rPr lang="en-US" altLang="ko-KR" sz="1500" dirty="0">
                <a:solidFill>
                  <a:srgbClr val="000000"/>
                </a:solidFill>
                <a:latin typeface="Tahoma" charset="0"/>
                <a:ea typeface="Tahoma" charset="0"/>
              </a:rPr>
              <a:t>the drum mixed with oxygen, </a:t>
            </a:r>
            <a:r>
              <a:rPr lang="en-US" altLang="ko-KR" sz="1500" dirty="0">
                <a:solidFill>
                  <a:schemeClr val="bg1"/>
                </a:solidFill>
                <a:latin typeface="Tahoma" charset="0"/>
                <a:ea typeface="Tahoma" charset="0"/>
              </a:rPr>
              <a:t>cl’</a:t>
            </a:r>
            <a:r>
              <a:rPr lang="en-US" altLang="ko-KR" sz="1500" dirty="0">
                <a:solidFill>
                  <a:srgbClr val="000000"/>
                </a:solidFill>
                <a:latin typeface="Tahoma" charset="0"/>
                <a:ea typeface="Tahoma" charset="0"/>
              </a:rPr>
              <a:t>resulting in an increased risk of an </a:t>
            </a:r>
            <a:r>
              <a:rPr lang="en-US" altLang="ko-KR" sz="1500" dirty="0" err="1" smtClean="0">
                <a:solidFill>
                  <a:schemeClr val="bg1"/>
                </a:solidFill>
                <a:latin typeface="Tahoma" charset="0"/>
                <a:ea typeface="Tahoma" charset="0"/>
              </a:rPr>
              <a:t>c’l</a:t>
            </a:r>
            <a:r>
              <a:rPr lang="en-US" altLang="ko-KR" sz="1500" dirty="0" err="1" smtClean="0">
                <a:solidFill>
                  <a:srgbClr val="000000"/>
                </a:solidFill>
                <a:latin typeface="Tahoma" charset="0"/>
                <a:ea typeface="Tahoma" charset="0"/>
              </a:rPr>
              <a:t>explosion</a:t>
            </a:r>
            <a:r>
              <a:rPr lang="en-US" altLang="ko-KR" sz="1500" dirty="0" smtClean="0">
                <a:solidFill>
                  <a:srgbClr val="000000"/>
                </a:solidFill>
                <a:latin typeface="Tahoma" charset="0"/>
                <a:ea typeface="Tahoma" charset="0"/>
              </a:rPr>
              <a:t>.</a:t>
            </a:r>
            <a:endParaRPr lang="ko-KR" altLang="en-US" sz="1500" dirty="0">
              <a:solidFill>
                <a:schemeClr val="tx1"/>
              </a:solidFill>
              <a:latin typeface="맑은 고딕" charset="0"/>
              <a:ea typeface="맑은 고딕" charset="0"/>
            </a:endParaRPr>
          </a:p>
        </p:txBody>
      </p:sp>
      <p:sp>
        <p:nvSpPr>
          <p:cNvPr id="24" name="Rectangle 42"/>
          <p:cNvSpPr>
            <a:spLocks noGrp="1" noChangeArrowheads="1"/>
          </p:cNvSpPr>
          <p:nvPr/>
        </p:nvSpPr>
        <p:spPr>
          <a:xfrm>
            <a:off x="-12065" y="229235"/>
            <a:ext cx="372110"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3</a:t>
            </a:r>
            <a:endParaRPr lang="ko-KR" altLang="en-US" sz="1300" b="1" dirty="0">
              <a:solidFill>
                <a:schemeClr val="tx1"/>
              </a:solidFill>
              <a:latin typeface="맑은 고딕" charset="0"/>
              <a:ea typeface="맑은 고딕" charset="0"/>
            </a:endParaRPr>
          </a:p>
        </p:txBody>
      </p:sp>
      <p:sp>
        <p:nvSpPr>
          <p:cNvPr id="25" name="텍스트 상자 44"/>
          <p:cNvSpPr txBox="1">
            <a:spLocks noGrp="1" noChangeArrowheads="1"/>
          </p:cNvSpPr>
          <p:nvPr/>
        </p:nvSpPr>
        <p:spPr>
          <a:xfrm>
            <a:off x="185420" y="178435"/>
            <a:ext cx="1630680" cy="40005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000" b="1" dirty="0">
                <a:solidFill>
                  <a:schemeClr val="tx1"/>
                </a:solidFill>
                <a:latin typeface="Arial" charset="0"/>
                <a:ea typeface="Arial" charset="0"/>
              </a:rPr>
              <a:t>Examples of Accidents and Prevention Measures</a:t>
            </a:r>
            <a:endParaRPr lang="ko-KR" altLang="en-US" sz="1000" b="1" dirty="0">
              <a:solidFill>
                <a:schemeClr val="tx1"/>
              </a:solidFill>
              <a:latin typeface="Arial" charset="0"/>
              <a:ea typeface="Arial" charset="0"/>
            </a:endParaRPr>
          </a:p>
        </p:txBody>
      </p:sp>
      <p:sp>
        <p:nvSpPr>
          <p:cNvPr id="26" name="텍스트 상자 45"/>
          <p:cNvSpPr txBox="1">
            <a:spLocks noGrp="1" noChangeArrowheads="1"/>
          </p:cNvSpPr>
          <p:nvPr/>
        </p:nvSpPr>
        <p:spPr>
          <a:xfrm>
            <a:off x="197244" y="667538"/>
            <a:ext cx="1494155" cy="231775"/>
          </a:xfrm>
          <a:prstGeom prst="rect">
            <a:avLst/>
          </a:prstGeom>
          <a:ln w="0">
            <a:noFill/>
            <a:prstDash/>
          </a:ln>
        </p:spPr>
        <p:txBody>
          <a:bodyPr vert="horz" wrap="square" lIns="89535" tIns="46355" rIns="89535" bIns="46355" anchor="t"/>
          <a:lstStyle/>
          <a:p>
            <a:pPr marL="0" indent="0" algn="l" defTabSz="457200" eaLnBrk="0" fontAlgn="auto" latinLnBrk="0">
              <a:lnSpc>
                <a:spcPct val="100000"/>
              </a:lnSpc>
              <a:spcBef>
                <a:spcPts val="0"/>
              </a:spcBef>
              <a:spcAft>
                <a:spcPts val="0"/>
              </a:spcAft>
              <a:buFontTx/>
              <a:buNone/>
            </a:pPr>
            <a:r>
              <a:rPr lang="en-US" altLang="ko-KR" sz="900" dirty="0">
                <a:solidFill>
                  <a:schemeClr val="tx1"/>
                </a:solidFill>
                <a:latin typeface="-윤고딕330" charset="0"/>
                <a:ea typeface="-윤고딕330" charset="0"/>
              </a:rPr>
              <a:t>재해사례와 예방대책</a:t>
            </a:r>
            <a:endParaRPr lang="ko-KR" altLang="en-US" sz="900" dirty="0">
              <a:solidFill>
                <a:schemeClr val="tx1"/>
              </a:solidFill>
              <a:latin typeface="-윤고딕330" charset="0"/>
              <a:ea typeface="-윤고딕330" charset="0"/>
            </a:endParaRPr>
          </a:p>
        </p:txBody>
      </p:sp>
      <p:sp>
        <p:nvSpPr>
          <p:cNvPr id="27" name="TextBox 26"/>
          <p:cNvSpPr txBox="1">
            <a:spLocks noGrp="1" noChangeArrowheads="1"/>
          </p:cNvSpPr>
          <p:nvPr/>
        </p:nvSpPr>
        <p:spPr>
          <a:xfrm>
            <a:off x="5543550" y="2216150"/>
            <a:ext cx="3578225" cy="781050"/>
          </a:xfrm>
          <a:prstGeom prst="rect">
            <a:avLst/>
          </a:prstGeom>
          <a:noFill/>
        </p:spPr>
        <p:txBody>
          <a:bodyPr vert="horz" wrap="square" lIns="0" tIns="0" rIns="0" bIns="0" anchor="t"/>
          <a:lstStyle/>
          <a:p>
            <a:pPr marL="0" indent="0" algn="l" defTabSz="508000" eaLnBrk="0" fontAlgn="auto" latinLnBrk="0">
              <a:lnSpc>
                <a:spcPct val="100000"/>
              </a:lnSpc>
              <a:spcBef>
                <a:spcPts val="0"/>
              </a:spcBef>
              <a:spcAft>
                <a:spcPts val="0"/>
              </a:spcAft>
              <a:buFontTx/>
              <a:buNone/>
            </a:pPr>
            <a:r>
              <a:rPr lang="en-US" altLang="ko-KR" sz="1600" b="1" dirty="0">
                <a:solidFill>
                  <a:srgbClr val="7030A0"/>
                </a:solidFill>
                <a:latin typeface="Arial" pitchFamily="34" charset="0"/>
                <a:ea typeface="Times New Roman" charset="0"/>
                <a:cs typeface="Arial" pitchFamily="34" charset="0"/>
              </a:rPr>
              <a:t>Explosive Atmosphere </a:t>
            </a:r>
            <a:endParaRPr lang="ko-KR" altLang="en-US" sz="1600" b="1" dirty="0">
              <a:solidFill>
                <a:srgbClr val="7030A0"/>
              </a:solidFill>
              <a:latin typeface="Arial" pitchFamily="34" charset="0"/>
              <a:ea typeface="Times New Roman" charset="0"/>
              <a:cs typeface="Arial" pitchFamily="34" charset="0"/>
            </a:endParaRPr>
          </a:p>
          <a:p>
            <a:pPr marL="0" indent="0" algn="l" defTabSz="508000" eaLnBrk="0" fontAlgn="auto" latinLnBrk="0">
              <a:lnSpc>
                <a:spcPct val="100000"/>
              </a:lnSpc>
              <a:spcBef>
                <a:spcPts val="0"/>
              </a:spcBef>
              <a:spcAft>
                <a:spcPts val="0"/>
              </a:spcAft>
              <a:buFontTx/>
              <a:buNone/>
            </a:pPr>
            <a:r>
              <a:rPr lang="en-US" altLang="ko-KR" sz="1600" b="1" dirty="0">
                <a:solidFill>
                  <a:srgbClr val="7030A0"/>
                </a:solidFill>
                <a:latin typeface="Arial" pitchFamily="34" charset="0"/>
                <a:ea typeface="Times New Roman" charset="0"/>
                <a:cs typeface="Arial" pitchFamily="34" charset="0"/>
              </a:rPr>
              <a:t>Formed by Inflammable Vapor</a:t>
            </a:r>
            <a:endParaRPr lang="ko-KR" altLang="en-US" sz="1600" b="1" dirty="0">
              <a:solidFill>
                <a:srgbClr val="7030A0"/>
              </a:solidFill>
              <a:latin typeface="Arial" pitchFamily="34" charset="0"/>
              <a:ea typeface="Times New Roman" charset="0"/>
              <a:cs typeface="Arial" pitchFamily="34" charset="0"/>
            </a:endParaRPr>
          </a:p>
          <a:p>
            <a:pPr marL="0" indent="0" algn="l" defTabSz="457200" eaLnBrk="0" fontAlgn="auto" latinLnBrk="0">
              <a:lnSpc>
                <a:spcPct val="150000"/>
              </a:lnSpc>
              <a:spcBef>
                <a:spcPts val="0"/>
              </a:spcBef>
              <a:spcAft>
                <a:spcPts val="0"/>
              </a:spcAft>
              <a:buFontTx/>
              <a:buNone/>
            </a:pPr>
            <a:r>
              <a:rPr lang="en-US" altLang="ko-KR" sz="1100" b="1" dirty="0">
                <a:solidFill>
                  <a:srgbClr val="7030A0"/>
                </a:solidFill>
                <a:latin typeface="-윤고딕310" pitchFamily="18" charset="-127"/>
                <a:ea typeface="-윤고딕310" pitchFamily="18" charset="-127"/>
              </a:rPr>
              <a:t>인화성 증기에 의한 폭발위험 분위기 형성</a:t>
            </a:r>
            <a:endParaRPr lang="ko-KR" altLang="en-US" sz="1100" b="1" dirty="0">
              <a:solidFill>
                <a:srgbClr val="7030A0"/>
              </a:solidFill>
              <a:latin typeface="-윤고딕310" pitchFamily="18" charset="-127"/>
              <a:ea typeface="-윤고딕310" pitchFamily="18" charset="-127"/>
            </a:endParaRPr>
          </a:p>
          <a:p>
            <a:pPr marL="0" indent="0" algn="l" defTabSz="457200" eaLnBrk="0" fontAlgn="auto" latinLnBrk="0">
              <a:lnSpc>
                <a:spcPct val="150000"/>
              </a:lnSpc>
              <a:spcBef>
                <a:spcPts val="0"/>
              </a:spcBef>
              <a:spcAft>
                <a:spcPts val="0"/>
              </a:spcAft>
              <a:buFontTx/>
              <a:buNone/>
            </a:pPr>
            <a:endParaRPr lang="ko-KR" altLang="en-US" sz="900" dirty="0">
              <a:solidFill>
                <a:srgbClr val="7030A0"/>
              </a:solidFill>
              <a:latin typeface="맑은 고딕" charset="0"/>
              <a:ea typeface="맑은 고딕" charset="0"/>
            </a:endParaRPr>
          </a:p>
          <a:p>
            <a:pPr marL="0" indent="0" algn="l" defTabSz="457200" eaLnBrk="0" fontAlgn="auto" latinLnBrk="0">
              <a:lnSpc>
                <a:spcPct val="100000"/>
              </a:lnSpc>
              <a:spcBef>
                <a:spcPts val="0"/>
              </a:spcBef>
              <a:spcAft>
                <a:spcPts val="1200"/>
              </a:spcAft>
              <a:buFontTx/>
              <a:buNone/>
            </a:pPr>
            <a:endParaRPr lang="ko-KR" altLang="en-US" sz="1500" dirty="0">
              <a:solidFill>
                <a:srgbClr val="000000"/>
              </a:solidFill>
              <a:latin typeface="Tahoma" charset="0"/>
              <a:ea typeface="Tahoma" charset="0"/>
            </a:endParaRPr>
          </a:p>
          <a:p>
            <a:pPr marL="144145" indent="-144145" algn="l" defTabSz="457200" eaLnBrk="0" fontAlgn="auto" latinLnBrk="0">
              <a:lnSpc>
                <a:spcPts val="2200"/>
              </a:lnSpc>
              <a:spcBef>
                <a:spcPts val="0"/>
              </a:spcBef>
              <a:spcAft>
                <a:spcPts val="1200"/>
              </a:spcAft>
              <a:buFontTx/>
              <a:buNone/>
            </a:pPr>
            <a:endParaRPr lang="ko-KR" altLang="en-US" sz="1200" dirty="0">
              <a:solidFill>
                <a:srgbClr val="000000"/>
              </a:solidFill>
              <a:latin typeface="Gulim" charset="0"/>
              <a:ea typeface="Gulim" charset="0"/>
            </a:endParaRPr>
          </a:p>
          <a:p>
            <a:pPr marL="144145" indent="-144145" algn="l" defTabSz="457200" eaLnBrk="0" fontAlgn="auto" latinLnBrk="0">
              <a:lnSpc>
                <a:spcPts val="2200"/>
              </a:lnSpc>
              <a:spcBef>
                <a:spcPts val="0"/>
              </a:spcBef>
              <a:spcAft>
                <a:spcPts val="1200"/>
              </a:spcAft>
              <a:buFontTx/>
              <a:buNone/>
            </a:pPr>
            <a:endParaRPr lang="ko-KR" altLang="en-US" sz="1500" dirty="0">
              <a:solidFill>
                <a:schemeClr val="tx1"/>
              </a:solidFill>
              <a:latin typeface="맑은 고딕" charset="0"/>
              <a:ea typeface="맑은 고딕" charset="0"/>
            </a:endParaRPr>
          </a:p>
        </p:txBody>
      </p:sp>
      <p:sp>
        <p:nvSpPr>
          <p:cNvPr id="28" name="TextBox 27"/>
          <p:cNvSpPr txBox="1"/>
          <p:nvPr/>
        </p:nvSpPr>
        <p:spPr>
          <a:xfrm>
            <a:off x="509270" y="1048385"/>
            <a:ext cx="1218565" cy="233205"/>
          </a:xfrm>
          <a:prstGeom prst="rect">
            <a:avLst/>
          </a:prstGeom>
          <a:noFill/>
        </p:spPr>
        <p:txBody>
          <a:bodyPr vert="horz" wrap="square" lIns="0" tIns="0" rIns="0" bIns="0" anchor="t">
            <a:spAutoFit/>
          </a:bodyPr>
          <a:lstStyle/>
          <a:p>
            <a:pPr marL="0" indent="0" algn="l" defTabSz="457200" eaLnBrk="0" fontAlgn="auto" latinLnBrk="0">
              <a:lnSpc>
                <a:spcPts val="2000"/>
              </a:lnSpc>
              <a:spcBef>
                <a:spcPts val="0"/>
              </a:spcBef>
              <a:spcAft>
                <a:spcPts val="800"/>
              </a:spcAft>
              <a:buFontTx/>
              <a:buNone/>
            </a:pPr>
            <a:r>
              <a:rPr lang="en-US" altLang="ko-KR" sz="1400" b="1" dirty="0">
                <a:solidFill>
                  <a:schemeClr val="tx1">
                    <a:lumMod val="65000"/>
                    <a:lumOff val="35000"/>
                  </a:schemeClr>
                </a:solidFill>
                <a:latin typeface="Arial" pitchFamily="34" charset="0"/>
                <a:ea typeface="맑은 고딕" charset="0"/>
                <a:cs typeface="Arial" pitchFamily="34" charset="0"/>
              </a:rPr>
              <a:t>Example</a:t>
            </a:r>
            <a:endParaRPr lang="ko-KR" altLang="en-US" sz="1400" b="1" dirty="0">
              <a:solidFill>
                <a:schemeClr val="tx1">
                  <a:lumMod val="65000"/>
                  <a:lumOff val="35000"/>
                </a:schemeClr>
              </a:solidFill>
              <a:latin typeface="Arial" pitchFamily="34" charset="0"/>
              <a:ea typeface="맑은 고딕" charset="0"/>
              <a:cs typeface="Arial" pitchFamily="34" charset="0"/>
            </a:endParaRPr>
          </a:p>
        </p:txBody>
      </p:sp>
      <p:sp>
        <p:nvSpPr>
          <p:cNvPr id="29" name="TextBox 28"/>
          <p:cNvSpPr txBox="1"/>
          <p:nvPr/>
        </p:nvSpPr>
        <p:spPr>
          <a:xfrm>
            <a:off x="346075" y="1029335"/>
            <a:ext cx="384175" cy="226060"/>
          </a:xfrm>
          <a:prstGeom prst="rect">
            <a:avLst/>
          </a:prstGeom>
          <a:noFill/>
        </p:spPr>
        <p:txBody>
          <a:bodyPr vert="horz" wrap="square" lIns="0" tIns="0" rIns="0" bIns="0" anchor="t">
            <a:spAutoFit/>
          </a:bodyPr>
          <a:lstStyle/>
          <a:p>
            <a:pPr marL="285750" indent="-285750" algn="l" defTabSz="457200" eaLnBrk="0" fontAlgn="auto" latinLnBrk="0">
              <a:lnSpc>
                <a:spcPts val="2000"/>
              </a:lnSpc>
              <a:spcBef>
                <a:spcPts val="0"/>
              </a:spcBef>
              <a:spcAft>
                <a:spcPts val="800"/>
              </a:spcAft>
              <a:buClr>
                <a:srgbClr val="595959"/>
              </a:buClr>
              <a:buSzPct val="70000"/>
              <a:buFont typeface="맑은 고딕"/>
              <a:buChar char="▶"/>
            </a:pPr>
            <a:r>
              <a:rPr lang="en-US" altLang="ko-KR" sz="1200" b="1" dirty="0">
                <a:solidFill>
                  <a:schemeClr val="tx1">
                    <a:lumMod val="65000"/>
                    <a:lumOff val="35000"/>
                  </a:schemeClr>
                </a:solidFill>
                <a:latin typeface="맑은 고딕" charset="0"/>
                <a:ea typeface="맑은 고딕" charset="0"/>
              </a:rPr>
              <a:t>  </a:t>
            </a:r>
            <a:endParaRPr lang="ko-KR" altLang="en-US" sz="1200" b="1" dirty="0">
              <a:solidFill>
                <a:schemeClr val="tx1">
                  <a:lumMod val="65000"/>
                  <a:lumOff val="35000"/>
                </a:schemeClr>
              </a:solidFill>
              <a:latin typeface="맑은 고딕" charset="0"/>
              <a:ea typeface="맑은 고딕" charset="0"/>
            </a:endParaRPr>
          </a:p>
        </p:txBody>
      </p:sp>
      <p:sp>
        <p:nvSpPr>
          <p:cNvPr id="30" name="TextBox 29"/>
          <p:cNvSpPr txBox="1"/>
          <p:nvPr/>
        </p:nvSpPr>
        <p:spPr>
          <a:xfrm>
            <a:off x="501029" y="1237856"/>
            <a:ext cx="1218565" cy="256540"/>
          </a:xfrm>
          <a:prstGeom prst="rect">
            <a:avLst/>
          </a:prstGeom>
          <a:noFill/>
        </p:spPr>
        <p:txBody>
          <a:bodyPr vert="horz" wrap="square" lIns="0" tIns="0" rIns="0" bIns="0" anchor="t">
            <a:spAutoFit/>
          </a:bodyPr>
          <a:lstStyle/>
          <a:p>
            <a:pPr marL="0" indent="0" algn="l" defTabSz="457200" eaLnBrk="0" fontAlgn="auto" latinLnBrk="0">
              <a:lnSpc>
                <a:spcPts val="2000"/>
              </a:lnSpc>
              <a:spcBef>
                <a:spcPts val="0"/>
              </a:spcBef>
              <a:spcAft>
                <a:spcPts val="800"/>
              </a:spcAft>
              <a:buFontTx/>
              <a:buNone/>
            </a:pPr>
            <a:r>
              <a:rPr lang="en-US" altLang="ko-KR" sz="1000" b="1" dirty="0">
                <a:solidFill>
                  <a:schemeClr val="tx1">
                    <a:lumMod val="65000"/>
                    <a:lumOff val="35000"/>
                  </a:schemeClr>
                </a:solidFill>
                <a:latin typeface="맑은 고딕" charset="0"/>
                <a:ea typeface="맑은 고딕" charset="0"/>
              </a:rPr>
              <a:t>주요</a:t>
            </a:r>
            <a:r>
              <a:rPr lang="en-US" altLang="ko-KR" sz="1000" b="1" dirty="0">
                <a:solidFill>
                  <a:schemeClr val="tx1">
                    <a:lumMod val="65000"/>
                    <a:lumOff val="35000"/>
                  </a:schemeClr>
                </a:solidFill>
                <a:latin typeface="Calibri" charset="0"/>
                <a:ea typeface="Calibri" charset="0"/>
              </a:rPr>
              <a:t> </a:t>
            </a:r>
            <a:r>
              <a:rPr lang="en-US" altLang="ko-KR" sz="1000" b="1" dirty="0">
                <a:solidFill>
                  <a:schemeClr val="tx1">
                    <a:lumMod val="65000"/>
                    <a:lumOff val="35000"/>
                  </a:schemeClr>
                </a:solidFill>
                <a:latin typeface="맑은 고딕" charset="0"/>
                <a:ea typeface="맑은 고딕" charset="0"/>
              </a:rPr>
              <a:t>재해</a:t>
            </a:r>
            <a:r>
              <a:rPr lang="en-US" altLang="ko-KR" sz="1000" b="1" dirty="0">
                <a:solidFill>
                  <a:schemeClr val="tx1">
                    <a:lumMod val="65000"/>
                    <a:lumOff val="35000"/>
                  </a:schemeClr>
                </a:solidFill>
                <a:latin typeface="Calibri" charset="0"/>
                <a:ea typeface="Calibri" charset="0"/>
              </a:rPr>
              <a:t> </a:t>
            </a:r>
            <a:r>
              <a:rPr lang="en-US" altLang="ko-KR" sz="1000" b="1" dirty="0">
                <a:solidFill>
                  <a:schemeClr val="tx1">
                    <a:lumMod val="65000"/>
                    <a:lumOff val="35000"/>
                  </a:schemeClr>
                </a:solidFill>
                <a:latin typeface="맑은 고딕" charset="0"/>
                <a:ea typeface="맑은 고딕" charset="0"/>
              </a:rPr>
              <a:t>내용</a:t>
            </a:r>
            <a:endParaRPr lang="ko-KR" altLang="en-US" sz="1000" b="1" dirty="0">
              <a:solidFill>
                <a:schemeClr val="tx1">
                  <a:lumMod val="65000"/>
                  <a:lumOff val="35000"/>
                </a:schemeClr>
              </a:solidFill>
              <a:latin typeface="맑은 고딕" charset="0"/>
              <a:ea typeface="맑은 고딕" charset="0"/>
            </a:endParaRPr>
          </a:p>
        </p:txBody>
      </p:sp>
      <p:pic>
        <p:nvPicPr>
          <p:cNvPr id="31" name="Picture 7" descr="C:/Users/Administrator/AppData/Roaming/PolarisOffice/ETemp/3288_5820208/image9.emf"/>
          <p:cNvPicPr>
            <a:picLocks noChangeAspect="1"/>
          </p:cNvPicPr>
          <p:nvPr/>
        </p:nvPicPr>
        <p:blipFill rotWithShape="1">
          <a:blip r:embed="rId5">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3" name="도형 71"/>
          <p:cNvSpPr>
            <a:spLocks noGrp="1" noChangeArrowheads="1"/>
          </p:cNvSpPr>
          <p:nvPr/>
        </p:nvSpPr>
        <p:spPr>
          <a:xfrm>
            <a:off x="-9525" y="973455"/>
            <a:ext cx="9159875" cy="1069340"/>
          </a:xfrm>
          <a:prstGeom prst="rect">
            <a:avLst/>
          </a:prstGeom>
          <a:gradFill>
            <a:gsLst>
              <a:gs pos="0">
                <a:srgbClr val="8488C4"/>
              </a:gs>
              <a:gs pos="0">
                <a:srgbClr val="D4DEFF"/>
              </a:gs>
            </a:gsLst>
            <a:lin ang="10800000" scaled="0"/>
          </a:gradFill>
          <a:ln w="0">
            <a:noFill/>
            <a:prstDash/>
          </a:ln>
        </p:spPr>
        <p:style>
          <a:lnRef idx="2">
            <a:schemeClr val="accent1">
              <a:shade val="50000"/>
            </a:schemeClr>
          </a:lnRef>
          <a:fillRef idx="1">
            <a:schemeClr val="accent1"/>
          </a:fillRef>
          <a:effectRef idx="0">
            <a:schemeClr val="accent1"/>
          </a:effectRef>
          <a:fontRef idx="major">
            <a:schemeClr val="lt1"/>
          </a:fontRef>
        </p:style>
        <p:txBody>
          <a:bodyPr vert="horz" wrap="square" lIns="91440" tIns="45720" rIns="91440" bIns="45720" anchor="ctr"/>
          <a:lstStyle/>
          <a:p>
            <a:pPr marL="0" indent="0" algn="ctr" defTabSz="508000" fontAlgn="auto">
              <a:lnSpc>
                <a:spcPct val="100000"/>
              </a:lnSpc>
              <a:spcBef>
                <a:spcPts val="0"/>
              </a:spcBef>
              <a:spcAft>
                <a:spcPts val="0"/>
              </a:spcAft>
              <a:buFontTx/>
              <a:buNone/>
            </a:pPr>
            <a:endParaRPr lang="ko-KR" altLang="en-US" sz="1800" dirty="0">
              <a:latin typeface="맑은 고딕" charset="0"/>
              <a:ea typeface="맑은 고딕" charset="0"/>
            </a:endParaRPr>
          </a:p>
        </p:txBody>
      </p:sp>
      <p:sp>
        <p:nvSpPr>
          <p:cNvPr id="67" name="Rectangle 67"/>
          <p:cNvSpPr>
            <a:spLocks noGrp="1" noChangeArrowheads="1"/>
          </p:cNvSpPr>
          <p:nvPr/>
        </p:nvSpPr>
        <p:spPr>
          <a:xfrm>
            <a:off x="447040" y="2190750"/>
            <a:ext cx="3998595" cy="3328035"/>
          </a:xfrm>
          <a:prstGeom prst="rect">
            <a:avLst/>
          </a:prstGeom>
          <a:blipFill rotWithShape="1">
            <a:blip r:embed="rId3">
              <a:extLst>
                <a:ext uri="{28A0092B-C50C-407E-A947-70E740481C1C}">
                  <a14:useLocalDpi xmlns:a14="http://schemas.microsoft.com/office/drawing/2010/main" val="0"/>
                </a:ext>
              </a:extLst>
            </a:blip>
            <a:stretch>
              <a:fillRect/>
            </a:stretch>
          </a:blipFill>
          <a:ln w="0">
            <a:noFill/>
            <a:prstDash/>
          </a:ln>
        </p:spPr>
        <p:style>
          <a:lnRef idx="1">
            <a:schemeClr val="accent1"/>
          </a:lnRef>
          <a:fillRef idx="3">
            <a:schemeClr val="accent1"/>
          </a:fillRef>
          <a:effectRef idx="2">
            <a:schemeClr val="accent1"/>
          </a:effectRef>
          <a:fontRef idx="major">
            <a:schemeClr val="lt1"/>
          </a:fontRef>
        </p:style>
        <p:txBody>
          <a:bodyPr vert="horz" wrap="square" lIns="91440" tIns="45720" rIns="91440" bIns="45720" anchor="ctr"/>
          <a:lstStyle/>
          <a:p>
            <a:pPr marL="0" indent="0" algn="ctr" defTabSz="457200" eaLnBrk="0" fontAlgn="auto" latinLnBrk="0">
              <a:lnSpc>
                <a:spcPct val="100000"/>
              </a:lnSpc>
              <a:spcBef>
                <a:spcPts val="0"/>
              </a:spcBef>
              <a:spcAft>
                <a:spcPts val="0"/>
              </a:spcAft>
              <a:buFontTx/>
              <a:buNone/>
            </a:pPr>
            <a:endParaRPr lang="ko-KR" altLang="en-US" sz="1800" dirty="0">
              <a:latin typeface="Calibri" charset="0"/>
              <a:ea typeface="Calibri" charset="0"/>
            </a:endParaRPr>
          </a:p>
        </p:txBody>
      </p:sp>
      <p:sp>
        <p:nvSpPr>
          <p:cNvPr id="39" name="TextBox 39"/>
          <p:cNvSpPr txBox="1">
            <a:spLocks noGrp="1" noChangeArrowheads="1"/>
          </p:cNvSpPr>
          <p:nvPr/>
        </p:nvSpPr>
        <p:spPr>
          <a:xfrm>
            <a:off x="1922145" y="70485"/>
            <a:ext cx="7223125" cy="704850"/>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Empty Drum Explodes While Being Cut </a:t>
            </a:r>
            <a:endParaRPr lang="ko-KR" altLang="en-US" sz="2000" b="1" dirty="0">
              <a:solidFill>
                <a:srgbClr val="FFFFFF"/>
              </a:solidFill>
              <a:latin typeface="맑은 고딕" charset="0"/>
              <a:ea typeface="맑은 고딕" charset="0"/>
            </a:endParaRPr>
          </a:p>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with a Gas Welding Machine</a:t>
            </a:r>
            <a:endParaRPr lang="ko-KR" altLang="en-US" sz="2000" b="1" dirty="0">
              <a:solidFill>
                <a:srgbClr val="FFFFFF"/>
              </a:solidFill>
              <a:latin typeface="맑은 고딕" charset="0"/>
              <a:ea typeface="맑은 고딕" charset="0"/>
            </a:endParaRPr>
          </a:p>
        </p:txBody>
      </p:sp>
      <p:sp>
        <p:nvSpPr>
          <p:cNvPr id="41" name="텍스트 상자 41"/>
          <p:cNvSpPr txBox="1">
            <a:spLocks noGrp="1" noChangeArrowheads="1"/>
          </p:cNvSpPr>
          <p:nvPr/>
        </p:nvSpPr>
        <p:spPr>
          <a:xfrm>
            <a:off x="1965960" y="1000760"/>
            <a:ext cx="7033260" cy="59880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100" dirty="0">
                <a:solidFill>
                  <a:schemeClr val="tx1"/>
                </a:solidFill>
                <a:latin typeface="맑은 고딕" charset="0"/>
                <a:ea typeface="맑은 고딕" charset="0"/>
              </a:rPr>
              <a:t>A worker was cutting an empty 180-liter drum to use as a container for mechanical parts. He was heating up the drum with an oxygen cutter that uses oxygen and LPG when the inflammable vapor inside the drum caused an explosion. The worker’s face was stuck by the drum lid.</a:t>
            </a:r>
            <a:endParaRPr lang="ko-KR" altLang="en-US" sz="1100" dirty="0">
              <a:solidFill>
                <a:schemeClr val="tx1"/>
              </a:solidFill>
              <a:latin typeface="맑은 고딕" charset="0"/>
              <a:ea typeface="맑은 고딕" charset="0"/>
            </a:endParaRPr>
          </a:p>
        </p:txBody>
      </p:sp>
      <p:sp>
        <p:nvSpPr>
          <p:cNvPr id="42" name="텍스트 상자 42"/>
          <p:cNvSpPr txBox="1">
            <a:spLocks noGrp="1" noChangeArrowheads="1"/>
          </p:cNvSpPr>
          <p:nvPr/>
        </p:nvSpPr>
        <p:spPr>
          <a:xfrm>
            <a:off x="5492115" y="4610735"/>
            <a:ext cx="3166745" cy="40068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dirty="0">
                <a:solidFill>
                  <a:schemeClr val="accent4">
                    <a:lumMod val="75000"/>
                    <a:lumOff val="0"/>
                  </a:schemeClr>
                </a:solidFill>
                <a:latin typeface="-윤고딕330" charset="0"/>
                <a:ea typeface="-윤고딕330" charset="0"/>
              </a:rPr>
              <a:t>점화원 작용: 산소절단기의 불꽃(산소 + 프로판가스, 불꽃온도: 약 2,800℃)</a:t>
            </a:r>
            <a:endParaRPr lang="ko-KR" altLang="en-US" sz="900" dirty="0">
              <a:solidFill>
                <a:schemeClr val="accent4">
                  <a:lumMod val="75000"/>
                  <a:lumOff val="0"/>
                </a:schemeClr>
              </a:solidFill>
              <a:latin typeface="-윤고딕330" charset="0"/>
              <a:ea typeface="-윤고딕330" charset="0"/>
            </a:endParaRPr>
          </a:p>
        </p:txBody>
      </p:sp>
      <p:sp>
        <p:nvSpPr>
          <p:cNvPr id="50" name="TextBox 50"/>
          <p:cNvSpPr txBox="1">
            <a:spLocks noGrp="1" noChangeArrowheads="1"/>
          </p:cNvSpPr>
          <p:nvPr/>
        </p:nvSpPr>
        <p:spPr>
          <a:xfrm>
            <a:off x="402590" y="5581015"/>
            <a:ext cx="3588385" cy="191135"/>
          </a:xfrm>
          <a:prstGeom prst="rect">
            <a:avLst/>
          </a:prstGeom>
          <a:noFill/>
        </p:spPr>
        <p:txBody>
          <a:bodyPr vert="horz" wrap="square" lIns="0" tIns="0" rIns="0" bIns="0" anchor="t">
            <a:spAutoFit/>
          </a:bodyPr>
          <a:lstStyle/>
          <a:p>
            <a:pPr marL="144145" indent="0" algn="l" defTabSz="457200" eaLnBrk="0" fontAlgn="auto" latinLnBrk="0">
              <a:lnSpc>
                <a:spcPts val="1500"/>
              </a:lnSpc>
              <a:spcBef>
                <a:spcPts val="0"/>
              </a:spcBef>
              <a:spcAft>
                <a:spcPts val="0"/>
              </a:spcAft>
              <a:buFontTx/>
              <a:buNone/>
            </a:pPr>
            <a:r>
              <a:rPr lang="en-US" altLang="ko-KR" sz="900" spc="-100" dirty="0">
                <a:solidFill>
                  <a:schemeClr val="bg1">
                    <a:lumMod val="50000"/>
                    <a:lumOff val="0"/>
                  </a:schemeClr>
                </a:solidFill>
                <a:latin typeface="-윤고딕330" charset="0"/>
                <a:ea typeface="-윤고딕330" charset="0"/>
              </a:rPr>
              <a:t>※ 용기 내부 물질 : Black Varnish, 제2석유류 인화성 물질</a:t>
            </a:r>
            <a:endParaRPr lang="ko-KR" altLang="en-US" sz="900" dirty="0">
              <a:solidFill>
                <a:schemeClr val="bg1">
                  <a:lumMod val="50000"/>
                  <a:lumOff val="0"/>
                </a:schemeClr>
              </a:solidFill>
              <a:latin typeface="-윤고딕330" charset="0"/>
              <a:ea typeface="-윤고딕330" charset="0"/>
            </a:endParaRPr>
          </a:p>
        </p:txBody>
      </p:sp>
      <p:sp>
        <p:nvSpPr>
          <p:cNvPr id="52" name="TextBox 52"/>
          <p:cNvSpPr txBox="1">
            <a:spLocks noGrp="1" noChangeArrowheads="1"/>
          </p:cNvSpPr>
          <p:nvPr/>
        </p:nvSpPr>
        <p:spPr>
          <a:xfrm>
            <a:off x="392430" y="5073015"/>
            <a:ext cx="3672840" cy="382905"/>
          </a:xfrm>
          <a:prstGeom prst="rect">
            <a:avLst/>
          </a:prstGeom>
          <a:noFill/>
        </p:spPr>
        <p:txBody>
          <a:bodyPr vert="horz" wrap="square" lIns="0" tIns="0" rIns="0" bIns="0" anchor="t"/>
          <a:lstStyle/>
          <a:p>
            <a:pPr marL="144145" indent="0" algn="l" defTabSz="457200" eaLnBrk="0" fontAlgn="auto" latinLnBrk="0">
              <a:lnSpc>
                <a:spcPts val="1500"/>
              </a:lnSpc>
              <a:spcBef>
                <a:spcPts val="0"/>
              </a:spcBef>
              <a:spcAft>
                <a:spcPts val="0"/>
              </a:spcAft>
              <a:buFontTx/>
              <a:buNone/>
            </a:pPr>
            <a:r>
              <a:rPr lang="en-US" altLang="ko-KR" sz="1100" b="1" dirty="0">
                <a:solidFill>
                  <a:schemeClr val="accent1">
                    <a:lumMod val="75000"/>
                    <a:lumOff val="0"/>
                  </a:schemeClr>
                </a:solidFill>
                <a:latin typeface="Tahoma" charset="0"/>
                <a:ea typeface="Tahoma" charset="0"/>
              </a:rPr>
              <a:t>※ The drum used to contain black varnish,</a:t>
            </a:r>
            <a:endParaRPr lang="ko-KR" altLang="en-US" sz="1100" b="1" dirty="0">
              <a:solidFill>
                <a:schemeClr val="accent1">
                  <a:lumMod val="75000"/>
                  <a:lumOff val="0"/>
                </a:schemeClr>
              </a:solidFill>
              <a:latin typeface="Tahoma" charset="0"/>
              <a:ea typeface="Tahoma" charset="0"/>
            </a:endParaRPr>
          </a:p>
          <a:p>
            <a:pPr marL="144145" indent="0" algn="l" defTabSz="457200" eaLnBrk="0" fontAlgn="auto" latinLnBrk="0">
              <a:lnSpc>
                <a:spcPts val="1500"/>
              </a:lnSpc>
              <a:spcBef>
                <a:spcPts val="0"/>
              </a:spcBef>
              <a:spcAft>
                <a:spcPts val="0"/>
              </a:spcAft>
              <a:buFontTx/>
              <a:buNone/>
            </a:pPr>
            <a:r>
              <a:rPr lang="en-US" altLang="ko-KR" sz="1100" b="1" dirty="0">
                <a:solidFill>
                  <a:schemeClr val="accent1">
                    <a:lumMod val="75000"/>
                    <a:lumOff val="0"/>
                  </a:schemeClr>
                </a:solidFill>
                <a:latin typeface="Tahoma" charset="0"/>
                <a:ea typeface="Tahoma" charset="0"/>
              </a:rPr>
              <a:t>     and inflammable substances.</a:t>
            </a:r>
            <a:endParaRPr lang="ko-KR" altLang="en-US" sz="1100" b="1" dirty="0">
              <a:solidFill>
                <a:schemeClr val="accent1">
                  <a:lumMod val="75000"/>
                  <a:lumOff val="0"/>
                </a:schemeClr>
              </a:solidFill>
              <a:latin typeface="Tahoma" charset="0"/>
              <a:ea typeface="Tahoma" charset="0"/>
            </a:endParaRPr>
          </a:p>
        </p:txBody>
      </p:sp>
      <p:sp>
        <p:nvSpPr>
          <p:cNvPr id="53" name="TextBox 53"/>
          <p:cNvSpPr txBox="1">
            <a:spLocks noGrp="1" noChangeArrowheads="1"/>
          </p:cNvSpPr>
          <p:nvPr/>
        </p:nvSpPr>
        <p:spPr>
          <a:xfrm>
            <a:off x="2030730" y="1624330"/>
            <a:ext cx="6790055" cy="356870"/>
          </a:xfrm>
          <a:prstGeom prst="rect">
            <a:avLst/>
          </a:prstGeom>
          <a:noFill/>
        </p:spPr>
        <p:txBody>
          <a:bodyPr vert="horz" wrap="square" lIns="0" tIns="0" rIns="0" bIns="0" anchor="t">
            <a:spAutoFit/>
          </a:bodyPr>
          <a:lstStyle/>
          <a:p>
            <a:pPr marL="0" indent="0" algn="l" defTabSz="457200" eaLnBrk="0" fontAlgn="auto" latinLnBrk="0">
              <a:lnSpc>
                <a:spcPts val="1400"/>
              </a:lnSpc>
              <a:spcBef>
                <a:spcPts val="0"/>
              </a:spcBef>
              <a:spcAft>
                <a:spcPts val="0"/>
              </a:spcAft>
              <a:buFontTx/>
              <a:buNone/>
            </a:pPr>
            <a:r>
              <a:rPr lang="en-US" altLang="ko-KR" sz="1000" dirty="0">
                <a:solidFill>
                  <a:srgbClr val="008080"/>
                </a:solidFill>
                <a:latin typeface="맑은 고딕" charset="0"/>
                <a:ea typeface="맑은 고딕" charset="0"/>
              </a:rPr>
              <a:t>철재</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폐드럼통(180L)을</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절단해서</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기계부속품</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보관</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용기로</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사용하기</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위해</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산소절단기(산소+LPG)를</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이용</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하여</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폐드럼통을</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가열하던</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중</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내부에</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있던</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인화성</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증기가</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점화원에</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의해</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폭발하면서</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드럼통</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상부</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덮개에</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안면부를</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맞음</a:t>
            </a:r>
            <a:endParaRPr lang="ko-KR" altLang="en-US" sz="1000" dirty="0">
              <a:solidFill>
                <a:srgbClr val="008080"/>
              </a:solidFill>
              <a:latin typeface="맑은 고딕" charset="0"/>
              <a:ea typeface="맑은 고딕" charset="0"/>
            </a:endParaRPr>
          </a:p>
        </p:txBody>
      </p:sp>
      <p:pic>
        <p:nvPicPr>
          <p:cNvPr id="54" name="Picture 54" descr="C:/Users/Administrator/AppData/Roaming/PolarisOffice/ETemp/3192_8625784/fImage264512281854.png"/>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4730750" y="2167255"/>
            <a:ext cx="521970" cy="736600"/>
          </a:xfrm>
          <a:prstGeom prst="rect">
            <a:avLst/>
          </a:prstGeom>
          <a:noFill/>
        </p:spPr>
      </p:pic>
      <p:sp>
        <p:nvSpPr>
          <p:cNvPr id="55" name="텍스트 상자 55"/>
          <p:cNvSpPr txBox="1">
            <a:spLocks noGrp="1" noChangeArrowheads="1"/>
          </p:cNvSpPr>
          <p:nvPr/>
        </p:nvSpPr>
        <p:spPr>
          <a:xfrm>
            <a:off x="4434205" y="2515235"/>
            <a:ext cx="1766570" cy="23177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b="1" dirty="0">
                <a:solidFill>
                  <a:srgbClr val="96549D"/>
                </a:solidFill>
                <a:latin typeface="Arial" charset="0"/>
                <a:ea typeface="Arial" charset="0"/>
              </a:rPr>
              <a:t>Cause of Accident</a:t>
            </a:r>
            <a:endParaRPr lang="ko-KR" altLang="en-US" sz="900" b="1" dirty="0">
              <a:solidFill>
                <a:srgbClr val="96549D"/>
              </a:solidFill>
              <a:latin typeface="Arial" charset="0"/>
              <a:ea typeface="Arial" charset="0"/>
            </a:endParaRPr>
          </a:p>
        </p:txBody>
      </p:sp>
      <p:sp>
        <p:nvSpPr>
          <p:cNvPr id="56" name="텍스트 상자 56"/>
          <p:cNvSpPr txBox="1">
            <a:spLocks noGrp="1" noChangeArrowheads="1"/>
          </p:cNvSpPr>
          <p:nvPr/>
        </p:nvSpPr>
        <p:spPr>
          <a:xfrm>
            <a:off x="4688205" y="2654935"/>
            <a:ext cx="681355" cy="231140"/>
          </a:xfrm>
          <a:prstGeom prst="rect">
            <a:avLst/>
          </a:prstGeom>
          <a:ln w="0">
            <a:noFill/>
            <a:prstDash/>
          </a:ln>
        </p:spPr>
        <p:txBody>
          <a:bodyPr vert="horz" wrap="square" lIns="89535" tIns="46355" rIns="89535" bIns="46355" anchor="t"/>
          <a:lstStyle/>
          <a:p>
            <a:pPr marL="0" indent="0" algn="l" defTabSz="508000" fontAlgn="auto">
              <a:lnSpc>
                <a:spcPct val="100000"/>
              </a:lnSpc>
              <a:spcBef>
                <a:spcPts val="0"/>
              </a:spcBef>
              <a:spcAft>
                <a:spcPts val="0"/>
              </a:spcAft>
              <a:buFontTx/>
              <a:buNone/>
            </a:pPr>
            <a:r>
              <a:rPr lang="en-US" altLang="ko-KR" sz="900" b="1" dirty="0">
                <a:solidFill>
                  <a:srgbClr val="96549D"/>
                </a:solidFill>
                <a:latin typeface="-윤고딕330" charset="0"/>
                <a:ea typeface="-윤고딕330" charset="0"/>
              </a:rPr>
              <a:t>재해원인</a:t>
            </a:r>
            <a:endParaRPr lang="ko-KR" altLang="en-US" sz="900" b="1" dirty="0">
              <a:solidFill>
                <a:srgbClr val="96549D"/>
              </a:solidFill>
              <a:latin typeface="-윤고딕330" charset="0"/>
              <a:ea typeface="-윤고딕330" charset="0"/>
            </a:endParaRPr>
          </a:p>
        </p:txBody>
      </p:sp>
      <p:sp>
        <p:nvSpPr>
          <p:cNvPr id="60" name="텍스트 상자 60"/>
          <p:cNvSpPr txBox="1">
            <a:spLocks noGrp="1" noChangeArrowheads="1"/>
          </p:cNvSpPr>
          <p:nvPr/>
        </p:nvSpPr>
        <p:spPr>
          <a:xfrm>
            <a:off x="1937385" y="697865"/>
            <a:ext cx="4226560" cy="27749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가스용접기로 폐드럼통 절단 작업 중 폭발</a:t>
            </a:r>
            <a:endParaRPr lang="ko-KR" altLang="en-US" sz="1200" b="1" dirty="0">
              <a:solidFill>
                <a:schemeClr val="bg1"/>
              </a:solidFill>
              <a:latin typeface="-윤고딕320" charset="0"/>
              <a:ea typeface="-윤고딕320" charset="0"/>
            </a:endParaRPr>
          </a:p>
        </p:txBody>
      </p:sp>
      <p:sp>
        <p:nvSpPr>
          <p:cNvPr id="65" name="텍스트 상자 1"/>
          <p:cNvSpPr txBox="1">
            <a:spLocks noGrp="1" noChangeArrowheads="1"/>
          </p:cNvSpPr>
          <p:nvPr/>
        </p:nvSpPr>
        <p:spPr>
          <a:xfrm>
            <a:off x="5366384" y="3137535"/>
            <a:ext cx="3011497" cy="1242695"/>
          </a:xfrm>
          <a:prstGeom prst="rect">
            <a:avLst/>
          </a:prstGeom>
          <a:ln w="0">
            <a:noFill/>
            <a:prstDash/>
          </a:ln>
        </p:spPr>
        <p:txBody>
          <a:bodyPr vert="horz" wrap="square" lIns="89535" tIns="46355" rIns="89535" bIns="46355" anchor="t"/>
          <a:lstStyle/>
          <a:p>
            <a:pPr marL="0" indent="0" algn="l" defTabSz="457200" eaLnBrk="0" fontAlgn="auto" latinLnBrk="0">
              <a:lnSpc>
                <a:spcPct val="100000"/>
              </a:lnSpc>
              <a:spcBef>
                <a:spcPts val="0"/>
              </a:spcBef>
              <a:spcAft>
                <a:spcPts val="1200"/>
              </a:spcAft>
              <a:buClr>
                <a:srgbClr val="000000"/>
              </a:buClr>
              <a:buFont typeface="Arial"/>
              <a:buChar char="•"/>
            </a:pPr>
            <a:r>
              <a:rPr lang="en-US" altLang="ko-KR" sz="1500" dirty="0">
                <a:solidFill>
                  <a:srgbClr val="000000"/>
                </a:solidFill>
                <a:latin typeface="Tahoma" charset="0"/>
                <a:ea typeface="Tahoma" charset="0"/>
              </a:rPr>
              <a:t> The ignition was caused by the </a:t>
            </a:r>
            <a:r>
              <a:rPr lang="en-US" altLang="ko-KR" sz="1500" dirty="0">
                <a:solidFill>
                  <a:schemeClr val="bg1"/>
                </a:solidFill>
                <a:latin typeface="Tahoma" charset="0"/>
                <a:ea typeface="Tahoma" charset="0"/>
              </a:rPr>
              <a:t>c’</a:t>
            </a:r>
            <a:r>
              <a:rPr lang="en-US" altLang="ko-KR" sz="1500" dirty="0">
                <a:solidFill>
                  <a:srgbClr val="000000"/>
                </a:solidFill>
                <a:latin typeface="Tahoma" charset="0"/>
                <a:ea typeface="Tahoma" charset="0"/>
              </a:rPr>
              <a:t>flame of the oxygen cutter, </a:t>
            </a:r>
            <a:r>
              <a:rPr lang="en-US" altLang="ko-KR" sz="1500" dirty="0" err="1">
                <a:solidFill>
                  <a:schemeClr val="bg1"/>
                </a:solidFill>
                <a:latin typeface="Tahoma" charset="0"/>
                <a:ea typeface="Tahoma" charset="0"/>
              </a:rPr>
              <a:t>c’</a:t>
            </a:r>
            <a:r>
              <a:rPr lang="en-US" altLang="ko-KR" sz="1500" dirty="0" err="1">
                <a:solidFill>
                  <a:srgbClr val="000000"/>
                </a:solidFill>
                <a:latin typeface="Tahoma" charset="0"/>
                <a:ea typeface="Tahoma" charset="0"/>
              </a:rPr>
              <a:t>which</a:t>
            </a:r>
            <a:r>
              <a:rPr lang="en-US" altLang="ko-KR" sz="1500" dirty="0">
                <a:solidFill>
                  <a:srgbClr val="000000"/>
                </a:solidFill>
                <a:latin typeface="Tahoma" charset="0"/>
                <a:ea typeface="Tahoma" charset="0"/>
              </a:rPr>
              <a:t> burns at a temperature </a:t>
            </a:r>
            <a:r>
              <a:rPr lang="en-US" altLang="ko-KR" sz="1500" dirty="0">
                <a:solidFill>
                  <a:schemeClr val="bg1"/>
                </a:solidFill>
                <a:latin typeface="Tahoma" charset="0"/>
                <a:ea typeface="Tahoma" charset="0"/>
              </a:rPr>
              <a:t>c’</a:t>
            </a:r>
            <a:r>
              <a:rPr lang="en-US" altLang="ko-KR" sz="1500" dirty="0">
                <a:solidFill>
                  <a:srgbClr val="000000"/>
                </a:solidFill>
                <a:latin typeface="Tahoma" charset="0"/>
                <a:ea typeface="Tahoma" charset="0"/>
              </a:rPr>
              <a:t>of 2,800℃ from a mixture of </a:t>
            </a:r>
            <a:r>
              <a:rPr lang="en-US" altLang="ko-KR" sz="1500" dirty="0">
                <a:solidFill>
                  <a:schemeClr val="bg1"/>
                </a:solidFill>
                <a:latin typeface="Tahoma" charset="0"/>
                <a:ea typeface="Tahoma" charset="0"/>
              </a:rPr>
              <a:t>c’</a:t>
            </a:r>
            <a:r>
              <a:rPr lang="en-US" altLang="ko-KR" sz="1500" dirty="0">
                <a:solidFill>
                  <a:srgbClr val="000000"/>
                </a:solidFill>
                <a:latin typeface="Tahoma" charset="0"/>
                <a:ea typeface="Tahoma" charset="0"/>
              </a:rPr>
              <a:t>oxygen and propane gas.</a:t>
            </a:r>
            <a:endParaRPr lang="ko-KR" altLang="en-US" sz="1500" dirty="0">
              <a:solidFill>
                <a:schemeClr val="tx1"/>
              </a:solidFill>
              <a:latin typeface="맑은 고딕" charset="0"/>
              <a:ea typeface="맑은 고딕" charset="0"/>
            </a:endParaRPr>
          </a:p>
        </p:txBody>
      </p:sp>
      <p:sp>
        <p:nvSpPr>
          <p:cNvPr id="24" name="Rectangle 42"/>
          <p:cNvSpPr>
            <a:spLocks noGrp="1" noChangeArrowheads="1"/>
          </p:cNvSpPr>
          <p:nvPr/>
        </p:nvSpPr>
        <p:spPr>
          <a:xfrm>
            <a:off x="-12065" y="229235"/>
            <a:ext cx="372110"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3</a:t>
            </a:r>
            <a:endParaRPr lang="ko-KR" altLang="en-US" sz="1300" b="1" dirty="0">
              <a:solidFill>
                <a:schemeClr val="tx1"/>
              </a:solidFill>
              <a:latin typeface="맑은 고딕" charset="0"/>
              <a:ea typeface="맑은 고딕" charset="0"/>
            </a:endParaRPr>
          </a:p>
        </p:txBody>
      </p:sp>
      <p:sp>
        <p:nvSpPr>
          <p:cNvPr id="25" name="텍스트 상자 44"/>
          <p:cNvSpPr txBox="1">
            <a:spLocks noGrp="1" noChangeArrowheads="1"/>
          </p:cNvSpPr>
          <p:nvPr/>
        </p:nvSpPr>
        <p:spPr>
          <a:xfrm>
            <a:off x="185420" y="178435"/>
            <a:ext cx="1630680" cy="40005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000" b="1" dirty="0">
                <a:solidFill>
                  <a:schemeClr val="tx1"/>
                </a:solidFill>
                <a:latin typeface="Arial" charset="0"/>
                <a:ea typeface="Arial" charset="0"/>
              </a:rPr>
              <a:t>Examples of Accidents and Prevention Measures</a:t>
            </a:r>
            <a:endParaRPr lang="ko-KR" altLang="en-US" sz="1000" b="1" dirty="0">
              <a:solidFill>
                <a:schemeClr val="tx1"/>
              </a:solidFill>
              <a:latin typeface="Arial" charset="0"/>
              <a:ea typeface="Arial" charset="0"/>
            </a:endParaRPr>
          </a:p>
        </p:txBody>
      </p:sp>
      <p:sp>
        <p:nvSpPr>
          <p:cNvPr id="26" name="텍스트 상자 45"/>
          <p:cNvSpPr txBox="1">
            <a:spLocks noGrp="1" noChangeArrowheads="1"/>
          </p:cNvSpPr>
          <p:nvPr/>
        </p:nvSpPr>
        <p:spPr>
          <a:xfrm>
            <a:off x="197244" y="667538"/>
            <a:ext cx="1494155" cy="231775"/>
          </a:xfrm>
          <a:prstGeom prst="rect">
            <a:avLst/>
          </a:prstGeom>
          <a:ln w="0">
            <a:noFill/>
            <a:prstDash/>
          </a:ln>
        </p:spPr>
        <p:txBody>
          <a:bodyPr vert="horz" wrap="square" lIns="89535" tIns="46355" rIns="89535" bIns="46355" anchor="t"/>
          <a:lstStyle/>
          <a:p>
            <a:pPr marL="0" indent="0" algn="l" defTabSz="457200" eaLnBrk="0" fontAlgn="auto" latinLnBrk="0">
              <a:lnSpc>
                <a:spcPct val="100000"/>
              </a:lnSpc>
              <a:spcBef>
                <a:spcPts val="0"/>
              </a:spcBef>
              <a:spcAft>
                <a:spcPts val="0"/>
              </a:spcAft>
              <a:buFontTx/>
              <a:buNone/>
            </a:pPr>
            <a:r>
              <a:rPr lang="en-US" altLang="ko-KR" sz="900" dirty="0">
                <a:solidFill>
                  <a:schemeClr val="tx1"/>
                </a:solidFill>
                <a:latin typeface="-윤고딕330" charset="0"/>
                <a:ea typeface="-윤고딕330" charset="0"/>
              </a:rPr>
              <a:t>재해사례와 예방대책</a:t>
            </a:r>
            <a:endParaRPr lang="ko-KR" altLang="en-US" sz="900" dirty="0">
              <a:solidFill>
                <a:schemeClr val="tx1"/>
              </a:solidFill>
              <a:latin typeface="-윤고딕330" charset="0"/>
              <a:ea typeface="-윤고딕330" charset="0"/>
            </a:endParaRPr>
          </a:p>
        </p:txBody>
      </p:sp>
      <p:sp>
        <p:nvSpPr>
          <p:cNvPr id="27" name="TextBox 26"/>
          <p:cNvSpPr txBox="1">
            <a:spLocks noGrp="1" noChangeArrowheads="1"/>
          </p:cNvSpPr>
          <p:nvPr/>
        </p:nvSpPr>
        <p:spPr>
          <a:xfrm>
            <a:off x="5543550" y="2216150"/>
            <a:ext cx="3578225" cy="781050"/>
          </a:xfrm>
          <a:prstGeom prst="rect">
            <a:avLst/>
          </a:prstGeom>
          <a:noFill/>
        </p:spPr>
        <p:txBody>
          <a:bodyPr vert="horz" wrap="square" lIns="0" tIns="0" rIns="0" bIns="0" anchor="t"/>
          <a:lstStyle/>
          <a:p>
            <a:pPr marL="0" indent="0" algn="l" defTabSz="508000" eaLnBrk="0" fontAlgn="auto" latinLnBrk="0">
              <a:lnSpc>
                <a:spcPct val="100000"/>
              </a:lnSpc>
              <a:spcBef>
                <a:spcPts val="0"/>
              </a:spcBef>
              <a:spcAft>
                <a:spcPts val="0"/>
              </a:spcAft>
              <a:buFontTx/>
              <a:buNone/>
            </a:pPr>
            <a:r>
              <a:rPr lang="en-US" altLang="ko-KR" sz="1600" b="1" dirty="0">
                <a:solidFill>
                  <a:srgbClr val="7030A0"/>
                </a:solidFill>
                <a:latin typeface="Arial" pitchFamily="34" charset="0"/>
                <a:ea typeface="Times New Roman" charset="0"/>
                <a:cs typeface="Arial" pitchFamily="34" charset="0"/>
              </a:rPr>
              <a:t>Explosive Atmosphere </a:t>
            </a:r>
            <a:endParaRPr lang="ko-KR" altLang="en-US" sz="1600" b="1" dirty="0">
              <a:solidFill>
                <a:srgbClr val="7030A0"/>
              </a:solidFill>
              <a:latin typeface="Arial" pitchFamily="34" charset="0"/>
              <a:ea typeface="Times New Roman" charset="0"/>
              <a:cs typeface="Arial" pitchFamily="34" charset="0"/>
            </a:endParaRPr>
          </a:p>
          <a:p>
            <a:pPr marL="0" indent="0" algn="l" defTabSz="508000" eaLnBrk="0" fontAlgn="auto" latinLnBrk="0">
              <a:lnSpc>
                <a:spcPct val="100000"/>
              </a:lnSpc>
              <a:spcBef>
                <a:spcPts val="0"/>
              </a:spcBef>
              <a:spcAft>
                <a:spcPts val="0"/>
              </a:spcAft>
              <a:buFontTx/>
              <a:buNone/>
            </a:pPr>
            <a:r>
              <a:rPr lang="en-US" altLang="ko-KR" sz="1600" b="1" dirty="0">
                <a:solidFill>
                  <a:srgbClr val="7030A0"/>
                </a:solidFill>
                <a:latin typeface="Arial" pitchFamily="34" charset="0"/>
                <a:ea typeface="Times New Roman" charset="0"/>
                <a:cs typeface="Arial" pitchFamily="34" charset="0"/>
              </a:rPr>
              <a:t>Formed by Inflammable Vapor</a:t>
            </a:r>
            <a:endParaRPr lang="ko-KR" altLang="en-US" sz="1600" b="1" dirty="0">
              <a:solidFill>
                <a:srgbClr val="7030A0"/>
              </a:solidFill>
              <a:latin typeface="Arial" pitchFamily="34" charset="0"/>
              <a:ea typeface="Times New Roman" charset="0"/>
              <a:cs typeface="Arial" pitchFamily="34" charset="0"/>
            </a:endParaRPr>
          </a:p>
          <a:p>
            <a:pPr marL="0" indent="0" algn="l" defTabSz="457200" eaLnBrk="0" fontAlgn="auto" latinLnBrk="0">
              <a:lnSpc>
                <a:spcPct val="150000"/>
              </a:lnSpc>
              <a:spcBef>
                <a:spcPts val="0"/>
              </a:spcBef>
              <a:spcAft>
                <a:spcPts val="0"/>
              </a:spcAft>
              <a:buFontTx/>
              <a:buNone/>
            </a:pPr>
            <a:r>
              <a:rPr lang="en-US" altLang="ko-KR" sz="1100" b="1" dirty="0">
                <a:solidFill>
                  <a:srgbClr val="7030A0"/>
                </a:solidFill>
                <a:latin typeface="-윤고딕310" pitchFamily="18" charset="-127"/>
                <a:ea typeface="-윤고딕310" pitchFamily="18" charset="-127"/>
              </a:rPr>
              <a:t>인화성 증기에 의한 폭발위험 분위기 형성</a:t>
            </a:r>
            <a:endParaRPr lang="ko-KR" altLang="en-US" sz="1100" b="1" dirty="0">
              <a:solidFill>
                <a:srgbClr val="7030A0"/>
              </a:solidFill>
              <a:latin typeface="-윤고딕310" pitchFamily="18" charset="-127"/>
              <a:ea typeface="-윤고딕310" pitchFamily="18" charset="-127"/>
            </a:endParaRPr>
          </a:p>
          <a:p>
            <a:pPr marL="0" indent="0" algn="l" defTabSz="457200" eaLnBrk="0" fontAlgn="auto" latinLnBrk="0">
              <a:lnSpc>
                <a:spcPct val="150000"/>
              </a:lnSpc>
              <a:spcBef>
                <a:spcPts val="0"/>
              </a:spcBef>
              <a:spcAft>
                <a:spcPts val="0"/>
              </a:spcAft>
              <a:buFontTx/>
              <a:buNone/>
            </a:pPr>
            <a:endParaRPr lang="ko-KR" altLang="en-US" sz="900" dirty="0">
              <a:solidFill>
                <a:srgbClr val="7030A0"/>
              </a:solidFill>
              <a:latin typeface="맑은 고딕" charset="0"/>
              <a:ea typeface="맑은 고딕" charset="0"/>
            </a:endParaRPr>
          </a:p>
          <a:p>
            <a:pPr marL="0" indent="0" algn="l" defTabSz="457200" eaLnBrk="0" fontAlgn="auto" latinLnBrk="0">
              <a:lnSpc>
                <a:spcPct val="100000"/>
              </a:lnSpc>
              <a:spcBef>
                <a:spcPts val="0"/>
              </a:spcBef>
              <a:spcAft>
                <a:spcPts val="1200"/>
              </a:spcAft>
              <a:buFontTx/>
              <a:buNone/>
            </a:pPr>
            <a:endParaRPr lang="ko-KR" altLang="en-US" sz="1500" dirty="0">
              <a:solidFill>
                <a:srgbClr val="000000"/>
              </a:solidFill>
              <a:latin typeface="Tahoma" charset="0"/>
              <a:ea typeface="Tahoma" charset="0"/>
            </a:endParaRPr>
          </a:p>
          <a:p>
            <a:pPr marL="144145" indent="-144145" algn="l" defTabSz="457200" eaLnBrk="0" fontAlgn="auto" latinLnBrk="0">
              <a:lnSpc>
                <a:spcPts val="2200"/>
              </a:lnSpc>
              <a:spcBef>
                <a:spcPts val="0"/>
              </a:spcBef>
              <a:spcAft>
                <a:spcPts val="1200"/>
              </a:spcAft>
              <a:buFontTx/>
              <a:buNone/>
            </a:pPr>
            <a:endParaRPr lang="ko-KR" altLang="en-US" sz="1200" dirty="0">
              <a:solidFill>
                <a:srgbClr val="000000"/>
              </a:solidFill>
              <a:latin typeface="Gulim" charset="0"/>
              <a:ea typeface="Gulim" charset="0"/>
            </a:endParaRPr>
          </a:p>
          <a:p>
            <a:pPr marL="144145" indent="-144145" algn="l" defTabSz="457200" eaLnBrk="0" fontAlgn="auto" latinLnBrk="0">
              <a:lnSpc>
                <a:spcPts val="2200"/>
              </a:lnSpc>
              <a:spcBef>
                <a:spcPts val="0"/>
              </a:spcBef>
              <a:spcAft>
                <a:spcPts val="1200"/>
              </a:spcAft>
              <a:buFontTx/>
              <a:buNone/>
            </a:pPr>
            <a:endParaRPr lang="ko-KR" altLang="en-US" sz="1500" dirty="0">
              <a:solidFill>
                <a:schemeClr val="tx1"/>
              </a:solidFill>
              <a:latin typeface="맑은 고딕" charset="0"/>
              <a:ea typeface="맑은 고딕" charset="0"/>
            </a:endParaRPr>
          </a:p>
        </p:txBody>
      </p:sp>
      <p:sp>
        <p:nvSpPr>
          <p:cNvPr id="28" name="TextBox 27"/>
          <p:cNvSpPr txBox="1"/>
          <p:nvPr/>
        </p:nvSpPr>
        <p:spPr>
          <a:xfrm>
            <a:off x="509270" y="1048385"/>
            <a:ext cx="1218565" cy="233205"/>
          </a:xfrm>
          <a:prstGeom prst="rect">
            <a:avLst/>
          </a:prstGeom>
          <a:noFill/>
        </p:spPr>
        <p:txBody>
          <a:bodyPr vert="horz" wrap="square" lIns="0" tIns="0" rIns="0" bIns="0" anchor="t">
            <a:spAutoFit/>
          </a:bodyPr>
          <a:lstStyle/>
          <a:p>
            <a:pPr marL="0" indent="0" algn="l" defTabSz="457200" eaLnBrk="0" fontAlgn="auto" latinLnBrk="0">
              <a:lnSpc>
                <a:spcPts val="2000"/>
              </a:lnSpc>
              <a:spcBef>
                <a:spcPts val="0"/>
              </a:spcBef>
              <a:spcAft>
                <a:spcPts val="800"/>
              </a:spcAft>
              <a:buFontTx/>
              <a:buNone/>
            </a:pPr>
            <a:r>
              <a:rPr lang="en-US" altLang="ko-KR" sz="1400" b="1" dirty="0">
                <a:solidFill>
                  <a:schemeClr val="tx1">
                    <a:lumMod val="65000"/>
                    <a:lumOff val="35000"/>
                  </a:schemeClr>
                </a:solidFill>
                <a:latin typeface="Arial" pitchFamily="34" charset="0"/>
                <a:ea typeface="맑은 고딕" charset="0"/>
                <a:cs typeface="Arial" pitchFamily="34" charset="0"/>
              </a:rPr>
              <a:t>Example</a:t>
            </a:r>
            <a:endParaRPr lang="ko-KR" altLang="en-US" sz="1400" b="1" dirty="0">
              <a:solidFill>
                <a:schemeClr val="tx1">
                  <a:lumMod val="65000"/>
                  <a:lumOff val="35000"/>
                </a:schemeClr>
              </a:solidFill>
              <a:latin typeface="Arial" pitchFamily="34" charset="0"/>
              <a:ea typeface="맑은 고딕" charset="0"/>
              <a:cs typeface="Arial" pitchFamily="34" charset="0"/>
            </a:endParaRPr>
          </a:p>
        </p:txBody>
      </p:sp>
      <p:sp>
        <p:nvSpPr>
          <p:cNvPr id="29" name="TextBox 28"/>
          <p:cNvSpPr txBox="1"/>
          <p:nvPr/>
        </p:nvSpPr>
        <p:spPr>
          <a:xfrm>
            <a:off x="346075" y="1029335"/>
            <a:ext cx="384175" cy="226060"/>
          </a:xfrm>
          <a:prstGeom prst="rect">
            <a:avLst/>
          </a:prstGeom>
          <a:noFill/>
        </p:spPr>
        <p:txBody>
          <a:bodyPr vert="horz" wrap="square" lIns="0" tIns="0" rIns="0" bIns="0" anchor="t">
            <a:spAutoFit/>
          </a:bodyPr>
          <a:lstStyle/>
          <a:p>
            <a:pPr marL="285750" indent="-285750" algn="l" defTabSz="457200" eaLnBrk="0" fontAlgn="auto" latinLnBrk="0">
              <a:lnSpc>
                <a:spcPts val="2000"/>
              </a:lnSpc>
              <a:spcBef>
                <a:spcPts val="0"/>
              </a:spcBef>
              <a:spcAft>
                <a:spcPts val="800"/>
              </a:spcAft>
              <a:buClr>
                <a:srgbClr val="595959"/>
              </a:buClr>
              <a:buSzPct val="70000"/>
              <a:buFont typeface="맑은 고딕"/>
              <a:buChar char="▶"/>
            </a:pPr>
            <a:r>
              <a:rPr lang="en-US" altLang="ko-KR" sz="1200" b="1" dirty="0">
                <a:solidFill>
                  <a:schemeClr val="tx1">
                    <a:lumMod val="65000"/>
                    <a:lumOff val="35000"/>
                  </a:schemeClr>
                </a:solidFill>
                <a:latin typeface="맑은 고딕" charset="0"/>
                <a:ea typeface="맑은 고딕" charset="0"/>
              </a:rPr>
              <a:t>  </a:t>
            </a:r>
            <a:endParaRPr lang="ko-KR" altLang="en-US" sz="1200" b="1" dirty="0">
              <a:solidFill>
                <a:schemeClr val="tx1">
                  <a:lumMod val="65000"/>
                  <a:lumOff val="35000"/>
                </a:schemeClr>
              </a:solidFill>
              <a:latin typeface="맑은 고딕" charset="0"/>
              <a:ea typeface="맑은 고딕" charset="0"/>
            </a:endParaRPr>
          </a:p>
        </p:txBody>
      </p:sp>
      <p:sp>
        <p:nvSpPr>
          <p:cNvPr id="30" name="TextBox 29"/>
          <p:cNvSpPr txBox="1"/>
          <p:nvPr/>
        </p:nvSpPr>
        <p:spPr>
          <a:xfrm>
            <a:off x="501029" y="1237856"/>
            <a:ext cx="1218565" cy="256540"/>
          </a:xfrm>
          <a:prstGeom prst="rect">
            <a:avLst/>
          </a:prstGeom>
          <a:noFill/>
        </p:spPr>
        <p:txBody>
          <a:bodyPr vert="horz" wrap="square" lIns="0" tIns="0" rIns="0" bIns="0" anchor="t">
            <a:spAutoFit/>
          </a:bodyPr>
          <a:lstStyle/>
          <a:p>
            <a:pPr marL="0" indent="0" algn="l" defTabSz="457200" eaLnBrk="0" fontAlgn="auto" latinLnBrk="0">
              <a:lnSpc>
                <a:spcPts val="2000"/>
              </a:lnSpc>
              <a:spcBef>
                <a:spcPts val="0"/>
              </a:spcBef>
              <a:spcAft>
                <a:spcPts val="800"/>
              </a:spcAft>
              <a:buFontTx/>
              <a:buNone/>
            </a:pPr>
            <a:r>
              <a:rPr lang="en-US" altLang="ko-KR" sz="1000" b="1" dirty="0">
                <a:solidFill>
                  <a:schemeClr val="tx1">
                    <a:lumMod val="65000"/>
                    <a:lumOff val="35000"/>
                  </a:schemeClr>
                </a:solidFill>
                <a:latin typeface="맑은 고딕" charset="0"/>
                <a:ea typeface="맑은 고딕" charset="0"/>
              </a:rPr>
              <a:t>주요</a:t>
            </a:r>
            <a:r>
              <a:rPr lang="en-US" altLang="ko-KR" sz="1000" b="1" dirty="0">
                <a:solidFill>
                  <a:schemeClr val="tx1">
                    <a:lumMod val="65000"/>
                    <a:lumOff val="35000"/>
                  </a:schemeClr>
                </a:solidFill>
                <a:latin typeface="Calibri" charset="0"/>
                <a:ea typeface="Calibri" charset="0"/>
              </a:rPr>
              <a:t> </a:t>
            </a:r>
            <a:r>
              <a:rPr lang="en-US" altLang="ko-KR" sz="1000" b="1" dirty="0">
                <a:solidFill>
                  <a:schemeClr val="tx1">
                    <a:lumMod val="65000"/>
                    <a:lumOff val="35000"/>
                  </a:schemeClr>
                </a:solidFill>
                <a:latin typeface="맑은 고딕" charset="0"/>
                <a:ea typeface="맑은 고딕" charset="0"/>
              </a:rPr>
              <a:t>재해</a:t>
            </a:r>
            <a:r>
              <a:rPr lang="en-US" altLang="ko-KR" sz="1000" b="1" dirty="0">
                <a:solidFill>
                  <a:schemeClr val="tx1">
                    <a:lumMod val="65000"/>
                    <a:lumOff val="35000"/>
                  </a:schemeClr>
                </a:solidFill>
                <a:latin typeface="Calibri" charset="0"/>
                <a:ea typeface="Calibri" charset="0"/>
              </a:rPr>
              <a:t> </a:t>
            </a:r>
            <a:r>
              <a:rPr lang="en-US" altLang="ko-KR" sz="1000" b="1" dirty="0">
                <a:solidFill>
                  <a:schemeClr val="tx1">
                    <a:lumMod val="65000"/>
                    <a:lumOff val="35000"/>
                  </a:schemeClr>
                </a:solidFill>
                <a:latin typeface="맑은 고딕" charset="0"/>
                <a:ea typeface="맑은 고딕" charset="0"/>
              </a:rPr>
              <a:t>내용</a:t>
            </a:r>
            <a:endParaRPr lang="ko-KR" altLang="en-US" sz="1000" b="1" dirty="0">
              <a:solidFill>
                <a:schemeClr val="tx1">
                  <a:lumMod val="65000"/>
                  <a:lumOff val="35000"/>
                </a:schemeClr>
              </a:solidFill>
              <a:latin typeface="맑은 고딕" charset="0"/>
              <a:ea typeface="맑은 고딕" charset="0"/>
            </a:endParaRPr>
          </a:p>
        </p:txBody>
      </p:sp>
      <p:pic>
        <p:nvPicPr>
          <p:cNvPr id="31" name="Picture 7" descr="C:/Users/Administrator/AppData/Roaming/PolarisOffice/ETemp/3288_5820208/image9.emf"/>
          <p:cNvPicPr>
            <a:picLocks noChangeAspect="1"/>
          </p:cNvPicPr>
          <p:nvPr/>
        </p:nvPicPr>
        <p:blipFill rotWithShape="1">
          <a:blip r:embed="rId5">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3" name="도형 71"/>
          <p:cNvSpPr>
            <a:spLocks noGrp="1" noChangeArrowheads="1"/>
          </p:cNvSpPr>
          <p:nvPr/>
        </p:nvSpPr>
        <p:spPr>
          <a:xfrm>
            <a:off x="-9525" y="973455"/>
            <a:ext cx="9159875" cy="1069340"/>
          </a:xfrm>
          <a:prstGeom prst="rect">
            <a:avLst/>
          </a:prstGeom>
          <a:gradFill>
            <a:gsLst>
              <a:gs pos="0">
                <a:srgbClr val="8488C4"/>
              </a:gs>
              <a:gs pos="0">
                <a:srgbClr val="D4DEFF"/>
              </a:gs>
            </a:gsLst>
            <a:lin ang="10800000" scaled="0"/>
          </a:gradFill>
          <a:ln w="0">
            <a:noFill/>
            <a:prstDash/>
          </a:ln>
        </p:spPr>
        <p:style>
          <a:lnRef idx="2">
            <a:schemeClr val="accent1">
              <a:shade val="50000"/>
            </a:schemeClr>
          </a:lnRef>
          <a:fillRef idx="1">
            <a:schemeClr val="accent1"/>
          </a:fillRef>
          <a:effectRef idx="0">
            <a:schemeClr val="accent1"/>
          </a:effectRef>
          <a:fontRef idx="major">
            <a:schemeClr val="lt1"/>
          </a:fontRef>
        </p:style>
        <p:txBody>
          <a:bodyPr vert="horz" wrap="square" lIns="91440" tIns="45720" rIns="91440" bIns="45720" anchor="ctr"/>
          <a:lstStyle/>
          <a:p>
            <a:pPr marL="0" indent="0" algn="ctr" defTabSz="508000" fontAlgn="auto">
              <a:lnSpc>
                <a:spcPct val="100000"/>
              </a:lnSpc>
              <a:spcBef>
                <a:spcPts val="0"/>
              </a:spcBef>
              <a:spcAft>
                <a:spcPts val="0"/>
              </a:spcAft>
              <a:buFontTx/>
              <a:buNone/>
            </a:pPr>
            <a:endParaRPr lang="ko-KR" altLang="en-US" sz="1800" dirty="0">
              <a:latin typeface="맑은 고딕" charset="0"/>
              <a:ea typeface="맑은 고딕" charset="0"/>
            </a:endParaRPr>
          </a:p>
        </p:txBody>
      </p:sp>
      <p:sp>
        <p:nvSpPr>
          <p:cNvPr id="54" name="Rectangle 54"/>
          <p:cNvSpPr>
            <a:spLocks noGrp="1" noChangeArrowheads="1"/>
          </p:cNvSpPr>
          <p:nvPr/>
        </p:nvSpPr>
        <p:spPr>
          <a:xfrm>
            <a:off x="447040" y="2190750"/>
            <a:ext cx="3998595" cy="3328035"/>
          </a:xfrm>
          <a:prstGeom prst="rect">
            <a:avLst/>
          </a:prstGeom>
          <a:blipFill rotWithShape="1">
            <a:blip r:embed="rId3">
              <a:extLst>
                <a:ext uri="{28A0092B-C50C-407E-A947-70E740481C1C}">
                  <a14:useLocalDpi xmlns:a14="http://schemas.microsoft.com/office/drawing/2010/main" val="0"/>
                </a:ext>
              </a:extLst>
            </a:blip>
            <a:stretch>
              <a:fillRect/>
            </a:stretch>
          </a:blipFill>
          <a:ln w="0">
            <a:noFill/>
            <a:prstDash/>
          </a:ln>
        </p:spPr>
        <p:style>
          <a:lnRef idx="1">
            <a:schemeClr val="accent1"/>
          </a:lnRef>
          <a:fillRef idx="3">
            <a:schemeClr val="accent1"/>
          </a:fillRef>
          <a:effectRef idx="2">
            <a:schemeClr val="accent1"/>
          </a:effectRef>
          <a:fontRef idx="major">
            <a:schemeClr val="lt1"/>
          </a:fontRef>
        </p:style>
        <p:txBody>
          <a:bodyPr vert="horz" wrap="square" lIns="91440" tIns="45720" rIns="91440" bIns="45720" anchor="ctr"/>
          <a:lstStyle/>
          <a:p>
            <a:pPr marL="0" indent="0" algn="ctr" defTabSz="457200" eaLnBrk="0" fontAlgn="auto" latinLnBrk="0">
              <a:lnSpc>
                <a:spcPct val="100000"/>
              </a:lnSpc>
              <a:spcBef>
                <a:spcPts val="0"/>
              </a:spcBef>
              <a:spcAft>
                <a:spcPts val="0"/>
              </a:spcAft>
              <a:buFontTx/>
              <a:buNone/>
            </a:pPr>
            <a:endParaRPr lang="ko-KR" altLang="en-US" sz="1800" dirty="0">
              <a:latin typeface="Calibri" charset="0"/>
              <a:ea typeface="Calibri" charset="0"/>
            </a:endParaRPr>
          </a:p>
        </p:txBody>
      </p:sp>
      <p:pic>
        <p:nvPicPr>
          <p:cNvPr id="15" name="Picture 14" descr="C:/Users/Administrator/AppData/Roaming/PolarisOffice/ETemp/4576_1809504/image64.png"/>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4724400" y="2165985"/>
            <a:ext cx="512445" cy="725805"/>
          </a:xfrm>
          <a:prstGeom prst="rect">
            <a:avLst/>
          </a:prstGeom>
          <a:noFill/>
        </p:spPr>
      </p:pic>
      <p:sp>
        <p:nvSpPr>
          <p:cNvPr id="37" name="TextBox 37"/>
          <p:cNvSpPr txBox="1">
            <a:spLocks noGrp="1" noChangeArrowheads="1"/>
          </p:cNvSpPr>
          <p:nvPr/>
        </p:nvSpPr>
        <p:spPr>
          <a:xfrm>
            <a:off x="402590" y="5581015"/>
            <a:ext cx="3589020" cy="191770"/>
          </a:xfrm>
          <a:prstGeom prst="rect">
            <a:avLst/>
          </a:prstGeom>
          <a:noFill/>
        </p:spPr>
        <p:txBody>
          <a:bodyPr vert="horz" wrap="square" lIns="0" tIns="0" rIns="0" bIns="0" anchor="t">
            <a:spAutoFit/>
          </a:bodyPr>
          <a:lstStyle/>
          <a:p>
            <a:pPr marL="144145" indent="0" algn="l" defTabSz="457200" eaLnBrk="0" fontAlgn="auto" latinLnBrk="0">
              <a:lnSpc>
                <a:spcPts val="1500"/>
              </a:lnSpc>
              <a:spcBef>
                <a:spcPts val="0"/>
              </a:spcBef>
              <a:spcAft>
                <a:spcPts val="0"/>
              </a:spcAft>
              <a:buFontTx/>
              <a:buNone/>
            </a:pPr>
            <a:r>
              <a:rPr lang="en-US" altLang="ko-KR" sz="900" spc="-100" dirty="0">
                <a:solidFill>
                  <a:schemeClr val="bg1">
                    <a:lumMod val="50000"/>
                    <a:lumOff val="0"/>
                  </a:schemeClr>
                </a:solidFill>
                <a:latin typeface="-윤고딕330" charset="0"/>
                <a:ea typeface="-윤고딕330" charset="0"/>
              </a:rPr>
              <a:t>※ 용기 내부 물질 : Black Varnish, 제2석유류 인화성 물질</a:t>
            </a:r>
            <a:endParaRPr lang="ko-KR" altLang="en-US" sz="900" dirty="0">
              <a:solidFill>
                <a:schemeClr val="bg1">
                  <a:lumMod val="50000"/>
                  <a:lumOff val="0"/>
                </a:schemeClr>
              </a:solidFill>
              <a:latin typeface="-윤고딕330" charset="0"/>
              <a:ea typeface="-윤고딕330" charset="0"/>
            </a:endParaRPr>
          </a:p>
        </p:txBody>
      </p:sp>
      <p:sp>
        <p:nvSpPr>
          <p:cNvPr id="39" name="TextBox 39"/>
          <p:cNvSpPr txBox="1">
            <a:spLocks noGrp="1" noChangeArrowheads="1"/>
          </p:cNvSpPr>
          <p:nvPr/>
        </p:nvSpPr>
        <p:spPr>
          <a:xfrm>
            <a:off x="392430" y="5073650"/>
            <a:ext cx="3616325" cy="383540"/>
          </a:xfrm>
          <a:prstGeom prst="rect">
            <a:avLst/>
          </a:prstGeom>
          <a:noFill/>
        </p:spPr>
        <p:txBody>
          <a:bodyPr vert="horz" wrap="square" lIns="0" tIns="0" rIns="0" bIns="0" anchor="t"/>
          <a:lstStyle/>
          <a:p>
            <a:pPr marL="144145" indent="0" algn="l" defTabSz="457200" eaLnBrk="0" fontAlgn="auto" latinLnBrk="0">
              <a:lnSpc>
                <a:spcPts val="1500"/>
              </a:lnSpc>
              <a:spcBef>
                <a:spcPts val="0"/>
              </a:spcBef>
              <a:spcAft>
                <a:spcPts val="0"/>
              </a:spcAft>
              <a:buFontTx/>
              <a:buNone/>
            </a:pPr>
            <a:r>
              <a:rPr lang="en-US" altLang="ko-KR" sz="1100" b="1" dirty="0">
                <a:solidFill>
                  <a:schemeClr val="accent1">
                    <a:lumMod val="75000"/>
                    <a:lumOff val="0"/>
                  </a:schemeClr>
                </a:solidFill>
                <a:latin typeface="Tahoma" charset="0"/>
                <a:ea typeface="Tahoma" charset="0"/>
              </a:rPr>
              <a:t>※ The drum used to contain black varnish,</a:t>
            </a:r>
            <a:endParaRPr lang="ko-KR" altLang="en-US" sz="1100" b="1" dirty="0">
              <a:solidFill>
                <a:schemeClr val="accent1">
                  <a:lumMod val="75000"/>
                  <a:lumOff val="0"/>
                </a:schemeClr>
              </a:solidFill>
              <a:latin typeface="Tahoma" charset="0"/>
              <a:ea typeface="Tahoma" charset="0"/>
            </a:endParaRPr>
          </a:p>
          <a:p>
            <a:pPr marL="144145" indent="0" algn="l" defTabSz="457200" eaLnBrk="0" fontAlgn="auto" latinLnBrk="0">
              <a:lnSpc>
                <a:spcPts val="1500"/>
              </a:lnSpc>
              <a:spcBef>
                <a:spcPts val="0"/>
              </a:spcBef>
              <a:spcAft>
                <a:spcPts val="0"/>
              </a:spcAft>
              <a:buFontTx/>
              <a:buNone/>
            </a:pPr>
            <a:r>
              <a:rPr lang="en-US" altLang="ko-KR" sz="1100" b="1" dirty="0">
                <a:solidFill>
                  <a:schemeClr val="accent1">
                    <a:lumMod val="75000"/>
                    <a:lumOff val="0"/>
                  </a:schemeClr>
                </a:solidFill>
                <a:latin typeface="Tahoma" charset="0"/>
                <a:ea typeface="Tahoma" charset="0"/>
              </a:rPr>
              <a:t>     and inflammable substances.</a:t>
            </a:r>
            <a:endParaRPr lang="ko-KR" altLang="en-US" sz="1100" b="1" dirty="0">
              <a:solidFill>
                <a:schemeClr val="accent1">
                  <a:lumMod val="75000"/>
                  <a:lumOff val="0"/>
                </a:schemeClr>
              </a:solidFill>
              <a:latin typeface="Tahoma" charset="0"/>
              <a:ea typeface="Tahoma" charset="0"/>
            </a:endParaRPr>
          </a:p>
        </p:txBody>
      </p:sp>
      <p:sp>
        <p:nvSpPr>
          <p:cNvPr id="40" name="TextBox 40"/>
          <p:cNvSpPr txBox="1">
            <a:spLocks noGrp="1" noChangeArrowheads="1"/>
          </p:cNvSpPr>
          <p:nvPr/>
        </p:nvSpPr>
        <p:spPr>
          <a:xfrm>
            <a:off x="2030730" y="1624330"/>
            <a:ext cx="6790690" cy="357505"/>
          </a:xfrm>
          <a:prstGeom prst="rect">
            <a:avLst/>
          </a:prstGeom>
          <a:noFill/>
        </p:spPr>
        <p:txBody>
          <a:bodyPr vert="horz" wrap="square" lIns="0" tIns="0" rIns="0" bIns="0" anchor="t">
            <a:spAutoFit/>
          </a:bodyPr>
          <a:lstStyle/>
          <a:p>
            <a:pPr marL="0" indent="0" algn="l" defTabSz="457200" eaLnBrk="0" fontAlgn="auto" latinLnBrk="0">
              <a:lnSpc>
                <a:spcPts val="1400"/>
              </a:lnSpc>
              <a:spcBef>
                <a:spcPts val="0"/>
              </a:spcBef>
              <a:spcAft>
                <a:spcPts val="0"/>
              </a:spcAft>
              <a:buFontTx/>
              <a:buNone/>
            </a:pPr>
            <a:r>
              <a:rPr lang="en-US" altLang="ko-KR" sz="1000" dirty="0">
                <a:solidFill>
                  <a:srgbClr val="008080"/>
                </a:solidFill>
                <a:latin typeface="맑은 고딕" charset="0"/>
                <a:ea typeface="맑은 고딕" charset="0"/>
              </a:rPr>
              <a:t>철재</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폐드럼통(180L)을</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절단해서</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기계부속품</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보관</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용기로</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사용하기</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위해</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산소절단기(산소+LPG)를</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이용</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하여</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폐드럼통을</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가열하던</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중</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내부에</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있던</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인화성</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증기가</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점화원에</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의해</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폭발하면서</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드럼통</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상부</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덮개에</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안면부를</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맞음</a:t>
            </a:r>
            <a:endParaRPr lang="ko-KR" altLang="en-US" sz="1000" dirty="0">
              <a:solidFill>
                <a:srgbClr val="008080"/>
              </a:solidFill>
              <a:latin typeface="맑은 고딕" charset="0"/>
              <a:ea typeface="맑은 고딕" charset="0"/>
            </a:endParaRPr>
          </a:p>
        </p:txBody>
      </p:sp>
      <p:sp>
        <p:nvSpPr>
          <p:cNvPr id="41" name="TextBox 41"/>
          <p:cNvSpPr txBox="1">
            <a:spLocks noGrp="1" noChangeArrowheads="1"/>
          </p:cNvSpPr>
          <p:nvPr/>
        </p:nvSpPr>
        <p:spPr>
          <a:xfrm>
            <a:off x="1922145" y="70485"/>
            <a:ext cx="7223760" cy="70548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Empty Drum Explodes While Being Cut </a:t>
            </a:r>
            <a:endParaRPr lang="ko-KR" altLang="en-US" sz="2000" b="1" dirty="0">
              <a:solidFill>
                <a:srgbClr val="FFFFFF"/>
              </a:solidFill>
              <a:latin typeface="맑은 고딕" charset="0"/>
              <a:ea typeface="맑은 고딕" charset="0"/>
            </a:endParaRPr>
          </a:p>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with a Gas Welding Machine</a:t>
            </a:r>
            <a:endParaRPr lang="ko-KR" altLang="en-US" sz="2000" b="1" dirty="0">
              <a:solidFill>
                <a:srgbClr val="FFFFFF"/>
              </a:solidFill>
              <a:latin typeface="맑은 고딕" charset="0"/>
              <a:ea typeface="맑은 고딕" charset="0"/>
            </a:endParaRPr>
          </a:p>
        </p:txBody>
      </p:sp>
      <p:sp>
        <p:nvSpPr>
          <p:cNvPr id="42" name="텍스트 상자 42"/>
          <p:cNvSpPr txBox="1">
            <a:spLocks noGrp="1" noChangeArrowheads="1"/>
          </p:cNvSpPr>
          <p:nvPr/>
        </p:nvSpPr>
        <p:spPr>
          <a:xfrm>
            <a:off x="1965960" y="1000760"/>
            <a:ext cx="7033895" cy="59944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100" dirty="0">
                <a:solidFill>
                  <a:schemeClr val="tx1">
                    <a:lumMod val="95000"/>
                    <a:lumOff val="5000"/>
                  </a:schemeClr>
                </a:solidFill>
                <a:latin typeface="맑은 고딕" charset="0"/>
                <a:ea typeface="맑은 고딕" charset="0"/>
              </a:rPr>
              <a:t>A worker was cutting an empty 180-liter drum to use as a container for mechanical parts. He was heating up the drum with an oxygen cutter that uses oxygen and LPG when the inflammable vapor inside the drum caused an explosion. The worker’s face was stuck by the drum lid.</a:t>
            </a:r>
            <a:endParaRPr lang="ko-KR" altLang="en-US" sz="1100" dirty="0">
              <a:solidFill>
                <a:schemeClr val="tx1">
                  <a:lumMod val="95000"/>
                  <a:lumOff val="5000"/>
                </a:schemeClr>
              </a:solidFill>
              <a:latin typeface="맑은 고딕" charset="0"/>
              <a:ea typeface="맑은 고딕" charset="0"/>
            </a:endParaRPr>
          </a:p>
        </p:txBody>
      </p:sp>
      <p:sp>
        <p:nvSpPr>
          <p:cNvPr id="44" name="텍스트 상자 44"/>
          <p:cNvSpPr txBox="1">
            <a:spLocks noGrp="1" noChangeArrowheads="1"/>
          </p:cNvSpPr>
          <p:nvPr/>
        </p:nvSpPr>
        <p:spPr>
          <a:xfrm>
            <a:off x="1937385" y="697865"/>
            <a:ext cx="4226560" cy="27749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가스용접기로 폐드럼통 절단 작업 중 폭발</a:t>
            </a:r>
            <a:endParaRPr lang="ko-KR" altLang="en-US" sz="1200" b="1" dirty="0">
              <a:solidFill>
                <a:schemeClr val="bg1"/>
              </a:solidFill>
              <a:latin typeface="-윤고딕320" charset="0"/>
              <a:ea typeface="-윤고딕320" charset="0"/>
            </a:endParaRPr>
          </a:p>
        </p:txBody>
      </p:sp>
      <p:sp>
        <p:nvSpPr>
          <p:cNvPr id="47" name="텍스트 상자 47"/>
          <p:cNvSpPr txBox="1">
            <a:spLocks noGrp="1" noChangeArrowheads="1"/>
          </p:cNvSpPr>
          <p:nvPr/>
        </p:nvSpPr>
        <p:spPr>
          <a:xfrm>
            <a:off x="4639945" y="2498090"/>
            <a:ext cx="784860" cy="23241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b="1" dirty="0">
                <a:solidFill>
                  <a:srgbClr val="0FB4AD"/>
                </a:solidFill>
                <a:latin typeface="Arial" charset="0"/>
                <a:ea typeface="Arial" charset="0"/>
              </a:rPr>
              <a:t>Prevention</a:t>
            </a:r>
            <a:endParaRPr lang="ko-KR" altLang="en-US" sz="900" b="1" dirty="0">
              <a:solidFill>
                <a:srgbClr val="0FB4AD"/>
              </a:solidFill>
              <a:latin typeface="Arial" charset="0"/>
              <a:ea typeface="Arial" charset="0"/>
            </a:endParaRPr>
          </a:p>
        </p:txBody>
      </p:sp>
      <p:sp>
        <p:nvSpPr>
          <p:cNvPr id="48" name="텍스트 상자 48"/>
          <p:cNvSpPr txBox="1">
            <a:spLocks noGrp="1" noChangeArrowheads="1"/>
          </p:cNvSpPr>
          <p:nvPr/>
        </p:nvSpPr>
        <p:spPr>
          <a:xfrm>
            <a:off x="4688205" y="2637790"/>
            <a:ext cx="681990" cy="23177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b="1" dirty="0">
                <a:solidFill>
                  <a:srgbClr val="0FB4AD"/>
                </a:solidFill>
                <a:latin typeface="-윤고딕330" charset="0"/>
                <a:ea typeface="-윤고딕330" charset="0"/>
              </a:rPr>
              <a:t>예방대책</a:t>
            </a:r>
            <a:endParaRPr lang="ko-KR" altLang="en-US" sz="900" b="1" dirty="0">
              <a:solidFill>
                <a:srgbClr val="0FB4AD"/>
              </a:solidFill>
              <a:latin typeface="-윤고딕330" charset="0"/>
              <a:ea typeface="-윤고딕330" charset="0"/>
            </a:endParaRPr>
          </a:p>
        </p:txBody>
      </p:sp>
      <p:sp>
        <p:nvSpPr>
          <p:cNvPr id="49" name="TextBox 49"/>
          <p:cNvSpPr txBox="1">
            <a:spLocks noGrp="1" noChangeArrowheads="1"/>
          </p:cNvSpPr>
          <p:nvPr/>
        </p:nvSpPr>
        <p:spPr>
          <a:xfrm>
            <a:off x="5467985" y="2214245"/>
            <a:ext cx="3747770" cy="1075690"/>
          </a:xfrm>
          <a:prstGeom prst="rect">
            <a:avLst/>
          </a:prstGeom>
          <a:noFill/>
        </p:spPr>
        <p:txBody>
          <a:bodyPr vert="horz" wrap="square" lIns="0" tIns="0" rIns="0" bIns="0" anchor="t"/>
          <a:lstStyle/>
          <a:p>
            <a:pPr marL="0" indent="0" algn="l" defTabSz="508000" eaLnBrk="0" fontAlgn="auto" latinLnBrk="0">
              <a:lnSpc>
                <a:spcPct val="100000"/>
              </a:lnSpc>
              <a:spcBef>
                <a:spcPts val="0"/>
              </a:spcBef>
              <a:spcAft>
                <a:spcPts val="0"/>
              </a:spcAft>
              <a:buFontTx/>
              <a:buNone/>
            </a:pPr>
            <a:r>
              <a:rPr lang="en-US" altLang="ko-KR" sz="1600" b="1" dirty="0">
                <a:solidFill>
                  <a:srgbClr val="0FB4AD"/>
                </a:solidFill>
                <a:latin typeface="Arial" pitchFamily="34" charset="0"/>
                <a:ea typeface="Tahoma" charset="0"/>
                <a:cs typeface="Arial" pitchFamily="34" charset="0"/>
              </a:rPr>
              <a:t>Remove All and Any Hazardous Substances from the Drum before Commencing Work</a:t>
            </a:r>
            <a:endParaRPr lang="ko-KR" altLang="en-US" sz="1600" b="1" dirty="0">
              <a:solidFill>
                <a:srgbClr val="0FB4AD"/>
              </a:solidFill>
              <a:latin typeface="Arial" pitchFamily="34" charset="0"/>
              <a:ea typeface="Tahoma" charset="0"/>
              <a:cs typeface="Arial" pitchFamily="34" charset="0"/>
            </a:endParaRPr>
          </a:p>
          <a:p>
            <a:pPr marL="0" indent="0" algn="l" defTabSz="457200" eaLnBrk="0" fontAlgn="auto" latinLnBrk="0">
              <a:lnSpc>
                <a:spcPct val="150000"/>
              </a:lnSpc>
              <a:spcBef>
                <a:spcPts val="0"/>
              </a:spcBef>
              <a:spcAft>
                <a:spcPts val="0"/>
              </a:spcAft>
              <a:buFontTx/>
              <a:buNone/>
            </a:pPr>
            <a:r>
              <a:rPr lang="en-US" altLang="ko-KR" sz="1100" b="1" dirty="0">
                <a:solidFill>
                  <a:srgbClr val="0FB4AD"/>
                </a:solidFill>
                <a:latin typeface="-윤고딕310" pitchFamily="18" charset="-127"/>
                <a:ea typeface="-윤고딕310" pitchFamily="18" charset="-127"/>
              </a:rPr>
              <a:t>드럼통 위험물 확인 및 완전 제거 후 작업 실시</a:t>
            </a:r>
            <a:endParaRPr lang="ko-KR" altLang="en-US" sz="1100" b="1" dirty="0">
              <a:solidFill>
                <a:srgbClr val="0FB4AD"/>
              </a:solidFill>
              <a:latin typeface="-윤고딕310" pitchFamily="18" charset="-127"/>
              <a:ea typeface="-윤고딕310" pitchFamily="18" charset="-127"/>
            </a:endParaRPr>
          </a:p>
          <a:p>
            <a:pPr marL="0" indent="0" algn="l" defTabSz="457200" eaLnBrk="0" fontAlgn="auto" latinLnBrk="0">
              <a:lnSpc>
                <a:spcPct val="100000"/>
              </a:lnSpc>
              <a:spcBef>
                <a:spcPts val="0"/>
              </a:spcBef>
              <a:spcAft>
                <a:spcPts val="1200"/>
              </a:spcAft>
            </a:pPr>
            <a:endParaRPr lang="ko-KR" altLang="en-US" sz="1500" dirty="0">
              <a:solidFill>
                <a:srgbClr val="000000"/>
              </a:solidFill>
              <a:latin typeface="Tahoma" charset="0"/>
              <a:ea typeface="Tahoma" charset="0"/>
            </a:endParaRPr>
          </a:p>
          <a:p>
            <a:pPr marL="0" indent="0" algn="l" defTabSz="457200" eaLnBrk="0" fontAlgn="auto" latinLnBrk="0">
              <a:lnSpc>
                <a:spcPct val="100000"/>
              </a:lnSpc>
              <a:spcBef>
                <a:spcPts val="0"/>
              </a:spcBef>
              <a:spcAft>
                <a:spcPts val="1200"/>
              </a:spcAft>
              <a:buFontTx/>
              <a:buNone/>
            </a:pPr>
            <a:endParaRPr lang="ko-KR" altLang="en-US" sz="1500" dirty="0">
              <a:solidFill>
                <a:srgbClr val="000000"/>
              </a:solidFill>
              <a:latin typeface="Tahoma" charset="0"/>
              <a:ea typeface="Tahoma" charset="0"/>
            </a:endParaRPr>
          </a:p>
          <a:p>
            <a:pPr marL="0" indent="0" algn="l" defTabSz="457200" eaLnBrk="0" fontAlgn="auto" latinLnBrk="0">
              <a:lnSpc>
                <a:spcPct val="100000"/>
              </a:lnSpc>
              <a:spcBef>
                <a:spcPts val="0"/>
              </a:spcBef>
              <a:spcAft>
                <a:spcPts val="1200"/>
              </a:spcAft>
              <a:buFontTx/>
              <a:buNone/>
            </a:pPr>
            <a:endParaRPr lang="ko-KR" altLang="en-US" sz="1500" dirty="0">
              <a:solidFill>
                <a:srgbClr val="000000"/>
              </a:solidFill>
              <a:latin typeface="Tahoma" charset="0"/>
              <a:ea typeface="Tahoma" charset="0"/>
            </a:endParaRPr>
          </a:p>
          <a:p>
            <a:pPr marL="0" indent="0" algn="l" defTabSz="457200" eaLnBrk="0" fontAlgn="auto" latinLnBrk="0">
              <a:lnSpc>
                <a:spcPct val="100000"/>
              </a:lnSpc>
              <a:spcBef>
                <a:spcPts val="0"/>
              </a:spcBef>
              <a:spcAft>
                <a:spcPts val="1200"/>
              </a:spcAft>
              <a:buFontTx/>
              <a:buNone/>
            </a:pPr>
            <a:endParaRPr lang="ko-KR" altLang="en-US" sz="1500" dirty="0">
              <a:solidFill>
                <a:srgbClr val="000000"/>
              </a:solidFill>
              <a:latin typeface="Tahoma" charset="0"/>
              <a:ea typeface="Tahoma" charset="0"/>
            </a:endParaRPr>
          </a:p>
        </p:txBody>
      </p:sp>
      <p:sp>
        <p:nvSpPr>
          <p:cNvPr id="50" name="텍스트 상자 1"/>
          <p:cNvSpPr txBox="1">
            <a:spLocks noGrp="1" noChangeArrowheads="1"/>
          </p:cNvSpPr>
          <p:nvPr/>
        </p:nvSpPr>
        <p:spPr>
          <a:xfrm>
            <a:off x="5436169" y="4513580"/>
            <a:ext cx="3131185" cy="369570"/>
          </a:xfrm>
          <a:prstGeom prst="rect">
            <a:avLst/>
          </a:prstGeom>
          <a:ln w="0">
            <a:noFill/>
            <a:prstDash/>
          </a:ln>
        </p:spPr>
        <p:txBody>
          <a:bodyPr vert="horz" wrap="square" lIns="89535" tIns="46355" rIns="89535" bIns="46355" anchor="t"/>
          <a:lstStyle/>
          <a:p>
            <a:pPr marL="0" indent="0" algn="l" defTabSz="457200" eaLnBrk="0" fontAlgn="auto" latinLnBrk="0">
              <a:lnSpc>
                <a:spcPct val="100000"/>
              </a:lnSpc>
              <a:spcBef>
                <a:spcPts val="0"/>
              </a:spcBef>
              <a:spcAft>
                <a:spcPts val="1200"/>
              </a:spcAft>
              <a:buFontTx/>
              <a:buNone/>
            </a:pPr>
            <a:r>
              <a:rPr lang="en-US" altLang="ko-KR" sz="900" dirty="0">
                <a:solidFill>
                  <a:srgbClr val="008080"/>
                </a:solidFill>
                <a:latin typeface="-윤고딕330" charset="0"/>
                <a:ea typeface="-윤고딕330" charset="0"/>
              </a:rPr>
              <a:t>폐드럼통 화학물질에 대한 유해성과 위험성을 철저 확인하고 위험성 평가 후에 작업. </a:t>
            </a:r>
            <a:endParaRPr lang="ko-KR" altLang="en-US" sz="900" dirty="0">
              <a:solidFill>
                <a:srgbClr val="008080"/>
              </a:solidFill>
              <a:latin typeface="-윤고딕330" charset="0"/>
              <a:ea typeface="-윤고딕330" charset="0"/>
            </a:endParaRPr>
          </a:p>
        </p:txBody>
      </p:sp>
      <p:sp>
        <p:nvSpPr>
          <p:cNvPr id="52" name="텍스트 상자 1"/>
          <p:cNvSpPr txBox="1">
            <a:spLocks noGrp="1" noChangeArrowheads="1"/>
          </p:cNvSpPr>
          <p:nvPr/>
        </p:nvSpPr>
        <p:spPr>
          <a:xfrm>
            <a:off x="5241224" y="3015615"/>
            <a:ext cx="3365500" cy="1356995"/>
          </a:xfrm>
          <a:prstGeom prst="rect">
            <a:avLst/>
          </a:prstGeom>
          <a:ln w="0">
            <a:noFill/>
            <a:prstDash/>
          </a:ln>
        </p:spPr>
        <p:txBody>
          <a:bodyPr vert="horz" wrap="square" lIns="89535" tIns="46355" rIns="89535" bIns="46355" anchor="t"/>
          <a:lstStyle/>
          <a:p>
            <a:pPr marL="0" indent="0" algn="l" defTabSz="457200" eaLnBrk="0" fontAlgn="auto" latinLnBrk="0">
              <a:lnSpc>
                <a:spcPct val="150000"/>
              </a:lnSpc>
              <a:spcBef>
                <a:spcPts val="0"/>
              </a:spcBef>
              <a:spcAft>
                <a:spcPts val="0"/>
              </a:spcAft>
              <a:buFontTx/>
              <a:buNone/>
            </a:pPr>
            <a:endParaRPr lang="ko-KR" altLang="en-US" sz="1500" dirty="0">
              <a:solidFill>
                <a:srgbClr val="7030A0"/>
              </a:solidFill>
              <a:latin typeface="맑은 고딕" charset="0"/>
              <a:ea typeface="맑은 고딕" charset="0"/>
            </a:endParaRPr>
          </a:p>
          <a:p>
            <a:pPr marL="0" indent="0" algn="l" defTabSz="457200" eaLnBrk="0" fontAlgn="auto" latinLnBrk="0">
              <a:lnSpc>
                <a:spcPct val="100000"/>
              </a:lnSpc>
              <a:spcBef>
                <a:spcPts val="0"/>
              </a:spcBef>
              <a:spcAft>
                <a:spcPts val="1200"/>
              </a:spcAft>
              <a:buClr>
                <a:srgbClr val="000000"/>
              </a:buClr>
              <a:buFont typeface="Tahoma"/>
              <a:buChar char="•"/>
            </a:pPr>
            <a:r>
              <a:rPr lang="en-US" altLang="ko-KR" sz="1500" dirty="0">
                <a:solidFill>
                  <a:srgbClr val="000000"/>
                </a:solidFill>
                <a:latin typeface="Tahoma" charset="0"/>
                <a:ea typeface="Tahoma" charset="0"/>
              </a:rPr>
              <a:t> Thoroughly check the toxicity and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hazard level of the chemical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substances the drum used to </a:t>
            </a:r>
            <a:r>
              <a:rPr lang="en-US" altLang="ko-KR" sz="1500" dirty="0" err="1" smtClean="0">
                <a:solidFill>
                  <a:schemeClr val="bg1"/>
                </a:solidFill>
                <a:latin typeface="Tahoma" charset="0"/>
                <a:ea typeface="Tahoma" charset="0"/>
              </a:rPr>
              <a:t>cc</a:t>
            </a:r>
            <a:r>
              <a:rPr lang="en-US" altLang="ko-KR" sz="1500" dirty="0" err="1" smtClean="0">
                <a:solidFill>
                  <a:srgbClr val="000000"/>
                </a:solidFill>
                <a:latin typeface="Tahoma" charset="0"/>
                <a:ea typeface="Tahoma" charset="0"/>
              </a:rPr>
              <a:t>contain</a:t>
            </a:r>
            <a:r>
              <a:rPr lang="en-US" altLang="ko-KR" sz="1500" dirty="0" smtClean="0">
                <a:solidFill>
                  <a:srgbClr val="000000"/>
                </a:solidFill>
                <a:latin typeface="Tahoma" charset="0"/>
                <a:ea typeface="Tahoma" charset="0"/>
              </a:rPr>
              <a:t>.</a:t>
            </a:r>
            <a:endParaRPr lang="ko-KR" altLang="en-US" sz="1500" dirty="0">
              <a:solidFill>
                <a:schemeClr val="tx1"/>
              </a:solidFill>
              <a:latin typeface="맑은 고딕" charset="0"/>
              <a:ea typeface="맑은 고딕" charset="0"/>
            </a:endParaRPr>
          </a:p>
        </p:txBody>
      </p:sp>
      <p:sp>
        <p:nvSpPr>
          <p:cNvPr id="24" name="Rectangle 42"/>
          <p:cNvSpPr>
            <a:spLocks noGrp="1" noChangeArrowheads="1"/>
          </p:cNvSpPr>
          <p:nvPr/>
        </p:nvSpPr>
        <p:spPr>
          <a:xfrm>
            <a:off x="-12065" y="229235"/>
            <a:ext cx="372110"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3</a:t>
            </a:r>
            <a:endParaRPr lang="ko-KR" altLang="en-US" sz="1300" b="1" dirty="0">
              <a:solidFill>
                <a:schemeClr val="tx1"/>
              </a:solidFill>
              <a:latin typeface="맑은 고딕" charset="0"/>
              <a:ea typeface="맑은 고딕" charset="0"/>
            </a:endParaRPr>
          </a:p>
        </p:txBody>
      </p:sp>
      <p:sp>
        <p:nvSpPr>
          <p:cNvPr id="25" name="텍스트 상자 44"/>
          <p:cNvSpPr txBox="1">
            <a:spLocks noGrp="1" noChangeArrowheads="1"/>
          </p:cNvSpPr>
          <p:nvPr/>
        </p:nvSpPr>
        <p:spPr>
          <a:xfrm>
            <a:off x="185420" y="178435"/>
            <a:ext cx="1630680" cy="40005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000" b="1" dirty="0">
                <a:solidFill>
                  <a:schemeClr val="tx1"/>
                </a:solidFill>
                <a:latin typeface="Arial" charset="0"/>
                <a:ea typeface="Arial" charset="0"/>
              </a:rPr>
              <a:t>Examples of Accidents and Prevention Measures</a:t>
            </a:r>
            <a:endParaRPr lang="ko-KR" altLang="en-US" sz="1000" b="1" dirty="0">
              <a:solidFill>
                <a:schemeClr val="tx1"/>
              </a:solidFill>
              <a:latin typeface="Arial" charset="0"/>
              <a:ea typeface="Arial" charset="0"/>
            </a:endParaRPr>
          </a:p>
        </p:txBody>
      </p:sp>
      <p:sp>
        <p:nvSpPr>
          <p:cNvPr id="26" name="텍스트 상자 45"/>
          <p:cNvSpPr txBox="1">
            <a:spLocks noGrp="1" noChangeArrowheads="1"/>
          </p:cNvSpPr>
          <p:nvPr/>
        </p:nvSpPr>
        <p:spPr>
          <a:xfrm>
            <a:off x="197244" y="667538"/>
            <a:ext cx="1494155" cy="231775"/>
          </a:xfrm>
          <a:prstGeom prst="rect">
            <a:avLst/>
          </a:prstGeom>
          <a:ln w="0">
            <a:noFill/>
            <a:prstDash/>
          </a:ln>
        </p:spPr>
        <p:txBody>
          <a:bodyPr vert="horz" wrap="square" lIns="89535" tIns="46355" rIns="89535" bIns="46355" anchor="t"/>
          <a:lstStyle/>
          <a:p>
            <a:pPr marL="0" indent="0" algn="l" defTabSz="457200" eaLnBrk="0" fontAlgn="auto" latinLnBrk="0">
              <a:lnSpc>
                <a:spcPct val="100000"/>
              </a:lnSpc>
              <a:spcBef>
                <a:spcPts val="0"/>
              </a:spcBef>
              <a:spcAft>
                <a:spcPts val="0"/>
              </a:spcAft>
              <a:buFontTx/>
              <a:buNone/>
            </a:pPr>
            <a:r>
              <a:rPr lang="en-US" altLang="ko-KR" sz="900" dirty="0">
                <a:solidFill>
                  <a:schemeClr val="tx1"/>
                </a:solidFill>
                <a:latin typeface="-윤고딕330" charset="0"/>
                <a:ea typeface="-윤고딕330" charset="0"/>
              </a:rPr>
              <a:t>재해사례와 예방대책</a:t>
            </a:r>
            <a:endParaRPr lang="ko-KR" altLang="en-US" sz="900" dirty="0">
              <a:solidFill>
                <a:schemeClr val="tx1"/>
              </a:solidFill>
              <a:latin typeface="-윤고딕330" charset="0"/>
              <a:ea typeface="-윤고딕330" charset="0"/>
            </a:endParaRPr>
          </a:p>
        </p:txBody>
      </p:sp>
      <p:sp>
        <p:nvSpPr>
          <p:cNvPr id="27" name="TextBox 26"/>
          <p:cNvSpPr txBox="1"/>
          <p:nvPr/>
        </p:nvSpPr>
        <p:spPr>
          <a:xfrm>
            <a:off x="509270" y="1048385"/>
            <a:ext cx="1218565" cy="233205"/>
          </a:xfrm>
          <a:prstGeom prst="rect">
            <a:avLst/>
          </a:prstGeom>
          <a:noFill/>
        </p:spPr>
        <p:txBody>
          <a:bodyPr vert="horz" wrap="square" lIns="0" tIns="0" rIns="0" bIns="0" anchor="t">
            <a:spAutoFit/>
          </a:bodyPr>
          <a:lstStyle/>
          <a:p>
            <a:pPr marL="0" indent="0" algn="l" defTabSz="457200" eaLnBrk="0" fontAlgn="auto" latinLnBrk="0">
              <a:lnSpc>
                <a:spcPts val="2000"/>
              </a:lnSpc>
              <a:spcBef>
                <a:spcPts val="0"/>
              </a:spcBef>
              <a:spcAft>
                <a:spcPts val="800"/>
              </a:spcAft>
              <a:buFontTx/>
              <a:buNone/>
            </a:pPr>
            <a:r>
              <a:rPr lang="en-US" altLang="ko-KR" sz="1400" b="1" dirty="0">
                <a:solidFill>
                  <a:schemeClr val="tx1">
                    <a:lumMod val="65000"/>
                    <a:lumOff val="35000"/>
                  </a:schemeClr>
                </a:solidFill>
                <a:latin typeface="Arial" pitchFamily="34" charset="0"/>
                <a:ea typeface="맑은 고딕" charset="0"/>
                <a:cs typeface="Arial" pitchFamily="34" charset="0"/>
              </a:rPr>
              <a:t>Example</a:t>
            </a:r>
            <a:endParaRPr lang="ko-KR" altLang="en-US" sz="1400" b="1" dirty="0">
              <a:solidFill>
                <a:schemeClr val="tx1">
                  <a:lumMod val="65000"/>
                  <a:lumOff val="35000"/>
                </a:schemeClr>
              </a:solidFill>
              <a:latin typeface="Arial" pitchFamily="34" charset="0"/>
              <a:ea typeface="맑은 고딕" charset="0"/>
              <a:cs typeface="Arial" pitchFamily="34" charset="0"/>
            </a:endParaRPr>
          </a:p>
        </p:txBody>
      </p:sp>
      <p:sp>
        <p:nvSpPr>
          <p:cNvPr id="28" name="TextBox 27"/>
          <p:cNvSpPr txBox="1"/>
          <p:nvPr/>
        </p:nvSpPr>
        <p:spPr>
          <a:xfrm>
            <a:off x="346075" y="1029335"/>
            <a:ext cx="384175" cy="226060"/>
          </a:xfrm>
          <a:prstGeom prst="rect">
            <a:avLst/>
          </a:prstGeom>
          <a:noFill/>
        </p:spPr>
        <p:txBody>
          <a:bodyPr vert="horz" wrap="square" lIns="0" tIns="0" rIns="0" bIns="0" anchor="t">
            <a:spAutoFit/>
          </a:bodyPr>
          <a:lstStyle/>
          <a:p>
            <a:pPr marL="285750" indent="-285750" algn="l" defTabSz="457200" eaLnBrk="0" fontAlgn="auto" latinLnBrk="0">
              <a:lnSpc>
                <a:spcPts val="2000"/>
              </a:lnSpc>
              <a:spcBef>
                <a:spcPts val="0"/>
              </a:spcBef>
              <a:spcAft>
                <a:spcPts val="800"/>
              </a:spcAft>
              <a:buClr>
                <a:srgbClr val="595959"/>
              </a:buClr>
              <a:buSzPct val="70000"/>
              <a:buFont typeface="맑은 고딕"/>
              <a:buChar char="▶"/>
            </a:pPr>
            <a:r>
              <a:rPr lang="en-US" altLang="ko-KR" sz="1200" b="1" dirty="0">
                <a:solidFill>
                  <a:schemeClr val="tx1">
                    <a:lumMod val="65000"/>
                    <a:lumOff val="35000"/>
                  </a:schemeClr>
                </a:solidFill>
                <a:latin typeface="맑은 고딕" charset="0"/>
                <a:ea typeface="맑은 고딕" charset="0"/>
              </a:rPr>
              <a:t>  </a:t>
            </a:r>
            <a:endParaRPr lang="ko-KR" altLang="en-US" sz="1200" b="1" dirty="0">
              <a:solidFill>
                <a:schemeClr val="tx1">
                  <a:lumMod val="65000"/>
                  <a:lumOff val="35000"/>
                </a:schemeClr>
              </a:solidFill>
              <a:latin typeface="맑은 고딕" charset="0"/>
              <a:ea typeface="맑은 고딕" charset="0"/>
            </a:endParaRPr>
          </a:p>
        </p:txBody>
      </p:sp>
      <p:sp>
        <p:nvSpPr>
          <p:cNvPr id="29" name="TextBox 28"/>
          <p:cNvSpPr txBox="1"/>
          <p:nvPr/>
        </p:nvSpPr>
        <p:spPr>
          <a:xfrm>
            <a:off x="501029" y="1237856"/>
            <a:ext cx="1218565" cy="256540"/>
          </a:xfrm>
          <a:prstGeom prst="rect">
            <a:avLst/>
          </a:prstGeom>
          <a:noFill/>
        </p:spPr>
        <p:txBody>
          <a:bodyPr vert="horz" wrap="square" lIns="0" tIns="0" rIns="0" bIns="0" anchor="t">
            <a:spAutoFit/>
          </a:bodyPr>
          <a:lstStyle/>
          <a:p>
            <a:pPr marL="0" indent="0" algn="l" defTabSz="457200" eaLnBrk="0" fontAlgn="auto" latinLnBrk="0">
              <a:lnSpc>
                <a:spcPts val="2000"/>
              </a:lnSpc>
              <a:spcBef>
                <a:spcPts val="0"/>
              </a:spcBef>
              <a:spcAft>
                <a:spcPts val="800"/>
              </a:spcAft>
              <a:buFontTx/>
              <a:buNone/>
            </a:pPr>
            <a:r>
              <a:rPr lang="en-US" altLang="ko-KR" sz="1000" b="1" dirty="0">
                <a:solidFill>
                  <a:schemeClr val="tx1">
                    <a:lumMod val="65000"/>
                    <a:lumOff val="35000"/>
                  </a:schemeClr>
                </a:solidFill>
                <a:latin typeface="맑은 고딕" charset="0"/>
                <a:ea typeface="맑은 고딕" charset="0"/>
              </a:rPr>
              <a:t>주요</a:t>
            </a:r>
            <a:r>
              <a:rPr lang="en-US" altLang="ko-KR" sz="1000" b="1" dirty="0">
                <a:solidFill>
                  <a:schemeClr val="tx1">
                    <a:lumMod val="65000"/>
                    <a:lumOff val="35000"/>
                  </a:schemeClr>
                </a:solidFill>
                <a:latin typeface="Calibri" charset="0"/>
                <a:ea typeface="Calibri" charset="0"/>
              </a:rPr>
              <a:t> </a:t>
            </a:r>
            <a:r>
              <a:rPr lang="en-US" altLang="ko-KR" sz="1000" b="1" dirty="0">
                <a:solidFill>
                  <a:schemeClr val="tx1">
                    <a:lumMod val="65000"/>
                    <a:lumOff val="35000"/>
                  </a:schemeClr>
                </a:solidFill>
                <a:latin typeface="맑은 고딕" charset="0"/>
                <a:ea typeface="맑은 고딕" charset="0"/>
              </a:rPr>
              <a:t>재해</a:t>
            </a:r>
            <a:r>
              <a:rPr lang="en-US" altLang="ko-KR" sz="1000" b="1" dirty="0">
                <a:solidFill>
                  <a:schemeClr val="tx1">
                    <a:lumMod val="65000"/>
                    <a:lumOff val="35000"/>
                  </a:schemeClr>
                </a:solidFill>
                <a:latin typeface="Calibri" charset="0"/>
                <a:ea typeface="Calibri" charset="0"/>
              </a:rPr>
              <a:t> </a:t>
            </a:r>
            <a:r>
              <a:rPr lang="en-US" altLang="ko-KR" sz="1000" b="1" dirty="0">
                <a:solidFill>
                  <a:schemeClr val="tx1">
                    <a:lumMod val="65000"/>
                    <a:lumOff val="35000"/>
                  </a:schemeClr>
                </a:solidFill>
                <a:latin typeface="맑은 고딕" charset="0"/>
                <a:ea typeface="맑은 고딕" charset="0"/>
              </a:rPr>
              <a:t>내용</a:t>
            </a:r>
            <a:endParaRPr lang="ko-KR" altLang="en-US" sz="1000" b="1" dirty="0">
              <a:solidFill>
                <a:schemeClr val="tx1">
                  <a:lumMod val="65000"/>
                  <a:lumOff val="35000"/>
                </a:schemeClr>
              </a:solidFill>
              <a:latin typeface="맑은 고딕" charset="0"/>
              <a:ea typeface="맑은 고딕" charset="0"/>
            </a:endParaRPr>
          </a:p>
        </p:txBody>
      </p:sp>
      <p:pic>
        <p:nvPicPr>
          <p:cNvPr id="30" name="Picture 7" descr="C:/Users/Administrator/AppData/Roaming/PolarisOffice/ETemp/3288_5820208/image9.emf"/>
          <p:cNvPicPr>
            <a:picLocks noChangeAspect="1"/>
          </p:cNvPicPr>
          <p:nvPr/>
        </p:nvPicPr>
        <p:blipFill rotWithShape="1">
          <a:blip r:embed="rId5">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201146524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3" name="도형 71"/>
          <p:cNvSpPr>
            <a:spLocks noGrp="1" noChangeArrowheads="1"/>
          </p:cNvSpPr>
          <p:nvPr/>
        </p:nvSpPr>
        <p:spPr>
          <a:xfrm>
            <a:off x="-9525" y="973455"/>
            <a:ext cx="9159875" cy="1069340"/>
          </a:xfrm>
          <a:prstGeom prst="rect">
            <a:avLst/>
          </a:prstGeom>
          <a:gradFill>
            <a:gsLst>
              <a:gs pos="0">
                <a:srgbClr val="8488C4"/>
              </a:gs>
              <a:gs pos="0">
                <a:srgbClr val="D4DEFF"/>
              </a:gs>
            </a:gsLst>
            <a:lin ang="10800000" scaled="0"/>
          </a:gradFill>
          <a:ln w="0">
            <a:noFill/>
            <a:prstDash/>
          </a:ln>
        </p:spPr>
        <p:style>
          <a:lnRef idx="2">
            <a:schemeClr val="accent1">
              <a:shade val="50000"/>
            </a:schemeClr>
          </a:lnRef>
          <a:fillRef idx="1">
            <a:schemeClr val="accent1"/>
          </a:fillRef>
          <a:effectRef idx="0">
            <a:schemeClr val="accent1"/>
          </a:effectRef>
          <a:fontRef idx="major">
            <a:schemeClr val="lt1"/>
          </a:fontRef>
        </p:style>
        <p:txBody>
          <a:bodyPr vert="horz" wrap="square" lIns="91440" tIns="45720" rIns="91440" bIns="45720" anchor="ctr"/>
          <a:lstStyle/>
          <a:p>
            <a:pPr marL="0" indent="0" algn="ctr" defTabSz="508000" fontAlgn="auto">
              <a:lnSpc>
                <a:spcPct val="100000"/>
              </a:lnSpc>
              <a:spcBef>
                <a:spcPts val="0"/>
              </a:spcBef>
              <a:spcAft>
                <a:spcPts val="0"/>
              </a:spcAft>
              <a:buFontTx/>
              <a:buNone/>
            </a:pPr>
            <a:endParaRPr lang="ko-KR" altLang="en-US" sz="1800" dirty="0">
              <a:latin typeface="맑은 고딕" charset="0"/>
              <a:ea typeface="맑은 고딕" charset="0"/>
            </a:endParaRPr>
          </a:p>
        </p:txBody>
      </p:sp>
      <p:sp>
        <p:nvSpPr>
          <p:cNvPr id="62" name="Rectangle 62"/>
          <p:cNvSpPr>
            <a:spLocks noGrp="1" noChangeArrowheads="1"/>
          </p:cNvSpPr>
          <p:nvPr/>
        </p:nvSpPr>
        <p:spPr>
          <a:xfrm>
            <a:off x="447040" y="2190750"/>
            <a:ext cx="3998595" cy="3328035"/>
          </a:xfrm>
          <a:prstGeom prst="rect">
            <a:avLst/>
          </a:prstGeom>
          <a:blipFill rotWithShape="1">
            <a:blip r:embed="rId3">
              <a:extLst>
                <a:ext uri="{28A0092B-C50C-407E-A947-70E740481C1C}">
                  <a14:useLocalDpi xmlns:a14="http://schemas.microsoft.com/office/drawing/2010/main" val="0"/>
                </a:ext>
              </a:extLst>
            </a:blip>
            <a:stretch>
              <a:fillRect/>
            </a:stretch>
          </a:blipFill>
          <a:ln w="0">
            <a:noFill/>
            <a:prstDash/>
          </a:ln>
        </p:spPr>
        <p:style>
          <a:lnRef idx="1">
            <a:schemeClr val="accent1"/>
          </a:lnRef>
          <a:fillRef idx="3">
            <a:schemeClr val="accent1"/>
          </a:fillRef>
          <a:effectRef idx="2">
            <a:schemeClr val="accent1"/>
          </a:effectRef>
          <a:fontRef idx="major">
            <a:schemeClr val="lt1"/>
          </a:fontRef>
        </p:style>
        <p:txBody>
          <a:bodyPr vert="horz" wrap="square" lIns="91440" tIns="45720" rIns="91440" bIns="45720" anchor="ctr"/>
          <a:lstStyle/>
          <a:p>
            <a:pPr marL="0" indent="0" algn="ctr" defTabSz="457200" eaLnBrk="0" fontAlgn="auto" latinLnBrk="0">
              <a:lnSpc>
                <a:spcPct val="100000"/>
              </a:lnSpc>
              <a:spcBef>
                <a:spcPts val="0"/>
              </a:spcBef>
              <a:spcAft>
                <a:spcPts val="0"/>
              </a:spcAft>
              <a:buFontTx/>
              <a:buNone/>
            </a:pPr>
            <a:endParaRPr lang="ko-KR" altLang="en-US" sz="1800" dirty="0">
              <a:latin typeface="Calibri" charset="0"/>
              <a:ea typeface="Calibri" charset="0"/>
            </a:endParaRPr>
          </a:p>
        </p:txBody>
      </p:sp>
      <p:sp>
        <p:nvSpPr>
          <p:cNvPr id="37" name="TextBox 37"/>
          <p:cNvSpPr txBox="1">
            <a:spLocks noGrp="1" noChangeArrowheads="1"/>
          </p:cNvSpPr>
          <p:nvPr/>
        </p:nvSpPr>
        <p:spPr>
          <a:xfrm>
            <a:off x="402590" y="5581015"/>
            <a:ext cx="3589020" cy="191770"/>
          </a:xfrm>
          <a:prstGeom prst="rect">
            <a:avLst/>
          </a:prstGeom>
          <a:noFill/>
        </p:spPr>
        <p:txBody>
          <a:bodyPr vert="horz" wrap="square" lIns="0" tIns="0" rIns="0" bIns="0" anchor="t">
            <a:spAutoFit/>
          </a:bodyPr>
          <a:lstStyle/>
          <a:p>
            <a:pPr marL="144145" indent="0" algn="l" defTabSz="457200" eaLnBrk="0" fontAlgn="auto" latinLnBrk="0">
              <a:lnSpc>
                <a:spcPts val="1500"/>
              </a:lnSpc>
              <a:spcBef>
                <a:spcPts val="0"/>
              </a:spcBef>
              <a:spcAft>
                <a:spcPts val="0"/>
              </a:spcAft>
              <a:buFontTx/>
              <a:buNone/>
            </a:pPr>
            <a:r>
              <a:rPr lang="en-US" altLang="ko-KR" sz="900" spc="-100" dirty="0">
                <a:solidFill>
                  <a:schemeClr val="bg1">
                    <a:lumMod val="50000"/>
                    <a:lumOff val="0"/>
                  </a:schemeClr>
                </a:solidFill>
                <a:latin typeface="-윤고딕330" charset="0"/>
                <a:ea typeface="-윤고딕330" charset="0"/>
              </a:rPr>
              <a:t>※ 용기 내부 물질 : Black Varnish, 제2석유류 인화성 물질</a:t>
            </a:r>
            <a:endParaRPr lang="ko-KR" altLang="en-US" sz="900" dirty="0">
              <a:solidFill>
                <a:schemeClr val="bg1">
                  <a:lumMod val="50000"/>
                  <a:lumOff val="0"/>
                </a:schemeClr>
              </a:solidFill>
              <a:latin typeface="-윤고딕330" charset="0"/>
              <a:ea typeface="-윤고딕330" charset="0"/>
            </a:endParaRPr>
          </a:p>
        </p:txBody>
      </p:sp>
      <p:sp>
        <p:nvSpPr>
          <p:cNvPr id="39" name="TextBox 39"/>
          <p:cNvSpPr txBox="1">
            <a:spLocks noGrp="1" noChangeArrowheads="1"/>
          </p:cNvSpPr>
          <p:nvPr/>
        </p:nvSpPr>
        <p:spPr>
          <a:xfrm>
            <a:off x="392430" y="5073650"/>
            <a:ext cx="3843019" cy="383540"/>
          </a:xfrm>
          <a:prstGeom prst="rect">
            <a:avLst/>
          </a:prstGeom>
          <a:noFill/>
        </p:spPr>
        <p:txBody>
          <a:bodyPr vert="horz" wrap="square" lIns="0" tIns="0" rIns="0" bIns="0" anchor="t"/>
          <a:lstStyle/>
          <a:p>
            <a:pPr marL="144145" indent="0" algn="l" defTabSz="457200" eaLnBrk="0" fontAlgn="auto" latinLnBrk="0">
              <a:lnSpc>
                <a:spcPts val="1500"/>
              </a:lnSpc>
              <a:spcBef>
                <a:spcPts val="0"/>
              </a:spcBef>
              <a:spcAft>
                <a:spcPts val="0"/>
              </a:spcAft>
              <a:buFontTx/>
              <a:buNone/>
            </a:pPr>
            <a:r>
              <a:rPr lang="en-US" altLang="ko-KR" sz="1100" b="1" dirty="0">
                <a:solidFill>
                  <a:schemeClr val="accent1">
                    <a:lumMod val="75000"/>
                    <a:lumOff val="0"/>
                  </a:schemeClr>
                </a:solidFill>
                <a:latin typeface="Tahoma" charset="0"/>
                <a:ea typeface="Tahoma" charset="0"/>
              </a:rPr>
              <a:t>※ The drum used to contain black varnish,</a:t>
            </a:r>
            <a:endParaRPr lang="ko-KR" altLang="en-US" sz="1100" b="1" dirty="0">
              <a:solidFill>
                <a:schemeClr val="accent1">
                  <a:lumMod val="75000"/>
                  <a:lumOff val="0"/>
                </a:schemeClr>
              </a:solidFill>
              <a:latin typeface="Tahoma" charset="0"/>
              <a:ea typeface="Tahoma" charset="0"/>
            </a:endParaRPr>
          </a:p>
          <a:p>
            <a:pPr marL="144145" indent="0" algn="l" defTabSz="457200" eaLnBrk="0" fontAlgn="auto" latinLnBrk="0">
              <a:lnSpc>
                <a:spcPts val="1500"/>
              </a:lnSpc>
              <a:spcBef>
                <a:spcPts val="0"/>
              </a:spcBef>
              <a:spcAft>
                <a:spcPts val="0"/>
              </a:spcAft>
              <a:buFontTx/>
              <a:buNone/>
            </a:pPr>
            <a:r>
              <a:rPr lang="en-US" altLang="ko-KR" sz="1100" b="1" dirty="0">
                <a:solidFill>
                  <a:schemeClr val="accent1">
                    <a:lumMod val="75000"/>
                    <a:lumOff val="0"/>
                  </a:schemeClr>
                </a:solidFill>
                <a:latin typeface="Tahoma" charset="0"/>
                <a:ea typeface="Tahoma" charset="0"/>
              </a:rPr>
              <a:t>     and inflammable substances.</a:t>
            </a:r>
            <a:endParaRPr lang="ko-KR" altLang="en-US" sz="1100" b="1" dirty="0">
              <a:solidFill>
                <a:schemeClr val="accent1">
                  <a:lumMod val="75000"/>
                  <a:lumOff val="0"/>
                </a:schemeClr>
              </a:solidFill>
              <a:latin typeface="Tahoma" charset="0"/>
              <a:ea typeface="Tahoma" charset="0"/>
            </a:endParaRPr>
          </a:p>
        </p:txBody>
      </p:sp>
      <p:sp>
        <p:nvSpPr>
          <p:cNvPr id="40" name="TextBox 40"/>
          <p:cNvSpPr txBox="1">
            <a:spLocks noGrp="1" noChangeArrowheads="1"/>
          </p:cNvSpPr>
          <p:nvPr/>
        </p:nvSpPr>
        <p:spPr>
          <a:xfrm>
            <a:off x="2030730" y="1624330"/>
            <a:ext cx="6790690" cy="357505"/>
          </a:xfrm>
          <a:prstGeom prst="rect">
            <a:avLst/>
          </a:prstGeom>
          <a:noFill/>
        </p:spPr>
        <p:txBody>
          <a:bodyPr vert="horz" wrap="square" lIns="0" tIns="0" rIns="0" bIns="0" anchor="t">
            <a:spAutoFit/>
          </a:bodyPr>
          <a:lstStyle/>
          <a:p>
            <a:pPr marL="0" indent="0" algn="l" defTabSz="457200" eaLnBrk="0" fontAlgn="auto" latinLnBrk="0">
              <a:lnSpc>
                <a:spcPts val="1400"/>
              </a:lnSpc>
              <a:spcBef>
                <a:spcPts val="0"/>
              </a:spcBef>
              <a:spcAft>
                <a:spcPts val="0"/>
              </a:spcAft>
              <a:buFontTx/>
              <a:buNone/>
            </a:pPr>
            <a:r>
              <a:rPr lang="en-US" altLang="ko-KR" sz="1000" dirty="0">
                <a:solidFill>
                  <a:srgbClr val="008080"/>
                </a:solidFill>
                <a:latin typeface="맑은 고딕" charset="0"/>
                <a:ea typeface="맑은 고딕" charset="0"/>
              </a:rPr>
              <a:t>철재</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폐드럼통(180L)을</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절단해서</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기계부속품</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보관</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용기로</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사용하기</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위해</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산소절단기(산소+LPG)를</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이용</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하여</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폐드럼통을</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가열하던</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중</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내부에</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있던</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인화성</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증기가</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점화원에</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의해</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폭발하면서</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드럼통</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상부</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덮개에</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안면부를</a:t>
            </a:r>
            <a:r>
              <a:rPr lang="en-US" altLang="ko-KR" sz="1000" dirty="0">
                <a:solidFill>
                  <a:srgbClr val="008080"/>
                </a:solidFill>
                <a:latin typeface="Calibri" charset="0"/>
                <a:ea typeface="Calibri" charset="0"/>
              </a:rPr>
              <a:t> </a:t>
            </a:r>
            <a:r>
              <a:rPr lang="en-US" altLang="ko-KR" sz="1000" dirty="0">
                <a:solidFill>
                  <a:srgbClr val="008080"/>
                </a:solidFill>
                <a:latin typeface="맑은 고딕" charset="0"/>
                <a:ea typeface="맑은 고딕" charset="0"/>
              </a:rPr>
              <a:t>맞음</a:t>
            </a:r>
            <a:endParaRPr lang="ko-KR" altLang="en-US" sz="1000" dirty="0">
              <a:solidFill>
                <a:srgbClr val="008080"/>
              </a:solidFill>
              <a:latin typeface="맑은 고딕" charset="0"/>
              <a:ea typeface="맑은 고딕" charset="0"/>
            </a:endParaRPr>
          </a:p>
        </p:txBody>
      </p:sp>
      <p:sp>
        <p:nvSpPr>
          <p:cNvPr id="41" name="TextBox 41"/>
          <p:cNvSpPr txBox="1">
            <a:spLocks noGrp="1" noChangeArrowheads="1"/>
          </p:cNvSpPr>
          <p:nvPr/>
        </p:nvSpPr>
        <p:spPr>
          <a:xfrm>
            <a:off x="1922145" y="70485"/>
            <a:ext cx="7223760" cy="70548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Empty Drum Explodes While Being Cut </a:t>
            </a:r>
            <a:endParaRPr lang="ko-KR" altLang="en-US" sz="2000" b="1" dirty="0">
              <a:solidFill>
                <a:srgbClr val="FFFFFF"/>
              </a:solidFill>
              <a:latin typeface="맑은 고딕" charset="0"/>
              <a:ea typeface="맑은 고딕" charset="0"/>
            </a:endParaRPr>
          </a:p>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with a Gas Welding Machine</a:t>
            </a:r>
            <a:endParaRPr lang="ko-KR" altLang="en-US" sz="2000" b="1" dirty="0">
              <a:solidFill>
                <a:srgbClr val="FFFFFF"/>
              </a:solidFill>
              <a:latin typeface="맑은 고딕" charset="0"/>
              <a:ea typeface="맑은 고딕" charset="0"/>
            </a:endParaRPr>
          </a:p>
        </p:txBody>
      </p:sp>
      <p:sp>
        <p:nvSpPr>
          <p:cNvPr id="42" name="텍스트 상자 42"/>
          <p:cNvSpPr txBox="1">
            <a:spLocks noGrp="1" noChangeArrowheads="1"/>
          </p:cNvSpPr>
          <p:nvPr/>
        </p:nvSpPr>
        <p:spPr>
          <a:xfrm>
            <a:off x="1965960" y="1000760"/>
            <a:ext cx="7033895" cy="59944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100" dirty="0">
                <a:solidFill>
                  <a:schemeClr val="tx1"/>
                </a:solidFill>
                <a:latin typeface="맑은 고딕" charset="0"/>
                <a:ea typeface="맑은 고딕" charset="0"/>
              </a:rPr>
              <a:t>A worker was cutting an empty 180-liter drum to use as a container for mechanical parts. He was heating up the drum with an oxygen cutter that uses oxygen and LPG when the inflammable vapor inside the drum caused an explosion. The worker’s face was stuck by the drum lid.</a:t>
            </a:r>
            <a:endParaRPr lang="ko-KR" altLang="en-US" sz="1100" dirty="0">
              <a:solidFill>
                <a:schemeClr val="tx1"/>
              </a:solidFill>
              <a:latin typeface="맑은 고딕" charset="0"/>
              <a:ea typeface="맑은 고딕" charset="0"/>
            </a:endParaRPr>
          </a:p>
        </p:txBody>
      </p:sp>
      <p:sp>
        <p:nvSpPr>
          <p:cNvPr id="44" name="텍스트 상자 44"/>
          <p:cNvSpPr txBox="1">
            <a:spLocks noGrp="1" noChangeArrowheads="1"/>
          </p:cNvSpPr>
          <p:nvPr/>
        </p:nvSpPr>
        <p:spPr>
          <a:xfrm>
            <a:off x="1937385" y="697865"/>
            <a:ext cx="4226560" cy="27749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가스용접기로 폐드럼통 절단 작업 중 폭발</a:t>
            </a:r>
            <a:endParaRPr lang="ko-KR" altLang="en-US" sz="1200" b="1" dirty="0">
              <a:solidFill>
                <a:schemeClr val="bg1"/>
              </a:solidFill>
              <a:latin typeface="-윤고딕320" charset="0"/>
              <a:ea typeface="-윤고딕320" charset="0"/>
            </a:endParaRPr>
          </a:p>
        </p:txBody>
      </p:sp>
      <p:sp>
        <p:nvSpPr>
          <p:cNvPr id="50" name="텍스트 상자 50"/>
          <p:cNvSpPr txBox="1">
            <a:spLocks noGrp="1" noChangeArrowheads="1"/>
          </p:cNvSpPr>
          <p:nvPr/>
        </p:nvSpPr>
        <p:spPr>
          <a:xfrm>
            <a:off x="5445059" y="5058410"/>
            <a:ext cx="3448050" cy="507365"/>
          </a:xfrm>
          <a:prstGeom prst="rect">
            <a:avLst/>
          </a:prstGeom>
          <a:ln w="0">
            <a:noFill/>
            <a:prstDash/>
          </a:ln>
        </p:spPr>
        <p:txBody>
          <a:bodyPr vert="horz" wrap="square" lIns="89535" tIns="46355" rIns="89535" bIns="46355" anchor="t"/>
          <a:lstStyle/>
          <a:p>
            <a:pPr marL="0" indent="0" algn="l" defTabSz="457200" eaLnBrk="0" fontAlgn="auto" latinLnBrk="0">
              <a:lnSpc>
                <a:spcPct val="100000"/>
              </a:lnSpc>
              <a:spcBef>
                <a:spcPts val="0"/>
              </a:spcBef>
              <a:spcAft>
                <a:spcPts val="1200"/>
              </a:spcAft>
              <a:buFontTx/>
              <a:buNone/>
            </a:pPr>
            <a:r>
              <a:rPr lang="en-US" altLang="ko-KR" sz="900" dirty="0">
                <a:solidFill>
                  <a:srgbClr val="008080"/>
                </a:solidFill>
                <a:latin typeface="-윤고딕330" charset="0"/>
                <a:ea typeface="-윤고딕330" charset="0"/>
              </a:rPr>
              <a:t>위험물, 인화성 유류 등이 있는 탱크나 드럼 등의 용기 내부에는 잔재 물질, 인화성 증기 등 화재나 폭발 위험요소가 없도록 가스제거와 세척작업, 불활성화 등의 안전조치 후 작업 실시</a:t>
            </a:r>
            <a:endParaRPr lang="ko-KR" altLang="en-US" sz="900" dirty="0">
              <a:solidFill>
                <a:srgbClr val="008080"/>
              </a:solidFill>
              <a:latin typeface="-윤고딕330" charset="0"/>
              <a:ea typeface="-윤고딕330" charset="0"/>
            </a:endParaRPr>
          </a:p>
        </p:txBody>
      </p:sp>
      <p:pic>
        <p:nvPicPr>
          <p:cNvPr id="54" name="Picture 54" descr="C:/Users/Administrator/AppData/Roaming/PolarisOffice/ETemp/4576_1809504/fImage329812893327.png"/>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4724400" y="2165985"/>
            <a:ext cx="512445" cy="725805"/>
          </a:xfrm>
          <a:prstGeom prst="rect">
            <a:avLst/>
          </a:prstGeom>
          <a:noFill/>
        </p:spPr>
      </p:pic>
      <p:sp>
        <p:nvSpPr>
          <p:cNvPr id="55" name="텍스트 상자 55"/>
          <p:cNvSpPr txBox="1">
            <a:spLocks noGrp="1" noChangeArrowheads="1"/>
          </p:cNvSpPr>
          <p:nvPr/>
        </p:nvSpPr>
        <p:spPr>
          <a:xfrm>
            <a:off x="4639945" y="2498090"/>
            <a:ext cx="784860" cy="23241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b="1" dirty="0">
                <a:solidFill>
                  <a:srgbClr val="0FB4AD"/>
                </a:solidFill>
                <a:latin typeface="Arial" charset="0"/>
                <a:ea typeface="Arial" charset="0"/>
              </a:rPr>
              <a:t>Prevention</a:t>
            </a:r>
            <a:endParaRPr lang="ko-KR" altLang="en-US" sz="900" b="1" dirty="0">
              <a:solidFill>
                <a:srgbClr val="0FB4AD"/>
              </a:solidFill>
              <a:latin typeface="Arial" charset="0"/>
              <a:ea typeface="Arial" charset="0"/>
            </a:endParaRPr>
          </a:p>
        </p:txBody>
      </p:sp>
      <p:sp>
        <p:nvSpPr>
          <p:cNvPr id="56" name="텍스트 상자 56"/>
          <p:cNvSpPr txBox="1">
            <a:spLocks noGrp="1" noChangeArrowheads="1"/>
          </p:cNvSpPr>
          <p:nvPr/>
        </p:nvSpPr>
        <p:spPr>
          <a:xfrm>
            <a:off x="4688205" y="2637790"/>
            <a:ext cx="681990" cy="23177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b="1" dirty="0">
                <a:solidFill>
                  <a:srgbClr val="0FB4AD"/>
                </a:solidFill>
                <a:latin typeface="-윤고딕330" charset="0"/>
                <a:ea typeface="-윤고딕330" charset="0"/>
              </a:rPr>
              <a:t>예방대책</a:t>
            </a:r>
            <a:endParaRPr lang="ko-KR" altLang="en-US" sz="900" b="1" dirty="0">
              <a:solidFill>
                <a:srgbClr val="0FB4AD"/>
              </a:solidFill>
              <a:latin typeface="-윤고딕330" charset="0"/>
              <a:ea typeface="-윤고딕330" charset="0"/>
            </a:endParaRPr>
          </a:p>
        </p:txBody>
      </p:sp>
      <p:sp>
        <p:nvSpPr>
          <p:cNvPr id="59" name="텍스트 상자 1"/>
          <p:cNvSpPr txBox="1">
            <a:spLocks noGrp="1" noChangeArrowheads="1"/>
          </p:cNvSpPr>
          <p:nvPr/>
        </p:nvSpPr>
        <p:spPr>
          <a:xfrm>
            <a:off x="5259004" y="3347085"/>
            <a:ext cx="3914140" cy="1472565"/>
          </a:xfrm>
          <a:prstGeom prst="rect">
            <a:avLst/>
          </a:prstGeom>
          <a:ln w="0">
            <a:noFill/>
            <a:prstDash/>
          </a:ln>
        </p:spPr>
        <p:txBody>
          <a:bodyPr vert="horz" wrap="square" lIns="89535" tIns="46355" rIns="89535" bIns="46355" anchor="t"/>
          <a:lstStyle/>
          <a:p>
            <a:pPr marL="0" indent="0" algn="l" defTabSz="457200" eaLnBrk="0" fontAlgn="auto" latinLnBrk="0">
              <a:lnSpc>
                <a:spcPct val="100000"/>
              </a:lnSpc>
              <a:spcBef>
                <a:spcPts val="0"/>
              </a:spcBef>
              <a:spcAft>
                <a:spcPts val="1200"/>
              </a:spcAft>
              <a:buClr>
                <a:srgbClr val="000000"/>
              </a:buClr>
              <a:buFont typeface="Tahoma"/>
              <a:buChar char="•"/>
            </a:pPr>
            <a:r>
              <a:rPr lang="en-US" altLang="ko-KR" sz="1500" dirty="0">
                <a:solidFill>
                  <a:srgbClr val="000000"/>
                </a:solidFill>
                <a:latin typeface="Tahoma" charset="0"/>
                <a:ea typeface="Tahoma" charset="0"/>
              </a:rPr>
              <a:t> Tanks and drums used to store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hazardous substances and inflammable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oils can still have inflammable vapors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after being emptied. Clean out and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neutralize such tanks and drums before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commencing work. </a:t>
            </a:r>
            <a:endParaRPr lang="ko-KR" altLang="en-US" sz="1500" dirty="0">
              <a:solidFill>
                <a:schemeClr val="tx1"/>
              </a:solidFill>
              <a:latin typeface="맑은 고딕" charset="0"/>
              <a:ea typeface="맑은 고딕" charset="0"/>
            </a:endParaRPr>
          </a:p>
        </p:txBody>
      </p:sp>
      <p:sp>
        <p:nvSpPr>
          <p:cNvPr id="24" name="Rectangle 42"/>
          <p:cNvSpPr>
            <a:spLocks noGrp="1" noChangeArrowheads="1"/>
          </p:cNvSpPr>
          <p:nvPr/>
        </p:nvSpPr>
        <p:spPr>
          <a:xfrm>
            <a:off x="-12065" y="229235"/>
            <a:ext cx="372110"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3</a:t>
            </a:r>
            <a:endParaRPr lang="ko-KR" altLang="en-US" sz="1300" b="1" dirty="0">
              <a:solidFill>
                <a:schemeClr val="tx1"/>
              </a:solidFill>
              <a:latin typeface="맑은 고딕" charset="0"/>
              <a:ea typeface="맑은 고딕" charset="0"/>
            </a:endParaRPr>
          </a:p>
        </p:txBody>
      </p:sp>
      <p:sp>
        <p:nvSpPr>
          <p:cNvPr id="25" name="텍스트 상자 44"/>
          <p:cNvSpPr txBox="1">
            <a:spLocks noGrp="1" noChangeArrowheads="1"/>
          </p:cNvSpPr>
          <p:nvPr/>
        </p:nvSpPr>
        <p:spPr>
          <a:xfrm>
            <a:off x="185420" y="178435"/>
            <a:ext cx="1630680" cy="40005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000" b="1" dirty="0">
                <a:solidFill>
                  <a:schemeClr val="tx1"/>
                </a:solidFill>
                <a:latin typeface="Arial" charset="0"/>
                <a:ea typeface="Arial" charset="0"/>
              </a:rPr>
              <a:t>Examples of Accidents and Prevention Measures</a:t>
            </a:r>
            <a:endParaRPr lang="ko-KR" altLang="en-US" sz="1000" b="1" dirty="0">
              <a:solidFill>
                <a:schemeClr val="tx1"/>
              </a:solidFill>
              <a:latin typeface="Arial" charset="0"/>
              <a:ea typeface="Arial" charset="0"/>
            </a:endParaRPr>
          </a:p>
        </p:txBody>
      </p:sp>
      <p:sp>
        <p:nvSpPr>
          <p:cNvPr id="26" name="텍스트 상자 45"/>
          <p:cNvSpPr txBox="1">
            <a:spLocks noGrp="1" noChangeArrowheads="1"/>
          </p:cNvSpPr>
          <p:nvPr/>
        </p:nvSpPr>
        <p:spPr>
          <a:xfrm>
            <a:off x="197244" y="667538"/>
            <a:ext cx="1494155" cy="231775"/>
          </a:xfrm>
          <a:prstGeom prst="rect">
            <a:avLst/>
          </a:prstGeom>
          <a:ln w="0">
            <a:noFill/>
            <a:prstDash/>
          </a:ln>
        </p:spPr>
        <p:txBody>
          <a:bodyPr vert="horz" wrap="square" lIns="89535" tIns="46355" rIns="89535" bIns="46355" anchor="t"/>
          <a:lstStyle/>
          <a:p>
            <a:pPr marL="0" indent="0" algn="l" defTabSz="457200" eaLnBrk="0" fontAlgn="auto" latinLnBrk="0">
              <a:lnSpc>
                <a:spcPct val="100000"/>
              </a:lnSpc>
              <a:spcBef>
                <a:spcPts val="0"/>
              </a:spcBef>
              <a:spcAft>
                <a:spcPts val="0"/>
              </a:spcAft>
              <a:buFontTx/>
              <a:buNone/>
            </a:pPr>
            <a:r>
              <a:rPr lang="en-US" altLang="ko-KR" sz="900" dirty="0">
                <a:solidFill>
                  <a:schemeClr val="tx1"/>
                </a:solidFill>
                <a:latin typeface="-윤고딕330" charset="0"/>
                <a:ea typeface="-윤고딕330" charset="0"/>
              </a:rPr>
              <a:t>재해사례와 예방대책</a:t>
            </a:r>
            <a:endParaRPr lang="ko-KR" altLang="en-US" sz="900" dirty="0">
              <a:solidFill>
                <a:schemeClr val="tx1"/>
              </a:solidFill>
              <a:latin typeface="-윤고딕330" charset="0"/>
              <a:ea typeface="-윤고딕330" charset="0"/>
            </a:endParaRPr>
          </a:p>
        </p:txBody>
      </p:sp>
      <p:sp>
        <p:nvSpPr>
          <p:cNvPr id="27" name="TextBox 49"/>
          <p:cNvSpPr txBox="1">
            <a:spLocks noGrp="1" noChangeArrowheads="1"/>
          </p:cNvSpPr>
          <p:nvPr/>
        </p:nvSpPr>
        <p:spPr>
          <a:xfrm>
            <a:off x="5467985" y="2214245"/>
            <a:ext cx="3747770" cy="1075690"/>
          </a:xfrm>
          <a:prstGeom prst="rect">
            <a:avLst/>
          </a:prstGeom>
          <a:noFill/>
        </p:spPr>
        <p:txBody>
          <a:bodyPr vert="horz" wrap="square" lIns="0" tIns="0" rIns="0" bIns="0" anchor="t"/>
          <a:lstStyle/>
          <a:p>
            <a:pPr marL="0" indent="0" algn="l" defTabSz="508000" eaLnBrk="0" fontAlgn="auto" latinLnBrk="0">
              <a:lnSpc>
                <a:spcPct val="100000"/>
              </a:lnSpc>
              <a:spcBef>
                <a:spcPts val="0"/>
              </a:spcBef>
              <a:spcAft>
                <a:spcPts val="0"/>
              </a:spcAft>
              <a:buFontTx/>
              <a:buNone/>
            </a:pPr>
            <a:r>
              <a:rPr lang="en-US" altLang="ko-KR" sz="1600" b="1" dirty="0">
                <a:solidFill>
                  <a:srgbClr val="0FB4AD"/>
                </a:solidFill>
                <a:latin typeface="Arial" pitchFamily="34" charset="0"/>
                <a:ea typeface="Tahoma" charset="0"/>
                <a:cs typeface="Arial" pitchFamily="34" charset="0"/>
              </a:rPr>
              <a:t>Remove All and Any Hazardous Substances from the Drum before Commencing Work</a:t>
            </a:r>
            <a:endParaRPr lang="ko-KR" altLang="en-US" sz="1600" b="1" dirty="0">
              <a:solidFill>
                <a:srgbClr val="0FB4AD"/>
              </a:solidFill>
              <a:latin typeface="Arial" pitchFamily="34" charset="0"/>
              <a:ea typeface="Tahoma" charset="0"/>
              <a:cs typeface="Arial" pitchFamily="34" charset="0"/>
            </a:endParaRPr>
          </a:p>
          <a:p>
            <a:pPr marL="0" indent="0" algn="l" defTabSz="457200" eaLnBrk="0" fontAlgn="auto" latinLnBrk="0">
              <a:lnSpc>
                <a:spcPct val="150000"/>
              </a:lnSpc>
              <a:spcBef>
                <a:spcPts val="0"/>
              </a:spcBef>
              <a:spcAft>
                <a:spcPts val="0"/>
              </a:spcAft>
              <a:buFontTx/>
              <a:buNone/>
            </a:pPr>
            <a:r>
              <a:rPr lang="en-US" altLang="ko-KR" sz="1100" b="1" dirty="0">
                <a:solidFill>
                  <a:srgbClr val="0FB4AD"/>
                </a:solidFill>
                <a:latin typeface="-윤고딕310" pitchFamily="18" charset="-127"/>
                <a:ea typeface="-윤고딕310" pitchFamily="18" charset="-127"/>
              </a:rPr>
              <a:t>드럼통 위험물 확인 및 완전 제거 후 작업 실시</a:t>
            </a:r>
            <a:endParaRPr lang="ko-KR" altLang="en-US" sz="1100" b="1" dirty="0">
              <a:solidFill>
                <a:srgbClr val="0FB4AD"/>
              </a:solidFill>
              <a:latin typeface="-윤고딕310" pitchFamily="18" charset="-127"/>
              <a:ea typeface="-윤고딕310" pitchFamily="18" charset="-127"/>
            </a:endParaRPr>
          </a:p>
          <a:p>
            <a:pPr marL="0" indent="0" algn="l" defTabSz="457200" eaLnBrk="0" fontAlgn="auto" latinLnBrk="0">
              <a:lnSpc>
                <a:spcPct val="100000"/>
              </a:lnSpc>
              <a:spcBef>
                <a:spcPts val="0"/>
              </a:spcBef>
              <a:spcAft>
                <a:spcPts val="1200"/>
              </a:spcAft>
            </a:pPr>
            <a:endParaRPr lang="ko-KR" altLang="en-US" sz="1500" dirty="0">
              <a:solidFill>
                <a:srgbClr val="000000"/>
              </a:solidFill>
              <a:latin typeface="Tahoma" charset="0"/>
              <a:ea typeface="Tahoma" charset="0"/>
            </a:endParaRPr>
          </a:p>
          <a:p>
            <a:pPr marL="0" indent="0" algn="l" defTabSz="457200" eaLnBrk="0" fontAlgn="auto" latinLnBrk="0">
              <a:lnSpc>
                <a:spcPct val="100000"/>
              </a:lnSpc>
              <a:spcBef>
                <a:spcPts val="0"/>
              </a:spcBef>
              <a:spcAft>
                <a:spcPts val="1200"/>
              </a:spcAft>
              <a:buFontTx/>
              <a:buNone/>
            </a:pPr>
            <a:endParaRPr lang="ko-KR" altLang="en-US" sz="1500" dirty="0">
              <a:solidFill>
                <a:srgbClr val="000000"/>
              </a:solidFill>
              <a:latin typeface="Tahoma" charset="0"/>
              <a:ea typeface="Tahoma" charset="0"/>
            </a:endParaRPr>
          </a:p>
          <a:p>
            <a:pPr marL="0" indent="0" algn="l" defTabSz="457200" eaLnBrk="0" fontAlgn="auto" latinLnBrk="0">
              <a:lnSpc>
                <a:spcPct val="100000"/>
              </a:lnSpc>
              <a:spcBef>
                <a:spcPts val="0"/>
              </a:spcBef>
              <a:spcAft>
                <a:spcPts val="1200"/>
              </a:spcAft>
              <a:buFontTx/>
              <a:buNone/>
            </a:pPr>
            <a:endParaRPr lang="ko-KR" altLang="en-US" sz="1500" dirty="0">
              <a:solidFill>
                <a:srgbClr val="000000"/>
              </a:solidFill>
              <a:latin typeface="Tahoma" charset="0"/>
              <a:ea typeface="Tahoma" charset="0"/>
            </a:endParaRPr>
          </a:p>
          <a:p>
            <a:pPr marL="0" indent="0" algn="l" defTabSz="457200" eaLnBrk="0" fontAlgn="auto" latinLnBrk="0">
              <a:lnSpc>
                <a:spcPct val="100000"/>
              </a:lnSpc>
              <a:spcBef>
                <a:spcPts val="0"/>
              </a:spcBef>
              <a:spcAft>
                <a:spcPts val="1200"/>
              </a:spcAft>
              <a:buFontTx/>
              <a:buNone/>
            </a:pPr>
            <a:endParaRPr lang="ko-KR" altLang="en-US" sz="1500" dirty="0">
              <a:solidFill>
                <a:srgbClr val="000000"/>
              </a:solidFill>
              <a:latin typeface="Tahoma" charset="0"/>
              <a:ea typeface="Tahoma" charset="0"/>
            </a:endParaRPr>
          </a:p>
        </p:txBody>
      </p:sp>
      <p:sp>
        <p:nvSpPr>
          <p:cNvPr id="28" name="TextBox 27"/>
          <p:cNvSpPr txBox="1"/>
          <p:nvPr/>
        </p:nvSpPr>
        <p:spPr>
          <a:xfrm>
            <a:off x="509270" y="1048385"/>
            <a:ext cx="1218565" cy="233205"/>
          </a:xfrm>
          <a:prstGeom prst="rect">
            <a:avLst/>
          </a:prstGeom>
          <a:noFill/>
        </p:spPr>
        <p:txBody>
          <a:bodyPr vert="horz" wrap="square" lIns="0" tIns="0" rIns="0" bIns="0" anchor="t">
            <a:spAutoFit/>
          </a:bodyPr>
          <a:lstStyle/>
          <a:p>
            <a:pPr marL="0" indent="0" algn="l" defTabSz="457200" eaLnBrk="0" fontAlgn="auto" latinLnBrk="0">
              <a:lnSpc>
                <a:spcPts val="2000"/>
              </a:lnSpc>
              <a:spcBef>
                <a:spcPts val="0"/>
              </a:spcBef>
              <a:spcAft>
                <a:spcPts val="800"/>
              </a:spcAft>
              <a:buFontTx/>
              <a:buNone/>
            </a:pPr>
            <a:r>
              <a:rPr lang="en-US" altLang="ko-KR" sz="1400" b="1" dirty="0">
                <a:solidFill>
                  <a:schemeClr val="tx1">
                    <a:lumMod val="65000"/>
                    <a:lumOff val="35000"/>
                  </a:schemeClr>
                </a:solidFill>
                <a:latin typeface="Arial" pitchFamily="34" charset="0"/>
                <a:ea typeface="맑은 고딕" charset="0"/>
                <a:cs typeface="Arial" pitchFamily="34" charset="0"/>
              </a:rPr>
              <a:t>Example</a:t>
            </a:r>
            <a:endParaRPr lang="ko-KR" altLang="en-US" sz="1400" b="1" dirty="0">
              <a:solidFill>
                <a:schemeClr val="tx1">
                  <a:lumMod val="65000"/>
                  <a:lumOff val="35000"/>
                </a:schemeClr>
              </a:solidFill>
              <a:latin typeface="Arial" pitchFamily="34" charset="0"/>
              <a:ea typeface="맑은 고딕" charset="0"/>
              <a:cs typeface="Arial" pitchFamily="34" charset="0"/>
            </a:endParaRPr>
          </a:p>
        </p:txBody>
      </p:sp>
      <p:sp>
        <p:nvSpPr>
          <p:cNvPr id="29" name="TextBox 28"/>
          <p:cNvSpPr txBox="1"/>
          <p:nvPr/>
        </p:nvSpPr>
        <p:spPr>
          <a:xfrm>
            <a:off x="346075" y="1029335"/>
            <a:ext cx="384175" cy="226060"/>
          </a:xfrm>
          <a:prstGeom prst="rect">
            <a:avLst/>
          </a:prstGeom>
          <a:noFill/>
        </p:spPr>
        <p:txBody>
          <a:bodyPr vert="horz" wrap="square" lIns="0" tIns="0" rIns="0" bIns="0" anchor="t">
            <a:spAutoFit/>
          </a:bodyPr>
          <a:lstStyle/>
          <a:p>
            <a:pPr marL="285750" indent="-285750" algn="l" defTabSz="457200" eaLnBrk="0" fontAlgn="auto" latinLnBrk="0">
              <a:lnSpc>
                <a:spcPts val="2000"/>
              </a:lnSpc>
              <a:spcBef>
                <a:spcPts val="0"/>
              </a:spcBef>
              <a:spcAft>
                <a:spcPts val="800"/>
              </a:spcAft>
              <a:buClr>
                <a:srgbClr val="595959"/>
              </a:buClr>
              <a:buSzPct val="70000"/>
              <a:buFont typeface="맑은 고딕"/>
              <a:buChar char="▶"/>
            </a:pPr>
            <a:r>
              <a:rPr lang="en-US" altLang="ko-KR" sz="1200" b="1" dirty="0">
                <a:solidFill>
                  <a:schemeClr val="tx1">
                    <a:lumMod val="65000"/>
                    <a:lumOff val="35000"/>
                  </a:schemeClr>
                </a:solidFill>
                <a:latin typeface="맑은 고딕" charset="0"/>
                <a:ea typeface="맑은 고딕" charset="0"/>
              </a:rPr>
              <a:t>  </a:t>
            </a:r>
            <a:endParaRPr lang="ko-KR" altLang="en-US" sz="1200" b="1" dirty="0">
              <a:solidFill>
                <a:schemeClr val="tx1">
                  <a:lumMod val="65000"/>
                  <a:lumOff val="35000"/>
                </a:schemeClr>
              </a:solidFill>
              <a:latin typeface="맑은 고딕" charset="0"/>
              <a:ea typeface="맑은 고딕" charset="0"/>
            </a:endParaRPr>
          </a:p>
        </p:txBody>
      </p:sp>
      <p:sp>
        <p:nvSpPr>
          <p:cNvPr id="30" name="TextBox 29"/>
          <p:cNvSpPr txBox="1"/>
          <p:nvPr/>
        </p:nvSpPr>
        <p:spPr>
          <a:xfrm>
            <a:off x="501029" y="1237856"/>
            <a:ext cx="1218565" cy="256540"/>
          </a:xfrm>
          <a:prstGeom prst="rect">
            <a:avLst/>
          </a:prstGeom>
          <a:noFill/>
        </p:spPr>
        <p:txBody>
          <a:bodyPr vert="horz" wrap="square" lIns="0" tIns="0" rIns="0" bIns="0" anchor="t">
            <a:spAutoFit/>
          </a:bodyPr>
          <a:lstStyle/>
          <a:p>
            <a:pPr marL="0" indent="0" algn="l" defTabSz="457200" eaLnBrk="0" fontAlgn="auto" latinLnBrk="0">
              <a:lnSpc>
                <a:spcPts val="2000"/>
              </a:lnSpc>
              <a:spcBef>
                <a:spcPts val="0"/>
              </a:spcBef>
              <a:spcAft>
                <a:spcPts val="800"/>
              </a:spcAft>
              <a:buFontTx/>
              <a:buNone/>
            </a:pPr>
            <a:r>
              <a:rPr lang="en-US" altLang="ko-KR" sz="1000" b="1" dirty="0">
                <a:solidFill>
                  <a:schemeClr val="tx1">
                    <a:lumMod val="65000"/>
                    <a:lumOff val="35000"/>
                  </a:schemeClr>
                </a:solidFill>
                <a:latin typeface="맑은 고딕" charset="0"/>
                <a:ea typeface="맑은 고딕" charset="0"/>
              </a:rPr>
              <a:t>주요</a:t>
            </a:r>
            <a:r>
              <a:rPr lang="en-US" altLang="ko-KR" sz="1000" b="1" dirty="0">
                <a:solidFill>
                  <a:schemeClr val="tx1">
                    <a:lumMod val="65000"/>
                    <a:lumOff val="35000"/>
                  </a:schemeClr>
                </a:solidFill>
                <a:latin typeface="Calibri" charset="0"/>
                <a:ea typeface="Calibri" charset="0"/>
              </a:rPr>
              <a:t> </a:t>
            </a:r>
            <a:r>
              <a:rPr lang="en-US" altLang="ko-KR" sz="1000" b="1" dirty="0">
                <a:solidFill>
                  <a:schemeClr val="tx1">
                    <a:lumMod val="65000"/>
                    <a:lumOff val="35000"/>
                  </a:schemeClr>
                </a:solidFill>
                <a:latin typeface="맑은 고딕" charset="0"/>
                <a:ea typeface="맑은 고딕" charset="0"/>
              </a:rPr>
              <a:t>재해</a:t>
            </a:r>
            <a:r>
              <a:rPr lang="en-US" altLang="ko-KR" sz="1000" b="1" dirty="0">
                <a:solidFill>
                  <a:schemeClr val="tx1">
                    <a:lumMod val="65000"/>
                    <a:lumOff val="35000"/>
                  </a:schemeClr>
                </a:solidFill>
                <a:latin typeface="Calibri" charset="0"/>
                <a:ea typeface="Calibri" charset="0"/>
              </a:rPr>
              <a:t> </a:t>
            </a:r>
            <a:r>
              <a:rPr lang="en-US" altLang="ko-KR" sz="1000" b="1" dirty="0">
                <a:solidFill>
                  <a:schemeClr val="tx1">
                    <a:lumMod val="65000"/>
                    <a:lumOff val="35000"/>
                  </a:schemeClr>
                </a:solidFill>
                <a:latin typeface="맑은 고딕" charset="0"/>
                <a:ea typeface="맑은 고딕" charset="0"/>
              </a:rPr>
              <a:t>내용</a:t>
            </a:r>
            <a:endParaRPr lang="ko-KR" altLang="en-US" sz="1000" b="1" dirty="0">
              <a:solidFill>
                <a:schemeClr val="tx1">
                  <a:lumMod val="65000"/>
                  <a:lumOff val="35000"/>
                </a:schemeClr>
              </a:solidFill>
              <a:latin typeface="맑은 고딕" charset="0"/>
              <a:ea typeface="맑은 고딕" charset="0"/>
            </a:endParaRPr>
          </a:p>
        </p:txBody>
      </p:sp>
      <p:pic>
        <p:nvPicPr>
          <p:cNvPr id="31" name="Picture 7" descr="C:/Users/Administrator/AppData/Roaming/PolarisOffice/ETemp/3288_5820208/image9.emf"/>
          <p:cNvPicPr>
            <a:picLocks noChangeAspect="1"/>
          </p:cNvPicPr>
          <p:nvPr/>
        </p:nvPicPr>
        <p:blipFill rotWithShape="1">
          <a:blip r:embed="rId5">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32" name="도형 71"/>
          <p:cNvSpPr>
            <a:spLocks noGrp="1" noChangeArrowheads="1"/>
          </p:cNvSpPr>
          <p:nvPr/>
        </p:nvSpPr>
        <p:spPr>
          <a:xfrm>
            <a:off x="-9525" y="973455"/>
            <a:ext cx="9159875" cy="1069340"/>
          </a:xfrm>
          <a:prstGeom prst="rect">
            <a:avLst/>
          </a:prstGeom>
          <a:gradFill>
            <a:gsLst>
              <a:gs pos="0">
                <a:srgbClr val="8488C4"/>
              </a:gs>
              <a:gs pos="0">
                <a:srgbClr val="D4DEFF"/>
              </a:gs>
            </a:gsLst>
            <a:lin ang="10800000" scaled="0"/>
          </a:gradFill>
          <a:ln w="0">
            <a:noFill/>
            <a:prstDash/>
          </a:ln>
        </p:spPr>
        <p:style>
          <a:lnRef idx="2">
            <a:schemeClr val="accent1">
              <a:shade val="50000"/>
            </a:schemeClr>
          </a:lnRef>
          <a:fillRef idx="1">
            <a:schemeClr val="accent1"/>
          </a:fillRef>
          <a:effectRef idx="0">
            <a:schemeClr val="accent1"/>
          </a:effectRef>
          <a:fontRef idx="major">
            <a:schemeClr val="lt1"/>
          </a:fontRef>
        </p:style>
        <p:txBody>
          <a:bodyPr vert="horz" wrap="square" lIns="91440" tIns="45720" rIns="91440" bIns="45720" anchor="ctr"/>
          <a:lstStyle/>
          <a:p>
            <a:pPr marL="0" indent="0" algn="ctr" defTabSz="508000" fontAlgn="auto">
              <a:lnSpc>
                <a:spcPct val="100000"/>
              </a:lnSpc>
              <a:spcBef>
                <a:spcPts val="0"/>
              </a:spcBef>
              <a:spcAft>
                <a:spcPts val="0"/>
              </a:spcAft>
              <a:buFontTx/>
              <a:buNone/>
            </a:pPr>
            <a:endParaRPr lang="ko-KR" altLang="en-US" sz="1800" dirty="0">
              <a:latin typeface="맑은 고딕" charset="0"/>
              <a:ea typeface="맑은 고딕" charset="0"/>
            </a:endParaRPr>
          </a:p>
        </p:txBody>
      </p:sp>
      <p:sp>
        <p:nvSpPr>
          <p:cNvPr id="2" name="Rectangle 1"/>
          <p:cNvSpPr>
            <a:spLocks noGrp="1" noChangeArrowheads="1"/>
          </p:cNvSpPr>
          <p:nvPr/>
        </p:nvSpPr>
        <p:spPr>
          <a:xfrm>
            <a:off x="447040" y="2190750"/>
            <a:ext cx="3998595" cy="3328035"/>
          </a:xfrm>
          <a:prstGeom prst="rect">
            <a:avLst/>
          </a:prstGeom>
          <a:blipFill rotWithShape="1">
            <a:blip r:embed="rId3">
              <a:extLst>
                <a:ext uri="{28A0092B-C50C-407E-A947-70E740481C1C}">
                  <a14:useLocalDpi xmlns:a14="http://schemas.microsoft.com/office/drawing/2010/main" val="0"/>
                </a:ext>
              </a:extLst>
            </a:blip>
            <a:stretch>
              <a:fillRect/>
            </a:stretch>
          </a:blipFill>
          <a:ln w="0">
            <a:noFill/>
            <a:prstDash/>
          </a:ln>
        </p:spPr>
        <p:style>
          <a:lnRef idx="1">
            <a:schemeClr val="accent1"/>
          </a:lnRef>
          <a:fillRef idx="3">
            <a:schemeClr val="accent1"/>
          </a:fillRef>
          <a:effectRef idx="2">
            <a:schemeClr val="accent1"/>
          </a:effectRef>
          <a:fontRef idx="major">
            <a:schemeClr val="lt1"/>
          </a:fontRef>
        </p:style>
        <p:txBody>
          <a:bodyPr vert="horz" wrap="square" lIns="91440" tIns="45720" rIns="91440" bIns="45720" anchor="ctr"/>
          <a:lstStyle/>
          <a:p>
            <a:pPr marL="0" indent="0" algn="ctr" defTabSz="457200" eaLnBrk="0" fontAlgn="auto" latinLnBrk="0">
              <a:lnSpc>
                <a:spcPct val="100000"/>
              </a:lnSpc>
              <a:spcBef>
                <a:spcPts val="0"/>
              </a:spcBef>
              <a:spcAft>
                <a:spcPts val="0"/>
              </a:spcAft>
              <a:buFontTx/>
              <a:buNone/>
            </a:pPr>
            <a:endParaRPr lang="ko-KR" altLang="en-US" sz="1800" dirty="0">
              <a:latin typeface="Calibri" charset="0"/>
              <a:ea typeface="Calibri" charset="0"/>
            </a:endParaRPr>
          </a:p>
        </p:txBody>
      </p:sp>
      <p:pic>
        <p:nvPicPr>
          <p:cNvPr id="36" name="Picture 36" descr="C:/Users/Administrator/AppData/Roaming/PolarisOffice/ETemp/4576_1809504/fImage264512281854.png"/>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4730750" y="2167255"/>
            <a:ext cx="521970" cy="736600"/>
          </a:xfrm>
          <a:prstGeom prst="rect">
            <a:avLst/>
          </a:prstGeom>
          <a:noFill/>
        </p:spPr>
      </p:pic>
      <p:sp>
        <p:nvSpPr>
          <p:cNvPr id="37" name="텍스트 상자 37"/>
          <p:cNvSpPr txBox="1">
            <a:spLocks noGrp="1" noChangeArrowheads="1"/>
          </p:cNvSpPr>
          <p:nvPr/>
        </p:nvSpPr>
        <p:spPr>
          <a:xfrm>
            <a:off x="4434205" y="2515235"/>
            <a:ext cx="1766570" cy="23177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b="1" dirty="0">
                <a:solidFill>
                  <a:srgbClr val="96549D"/>
                </a:solidFill>
                <a:latin typeface="Arial" charset="0"/>
                <a:ea typeface="Arial" charset="0"/>
              </a:rPr>
              <a:t>Cause of Accident</a:t>
            </a:r>
            <a:endParaRPr lang="ko-KR" altLang="en-US" sz="900" b="1" dirty="0">
              <a:solidFill>
                <a:srgbClr val="96549D"/>
              </a:solidFill>
              <a:latin typeface="Arial" charset="0"/>
              <a:ea typeface="Arial" charset="0"/>
            </a:endParaRPr>
          </a:p>
        </p:txBody>
      </p:sp>
      <p:sp>
        <p:nvSpPr>
          <p:cNvPr id="38" name="텍스트 상자 38"/>
          <p:cNvSpPr txBox="1">
            <a:spLocks noGrp="1" noChangeArrowheads="1"/>
          </p:cNvSpPr>
          <p:nvPr/>
        </p:nvSpPr>
        <p:spPr>
          <a:xfrm>
            <a:off x="4688205" y="2654935"/>
            <a:ext cx="681990" cy="23177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b="1" dirty="0">
                <a:solidFill>
                  <a:srgbClr val="96549D"/>
                </a:solidFill>
                <a:latin typeface="-윤고딕330" charset="0"/>
                <a:ea typeface="-윤고딕330" charset="0"/>
              </a:rPr>
              <a:t>재해원인</a:t>
            </a:r>
            <a:endParaRPr lang="ko-KR" altLang="en-US" sz="900" b="1" dirty="0">
              <a:solidFill>
                <a:srgbClr val="96549D"/>
              </a:solidFill>
              <a:latin typeface="-윤고딕330" charset="0"/>
              <a:ea typeface="-윤고딕330" charset="0"/>
            </a:endParaRPr>
          </a:p>
        </p:txBody>
      </p:sp>
      <p:sp>
        <p:nvSpPr>
          <p:cNvPr id="40" name="TextBox 40"/>
          <p:cNvSpPr txBox="1">
            <a:spLocks noGrp="1" noChangeArrowheads="1"/>
          </p:cNvSpPr>
          <p:nvPr/>
        </p:nvSpPr>
        <p:spPr>
          <a:xfrm>
            <a:off x="1922145" y="70485"/>
            <a:ext cx="7223760" cy="70421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Hit with a Flying Fragment </a:t>
            </a:r>
            <a:endParaRPr lang="ko-KR" altLang="en-US" sz="2000" b="1" dirty="0">
              <a:solidFill>
                <a:srgbClr val="FFFFFF"/>
              </a:solidFill>
              <a:latin typeface="맑은 고딕" charset="0"/>
              <a:ea typeface="맑은 고딕" charset="0"/>
            </a:endParaRPr>
          </a:p>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While Using a Grinding Machine</a:t>
            </a:r>
            <a:endParaRPr lang="ko-KR" altLang="en-US" sz="2000" b="1" dirty="0">
              <a:solidFill>
                <a:srgbClr val="FFFFFF"/>
              </a:solidFill>
              <a:latin typeface="맑은 고딕" charset="0"/>
              <a:ea typeface="맑은 고딕" charset="0"/>
            </a:endParaRPr>
          </a:p>
        </p:txBody>
      </p:sp>
      <p:sp>
        <p:nvSpPr>
          <p:cNvPr id="43" name="텍스트 상자 43"/>
          <p:cNvSpPr txBox="1">
            <a:spLocks noGrp="1" noChangeArrowheads="1"/>
          </p:cNvSpPr>
          <p:nvPr/>
        </p:nvSpPr>
        <p:spPr>
          <a:xfrm>
            <a:off x="1937385" y="697230"/>
            <a:ext cx="4226560" cy="27749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탁상용 연삭기로 작업 중 깨진 연삭숫돌에 맞음</a:t>
            </a:r>
            <a:endParaRPr lang="ko-KR" altLang="en-US" sz="1200" b="1" dirty="0">
              <a:solidFill>
                <a:schemeClr val="bg1"/>
              </a:solidFill>
              <a:latin typeface="-윤고딕320" charset="0"/>
              <a:ea typeface="-윤고딕320" charset="0"/>
            </a:endParaRPr>
          </a:p>
        </p:txBody>
      </p:sp>
      <p:sp>
        <p:nvSpPr>
          <p:cNvPr id="48" name="텍스트 상자 48"/>
          <p:cNvSpPr txBox="1">
            <a:spLocks noGrp="1" noChangeArrowheads="1"/>
          </p:cNvSpPr>
          <p:nvPr/>
        </p:nvSpPr>
        <p:spPr>
          <a:xfrm>
            <a:off x="5567680" y="2938145"/>
            <a:ext cx="2842895" cy="35306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dirty="0">
                <a:solidFill>
                  <a:schemeClr val="accent4">
                    <a:lumMod val="75000"/>
                    <a:lumOff val="0"/>
                  </a:schemeClr>
                </a:solidFill>
                <a:latin typeface="-윤고딕330" charset="0"/>
                <a:ea typeface="-윤고딕330" charset="0"/>
              </a:rPr>
              <a:t>연삭숫돌의 최고 사용회전속도를 초과하여 사용: 측정치 회전속도 2,554RPM</a:t>
            </a:r>
            <a:endParaRPr lang="ko-KR" altLang="en-US" sz="900" dirty="0">
              <a:solidFill>
                <a:schemeClr val="accent4">
                  <a:lumMod val="75000"/>
                  <a:lumOff val="0"/>
                </a:schemeClr>
              </a:solidFill>
              <a:latin typeface="-윤고딕330" charset="0"/>
              <a:ea typeface="-윤고딕330" charset="0"/>
            </a:endParaRPr>
          </a:p>
        </p:txBody>
      </p:sp>
      <p:sp>
        <p:nvSpPr>
          <p:cNvPr id="49" name="TextBox 49"/>
          <p:cNvSpPr txBox="1">
            <a:spLocks noGrp="1" noChangeArrowheads="1"/>
          </p:cNvSpPr>
          <p:nvPr/>
        </p:nvSpPr>
        <p:spPr>
          <a:xfrm>
            <a:off x="5505894" y="1855470"/>
            <a:ext cx="3233320" cy="1000125"/>
          </a:xfrm>
          <a:prstGeom prst="rect">
            <a:avLst/>
          </a:prstGeom>
          <a:noFill/>
        </p:spPr>
        <p:txBody>
          <a:bodyPr vert="horz" wrap="square" lIns="0" tIns="0" rIns="0" bIns="0" anchor="t"/>
          <a:lstStyle/>
          <a:p>
            <a:pPr marL="0" indent="0" algn="l" defTabSz="508000" eaLnBrk="0" fontAlgn="auto" latinLnBrk="0">
              <a:lnSpc>
                <a:spcPct val="100000"/>
              </a:lnSpc>
              <a:spcBef>
                <a:spcPts val="0"/>
              </a:spcBef>
              <a:spcAft>
                <a:spcPts val="0"/>
              </a:spcAft>
              <a:buFontTx/>
              <a:buNone/>
            </a:pPr>
            <a:endParaRPr lang="ko-KR" altLang="en-US" sz="1600" b="1" dirty="0">
              <a:solidFill>
                <a:srgbClr val="7030A0"/>
              </a:solidFill>
              <a:latin typeface="Times New Roman" charset="0"/>
              <a:ea typeface="Times New Roman" charset="0"/>
            </a:endParaRPr>
          </a:p>
          <a:p>
            <a:pPr marL="0" indent="0" algn="l" defTabSz="457200" eaLnBrk="0" fontAlgn="auto" latinLnBrk="0">
              <a:lnSpc>
                <a:spcPct val="100000"/>
              </a:lnSpc>
              <a:spcBef>
                <a:spcPts val="0"/>
              </a:spcBef>
              <a:spcAft>
                <a:spcPts val="1200"/>
              </a:spcAft>
              <a:buClr>
                <a:srgbClr val="000000"/>
              </a:buClr>
              <a:buFont typeface="Tahoma"/>
              <a:buChar char="•"/>
            </a:pPr>
            <a:r>
              <a:rPr lang="en-US" altLang="ko-KR" sz="1500" dirty="0">
                <a:solidFill>
                  <a:srgbClr val="000000"/>
                </a:solidFill>
                <a:latin typeface="Tahoma" charset="0"/>
                <a:ea typeface="Tahoma" charset="0"/>
              </a:rPr>
              <a:t> The grinding wheel was spinning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at a speed higher than the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maximum speed, at 2,554 RPM.</a:t>
            </a:r>
            <a:endParaRPr lang="ko-KR" altLang="en-US" sz="1500" dirty="0">
              <a:solidFill>
                <a:srgbClr val="000000"/>
              </a:solidFill>
              <a:latin typeface="Tahoma" charset="0"/>
              <a:ea typeface="Tahoma" charset="0"/>
            </a:endParaRPr>
          </a:p>
        </p:txBody>
      </p:sp>
      <p:sp>
        <p:nvSpPr>
          <p:cNvPr id="50" name="TextBox 50"/>
          <p:cNvSpPr txBox="1">
            <a:spLocks noGrp="1" noChangeArrowheads="1"/>
          </p:cNvSpPr>
          <p:nvPr/>
        </p:nvSpPr>
        <p:spPr>
          <a:xfrm>
            <a:off x="5439410" y="4236085"/>
            <a:ext cx="3201670" cy="1262380"/>
          </a:xfrm>
          <a:prstGeom prst="rect">
            <a:avLst/>
          </a:prstGeom>
          <a:noFill/>
        </p:spPr>
        <p:txBody>
          <a:bodyPr vert="horz" wrap="square" lIns="0" tIns="0" rIns="0" bIns="0" anchor="t"/>
          <a:lstStyle/>
          <a:p>
            <a:pPr marL="0" indent="0" algn="l" defTabSz="508000" eaLnBrk="0" fontAlgn="auto" latinLnBrk="0">
              <a:lnSpc>
                <a:spcPct val="100000"/>
              </a:lnSpc>
              <a:spcBef>
                <a:spcPts val="0"/>
              </a:spcBef>
              <a:spcAft>
                <a:spcPts val="0"/>
              </a:spcAft>
              <a:buFontTx/>
              <a:buNone/>
            </a:pPr>
            <a:endParaRPr lang="ko-KR" altLang="en-US" sz="1600" b="1" dirty="0">
              <a:solidFill>
                <a:srgbClr val="7030A0"/>
              </a:solidFill>
              <a:latin typeface="Times New Roman" charset="0"/>
              <a:ea typeface="Times New Roman" charset="0"/>
            </a:endParaRPr>
          </a:p>
          <a:p>
            <a:pPr marL="0" indent="0" algn="l" defTabSz="457200" eaLnBrk="0" fontAlgn="auto" latinLnBrk="0">
              <a:lnSpc>
                <a:spcPct val="100000"/>
              </a:lnSpc>
              <a:spcBef>
                <a:spcPts val="0"/>
              </a:spcBef>
              <a:spcAft>
                <a:spcPts val="1200"/>
              </a:spcAft>
              <a:buClr>
                <a:srgbClr val="000000"/>
              </a:buClr>
              <a:buFont typeface="Tahoma"/>
              <a:buChar char="•"/>
            </a:pPr>
            <a:r>
              <a:rPr lang="en-US" altLang="ko-KR" sz="1500" dirty="0">
                <a:solidFill>
                  <a:srgbClr val="000000"/>
                </a:solidFill>
                <a:latin typeface="Tahoma" charset="0"/>
                <a:ea typeface="Tahoma" charset="0"/>
              </a:rPr>
              <a:t> The safety cover on the grinding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machine was not strong enough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to keep the ejected fragment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from hitting the victim.</a:t>
            </a:r>
            <a:endParaRPr lang="ko-KR" altLang="en-US" sz="1500" dirty="0">
              <a:solidFill>
                <a:srgbClr val="000000"/>
              </a:solidFill>
              <a:latin typeface="Tahoma" charset="0"/>
              <a:ea typeface="Tahoma" charset="0"/>
            </a:endParaRPr>
          </a:p>
        </p:txBody>
      </p:sp>
      <p:sp>
        <p:nvSpPr>
          <p:cNvPr id="51" name="텍스트 상자 51"/>
          <p:cNvSpPr txBox="1">
            <a:spLocks noGrp="1" noChangeArrowheads="1"/>
          </p:cNvSpPr>
          <p:nvPr/>
        </p:nvSpPr>
        <p:spPr>
          <a:xfrm>
            <a:off x="5572760" y="5653405"/>
            <a:ext cx="2842260" cy="55562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dirty="0">
                <a:solidFill>
                  <a:schemeClr val="accent4">
                    <a:lumMod val="75000"/>
                    <a:lumOff val="0"/>
                  </a:schemeClr>
                </a:solidFill>
                <a:latin typeface="-윤고딕330" charset="0"/>
                <a:ea typeface="-윤고딕330" charset="0"/>
              </a:rPr>
              <a:t>연삭숫돌 파편이 방호덮개의 강도 미달로 방호덮개가 분리되며 튀어나옴</a:t>
            </a:r>
            <a:endParaRPr lang="ko-KR" altLang="en-US" sz="900" dirty="0">
              <a:solidFill>
                <a:schemeClr val="accent4">
                  <a:lumMod val="75000"/>
                  <a:lumOff val="0"/>
                </a:schemeClr>
              </a:solidFill>
              <a:latin typeface="-윤고딕330" charset="0"/>
              <a:ea typeface="-윤고딕330" charset="0"/>
            </a:endParaRPr>
          </a:p>
        </p:txBody>
      </p:sp>
      <p:sp>
        <p:nvSpPr>
          <p:cNvPr id="52" name="텍스트 상자 1"/>
          <p:cNvSpPr txBox="1">
            <a:spLocks noGrp="1" noChangeArrowheads="1"/>
          </p:cNvSpPr>
          <p:nvPr/>
        </p:nvSpPr>
        <p:spPr>
          <a:xfrm>
            <a:off x="5576570" y="3516630"/>
            <a:ext cx="3252470" cy="606425"/>
          </a:xfrm>
          <a:prstGeom prst="rect">
            <a:avLst/>
          </a:prstGeom>
          <a:ln w="0">
            <a:noFill/>
            <a:prstDash/>
          </a:ln>
        </p:spPr>
        <p:txBody>
          <a:bodyPr vert="horz" wrap="square" lIns="89535" tIns="46355" rIns="89535" bIns="46355" anchor="t"/>
          <a:lstStyle/>
          <a:p>
            <a:pPr marL="0" indent="0" algn="just" defTabSz="457200" eaLnBrk="0" fontAlgn="auto" latinLnBrk="0">
              <a:lnSpc>
                <a:spcPct val="100000"/>
              </a:lnSpc>
              <a:spcBef>
                <a:spcPts val="0"/>
              </a:spcBef>
              <a:spcAft>
                <a:spcPts val="0"/>
              </a:spcAft>
            </a:pPr>
            <a:r>
              <a:rPr lang="en-US" altLang="ko-KR" sz="900" dirty="0">
                <a:solidFill>
                  <a:srgbClr val="000000"/>
                </a:solidFill>
                <a:latin typeface="Tahoma" charset="0"/>
                <a:ea typeface="Tahoma" charset="0"/>
              </a:rPr>
              <a:t>A </a:t>
            </a:r>
            <a:r>
              <a:rPr lang="en-US" altLang="ko-KR" sz="900" dirty="0" smtClean="0">
                <a:solidFill>
                  <a:srgbClr val="000000"/>
                </a:solidFill>
                <a:latin typeface="Tahoma" charset="0"/>
                <a:ea typeface="Tahoma" charset="0"/>
              </a:rPr>
              <a:t>grinding </a:t>
            </a:r>
            <a:r>
              <a:rPr lang="en-US" altLang="ko-KR" sz="900" dirty="0">
                <a:solidFill>
                  <a:srgbClr val="000000"/>
                </a:solidFill>
                <a:latin typeface="Tahoma" charset="0"/>
                <a:ea typeface="Tahoma" charset="0"/>
              </a:rPr>
              <a:t>wheel has a diameter of 510 mm, a thickness of 50 mm, and a maximum circumferential speed of 4,000m/min (2,498RPM).</a:t>
            </a:r>
            <a:endParaRPr lang="ko-KR" altLang="en-US" sz="900" dirty="0">
              <a:solidFill>
                <a:srgbClr val="000000"/>
              </a:solidFill>
              <a:latin typeface="Tahoma" charset="0"/>
              <a:ea typeface="Tahoma" charset="0"/>
            </a:endParaRPr>
          </a:p>
          <a:p>
            <a:pPr marL="0" indent="0" algn="l" defTabSz="457200" eaLnBrk="0" fontAlgn="auto" latinLnBrk="0">
              <a:lnSpc>
                <a:spcPct val="100000"/>
              </a:lnSpc>
              <a:spcBef>
                <a:spcPts val="0"/>
              </a:spcBef>
              <a:spcAft>
                <a:spcPts val="1200"/>
              </a:spcAft>
            </a:pPr>
            <a:endParaRPr lang="ko-KR" altLang="en-US" sz="800" dirty="0">
              <a:solidFill>
                <a:srgbClr val="000000"/>
              </a:solidFill>
              <a:latin typeface="Tahoma" charset="0"/>
              <a:ea typeface="Tahoma" charset="0"/>
            </a:endParaRPr>
          </a:p>
        </p:txBody>
      </p:sp>
      <p:sp>
        <p:nvSpPr>
          <p:cNvPr id="53" name="텍스트 상자 53"/>
          <p:cNvSpPr txBox="1">
            <a:spLocks noGrp="1" noChangeArrowheads="1"/>
          </p:cNvSpPr>
          <p:nvPr/>
        </p:nvSpPr>
        <p:spPr>
          <a:xfrm>
            <a:off x="5605145" y="3959225"/>
            <a:ext cx="3120390" cy="35369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800" dirty="0">
                <a:solidFill>
                  <a:schemeClr val="accent4">
                    <a:lumMod val="75000"/>
                    <a:lumOff val="0"/>
                  </a:schemeClr>
                </a:solidFill>
                <a:latin typeface="-윤고딕330" charset="0"/>
                <a:ea typeface="-윤고딕330" charset="0"/>
              </a:rPr>
              <a:t>※연삭숫돌 : 지름 510mm, 두께 50mm, 최고 사용원주속도 4,000m/min(2,498RPM)</a:t>
            </a:r>
            <a:endParaRPr lang="ko-KR" altLang="en-US" sz="800" dirty="0">
              <a:solidFill>
                <a:schemeClr val="accent4">
                  <a:lumMod val="75000"/>
                  <a:lumOff val="0"/>
                </a:schemeClr>
              </a:solidFill>
              <a:latin typeface="-윤고딕330" charset="0"/>
              <a:ea typeface="-윤고딕330" charset="0"/>
            </a:endParaRPr>
          </a:p>
        </p:txBody>
      </p:sp>
      <p:sp>
        <p:nvSpPr>
          <p:cNvPr id="54" name="TextBox 54"/>
          <p:cNvSpPr txBox="1">
            <a:spLocks noGrp="1" noChangeArrowheads="1"/>
          </p:cNvSpPr>
          <p:nvPr/>
        </p:nvSpPr>
        <p:spPr>
          <a:xfrm>
            <a:off x="2030730" y="1471930"/>
            <a:ext cx="6791960" cy="178435"/>
          </a:xfrm>
          <a:prstGeom prst="rect">
            <a:avLst/>
          </a:prstGeom>
          <a:noFill/>
        </p:spPr>
        <p:txBody>
          <a:bodyPr vert="horz" wrap="square" lIns="0" tIns="0" rIns="0" bIns="0" anchor="t">
            <a:spAutoFit/>
          </a:bodyPr>
          <a:lstStyle/>
          <a:p>
            <a:pPr marL="0" indent="0" algn="l" defTabSz="457200" eaLnBrk="0" fontAlgn="auto" latinLnBrk="0">
              <a:lnSpc>
                <a:spcPts val="1400"/>
              </a:lnSpc>
              <a:spcBef>
                <a:spcPts val="0"/>
              </a:spcBef>
              <a:spcAft>
                <a:spcPts val="0"/>
              </a:spcAft>
              <a:buFontTx/>
              <a:buNone/>
            </a:pPr>
            <a:r>
              <a:rPr lang="en-US" altLang="ko-KR" sz="1000" dirty="0">
                <a:solidFill>
                  <a:srgbClr val="008080"/>
                </a:solidFill>
                <a:latin typeface="맑은 고딕" charset="0"/>
                <a:ea typeface="맑은 고딕" charset="0"/>
              </a:rPr>
              <a:t>탁상용 연삭기를 사용하여 자동차 엔진부품을 연삭하던 중 연삭숫돌이 깨지면서 파편에 가슴을 맞아 사망</a:t>
            </a:r>
            <a:endParaRPr lang="ko-KR" altLang="en-US" sz="1000" dirty="0">
              <a:solidFill>
                <a:srgbClr val="008080"/>
              </a:solidFill>
              <a:latin typeface="맑은 고딕" charset="0"/>
              <a:ea typeface="맑은 고딕" charset="0"/>
            </a:endParaRPr>
          </a:p>
        </p:txBody>
      </p:sp>
      <p:sp>
        <p:nvSpPr>
          <p:cNvPr id="55" name="텍스트 상자 55"/>
          <p:cNvSpPr txBox="1">
            <a:spLocks noGrp="1" noChangeArrowheads="1"/>
          </p:cNvSpPr>
          <p:nvPr/>
        </p:nvSpPr>
        <p:spPr>
          <a:xfrm>
            <a:off x="1965325" y="1000760"/>
            <a:ext cx="5615940" cy="43688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100" dirty="0">
                <a:solidFill>
                  <a:schemeClr val="tx1"/>
                </a:solidFill>
                <a:latin typeface="맑은 고딕" charset="0"/>
                <a:ea typeface="맑은 고딕" charset="0"/>
              </a:rPr>
              <a:t>A worker using a grinding machine at a table to grind a car engine part was killed when an ejected fragment of the grinding wheel hit him in the chest.</a:t>
            </a:r>
            <a:endParaRPr lang="ko-KR" altLang="en-US" sz="1100" dirty="0">
              <a:solidFill>
                <a:schemeClr val="tx1"/>
              </a:solidFill>
              <a:latin typeface="맑은 고딕" charset="0"/>
              <a:ea typeface="맑은 고딕" charset="0"/>
            </a:endParaRPr>
          </a:p>
        </p:txBody>
      </p:sp>
      <p:sp>
        <p:nvSpPr>
          <p:cNvPr id="25" name="Rectangle 42"/>
          <p:cNvSpPr>
            <a:spLocks noGrp="1" noChangeArrowheads="1"/>
          </p:cNvSpPr>
          <p:nvPr/>
        </p:nvSpPr>
        <p:spPr>
          <a:xfrm>
            <a:off x="-12065" y="229235"/>
            <a:ext cx="372110"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3</a:t>
            </a:r>
            <a:endParaRPr lang="ko-KR" altLang="en-US" sz="1300" b="1" dirty="0">
              <a:solidFill>
                <a:schemeClr val="tx1"/>
              </a:solidFill>
              <a:latin typeface="맑은 고딕" charset="0"/>
              <a:ea typeface="맑은 고딕" charset="0"/>
            </a:endParaRPr>
          </a:p>
        </p:txBody>
      </p:sp>
      <p:sp>
        <p:nvSpPr>
          <p:cNvPr id="26" name="텍스트 상자 44"/>
          <p:cNvSpPr txBox="1">
            <a:spLocks noGrp="1" noChangeArrowheads="1"/>
          </p:cNvSpPr>
          <p:nvPr/>
        </p:nvSpPr>
        <p:spPr>
          <a:xfrm>
            <a:off x="185420" y="178435"/>
            <a:ext cx="1630680" cy="40005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000" b="1" dirty="0">
                <a:solidFill>
                  <a:schemeClr val="tx1"/>
                </a:solidFill>
                <a:latin typeface="Arial" charset="0"/>
                <a:ea typeface="Arial" charset="0"/>
              </a:rPr>
              <a:t>Examples of Accidents and Prevention Measures</a:t>
            </a:r>
            <a:endParaRPr lang="ko-KR" altLang="en-US" sz="1000" b="1" dirty="0">
              <a:solidFill>
                <a:schemeClr val="tx1"/>
              </a:solidFill>
              <a:latin typeface="Arial" charset="0"/>
              <a:ea typeface="Arial" charset="0"/>
            </a:endParaRPr>
          </a:p>
        </p:txBody>
      </p:sp>
      <p:sp>
        <p:nvSpPr>
          <p:cNvPr id="27" name="텍스트 상자 45"/>
          <p:cNvSpPr txBox="1">
            <a:spLocks noGrp="1" noChangeArrowheads="1"/>
          </p:cNvSpPr>
          <p:nvPr/>
        </p:nvSpPr>
        <p:spPr>
          <a:xfrm>
            <a:off x="197244" y="667538"/>
            <a:ext cx="1494155" cy="231775"/>
          </a:xfrm>
          <a:prstGeom prst="rect">
            <a:avLst/>
          </a:prstGeom>
          <a:ln w="0">
            <a:noFill/>
            <a:prstDash/>
          </a:ln>
        </p:spPr>
        <p:txBody>
          <a:bodyPr vert="horz" wrap="square" lIns="89535" tIns="46355" rIns="89535" bIns="46355" anchor="t"/>
          <a:lstStyle/>
          <a:p>
            <a:pPr marL="0" indent="0" algn="l" defTabSz="457200" eaLnBrk="0" fontAlgn="auto" latinLnBrk="0">
              <a:lnSpc>
                <a:spcPct val="100000"/>
              </a:lnSpc>
              <a:spcBef>
                <a:spcPts val="0"/>
              </a:spcBef>
              <a:spcAft>
                <a:spcPts val="0"/>
              </a:spcAft>
              <a:buFontTx/>
              <a:buNone/>
            </a:pPr>
            <a:r>
              <a:rPr lang="en-US" altLang="ko-KR" sz="900" dirty="0">
                <a:solidFill>
                  <a:schemeClr val="tx1"/>
                </a:solidFill>
                <a:latin typeface="-윤고딕330" charset="0"/>
                <a:ea typeface="-윤고딕330" charset="0"/>
              </a:rPr>
              <a:t>재해사례와 예방대책</a:t>
            </a:r>
            <a:endParaRPr lang="ko-KR" altLang="en-US" sz="900" dirty="0">
              <a:solidFill>
                <a:schemeClr val="tx1"/>
              </a:solidFill>
              <a:latin typeface="-윤고딕330" charset="0"/>
              <a:ea typeface="-윤고딕330" charset="0"/>
            </a:endParaRPr>
          </a:p>
        </p:txBody>
      </p:sp>
      <p:sp>
        <p:nvSpPr>
          <p:cNvPr id="28" name="TextBox 27"/>
          <p:cNvSpPr txBox="1"/>
          <p:nvPr/>
        </p:nvSpPr>
        <p:spPr>
          <a:xfrm>
            <a:off x="509270" y="1048385"/>
            <a:ext cx="1218565" cy="233205"/>
          </a:xfrm>
          <a:prstGeom prst="rect">
            <a:avLst/>
          </a:prstGeom>
          <a:noFill/>
        </p:spPr>
        <p:txBody>
          <a:bodyPr vert="horz" wrap="square" lIns="0" tIns="0" rIns="0" bIns="0" anchor="t">
            <a:spAutoFit/>
          </a:bodyPr>
          <a:lstStyle/>
          <a:p>
            <a:pPr marL="0" indent="0" algn="l" defTabSz="457200" eaLnBrk="0" fontAlgn="auto" latinLnBrk="0">
              <a:lnSpc>
                <a:spcPts val="2000"/>
              </a:lnSpc>
              <a:spcBef>
                <a:spcPts val="0"/>
              </a:spcBef>
              <a:spcAft>
                <a:spcPts val="800"/>
              </a:spcAft>
              <a:buFontTx/>
              <a:buNone/>
            </a:pPr>
            <a:r>
              <a:rPr lang="en-US" altLang="ko-KR" sz="1400" b="1" dirty="0">
                <a:solidFill>
                  <a:schemeClr val="tx1">
                    <a:lumMod val="65000"/>
                    <a:lumOff val="35000"/>
                  </a:schemeClr>
                </a:solidFill>
                <a:latin typeface="Arial" pitchFamily="34" charset="0"/>
                <a:ea typeface="맑은 고딕" charset="0"/>
                <a:cs typeface="Arial" pitchFamily="34" charset="0"/>
              </a:rPr>
              <a:t>Example</a:t>
            </a:r>
            <a:endParaRPr lang="ko-KR" altLang="en-US" sz="1400" b="1" dirty="0">
              <a:solidFill>
                <a:schemeClr val="tx1">
                  <a:lumMod val="65000"/>
                  <a:lumOff val="35000"/>
                </a:schemeClr>
              </a:solidFill>
              <a:latin typeface="Arial" pitchFamily="34" charset="0"/>
              <a:ea typeface="맑은 고딕" charset="0"/>
              <a:cs typeface="Arial" pitchFamily="34" charset="0"/>
            </a:endParaRPr>
          </a:p>
        </p:txBody>
      </p:sp>
      <p:sp>
        <p:nvSpPr>
          <p:cNvPr id="29" name="TextBox 28"/>
          <p:cNvSpPr txBox="1"/>
          <p:nvPr/>
        </p:nvSpPr>
        <p:spPr>
          <a:xfrm>
            <a:off x="346075" y="1029335"/>
            <a:ext cx="384175" cy="226060"/>
          </a:xfrm>
          <a:prstGeom prst="rect">
            <a:avLst/>
          </a:prstGeom>
          <a:noFill/>
        </p:spPr>
        <p:txBody>
          <a:bodyPr vert="horz" wrap="square" lIns="0" tIns="0" rIns="0" bIns="0" anchor="t">
            <a:spAutoFit/>
          </a:bodyPr>
          <a:lstStyle/>
          <a:p>
            <a:pPr marL="285750" indent="-285750" algn="l" defTabSz="457200" eaLnBrk="0" fontAlgn="auto" latinLnBrk="0">
              <a:lnSpc>
                <a:spcPts val="2000"/>
              </a:lnSpc>
              <a:spcBef>
                <a:spcPts val="0"/>
              </a:spcBef>
              <a:spcAft>
                <a:spcPts val="800"/>
              </a:spcAft>
              <a:buClr>
                <a:srgbClr val="595959"/>
              </a:buClr>
              <a:buSzPct val="70000"/>
              <a:buFont typeface="맑은 고딕"/>
              <a:buChar char="▶"/>
            </a:pPr>
            <a:r>
              <a:rPr lang="en-US" altLang="ko-KR" sz="1200" b="1" dirty="0">
                <a:solidFill>
                  <a:schemeClr val="tx1">
                    <a:lumMod val="65000"/>
                    <a:lumOff val="35000"/>
                  </a:schemeClr>
                </a:solidFill>
                <a:latin typeface="맑은 고딕" charset="0"/>
                <a:ea typeface="맑은 고딕" charset="0"/>
              </a:rPr>
              <a:t>  </a:t>
            </a:r>
            <a:endParaRPr lang="ko-KR" altLang="en-US" sz="1200" b="1" dirty="0">
              <a:solidFill>
                <a:schemeClr val="tx1">
                  <a:lumMod val="65000"/>
                  <a:lumOff val="35000"/>
                </a:schemeClr>
              </a:solidFill>
              <a:latin typeface="맑은 고딕" charset="0"/>
              <a:ea typeface="맑은 고딕" charset="0"/>
            </a:endParaRPr>
          </a:p>
        </p:txBody>
      </p:sp>
      <p:sp>
        <p:nvSpPr>
          <p:cNvPr id="30" name="TextBox 29"/>
          <p:cNvSpPr txBox="1"/>
          <p:nvPr/>
        </p:nvSpPr>
        <p:spPr>
          <a:xfrm>
            <a:off x="501029" y="1237856"/>
            <a:ext cx="1218565" cy="256540"/>
          </a:xfrm>
          <a:prstGeom prst="rect">
            <a:avLst/>
          </a:prstGeom>
          <a:noFill/>
        </p:spPr>
        <p:txBody>
          <a:bodyPr vert="horz" wrap="square" lIns="0" tIns="0" rIns="0" bIns="0" anchor="t">
            <a:spAutoFit/>
          </a:bodyPr>
          <a:lstStyle/>
          <a:p>
            <a:pPr marL="0" indent="0" algn="l" defTabSz="457200" eaLnBrk="0" fontAlgn="auto" latinLnBrk="0">
              <a:lnSpc>
                <a:spcPts val="2000"/>
              </a:lnSpc>
              <a:spcBef>
                <a:spcPts val="0"/>
              </a:spcBef>
              <a:spcAft>
                <a:spcPts val="800"/>
              </a:spcAft>
              <a:buFontTx/>
              <a:buNone/>
            </a:pPr>
            <a:r>
              <a:rPr lang="en-US" altLang="ko-KR" sz="1000" b="1" dirty="0">
                <a:solidFill>
                  <a:schemeClr val="tx1">
                    <a:lumMod val="65000"/>
                    <a:lumOff val="35000"/>
                  </a:schemeClr>
                </a:solidFill>
                <a:latin typeface="맑은 고딕" charset="0"/>
                <a:ea typeface="맑은 고딕" charset="0"/>
              </a:rPr>
              <a:t>주요</a:t>
            </a:r>
            <a:r>
              <a:rPr lang="en-US" altLang="ko-KR" sz="1000" b="1" dirty="0">
                <a:solidFill>
                  <a:schemeClr val="tx1">
                    <a:lumMod val="65000"/>
                    <a:lumOff val="35000"/>
                  </a:schemeClr>
                </a:solidFill>
                <a:latin typeface="Calibri" charset="0"/>
                <a:ea typeface="Calibri" charset="0"/>
              </a:rPr>
              <a:t> </a:t>
            </a:r>
            <a:r>
              <a:rPr lang="en-US" altLang="ko-KR" sz="1000" b="1" dirty="0">
                <a:solidFill>
                  <a:schemeClr val="tx1">
                    <a:lumMod val="65000"/>
                    <a:lumOff val="35000"/>
                  </a:schemeClr>
                </a:solidFill>
                <a:latin typeface="맑은 고딕" charset="0"/>
                <a:ea typeface="맑은 고딕" charset="0"/>
              </a:rPr>
              <a:t>재해</a:t>
            </a:r>
            <a:r>
              <a:rPr lang="en-US" altLang="ko-KR" sz="1000" b="1" dirty="0">
                <a:solidFill>
                  <a:schemeClr val="tx1">
                    <a:lumMod val="65000"/>
                    <a:lumOff val="35000"/>
                  </a:schemeClr>
                </a:solidFill>
                <a:latin typeface="Calibri" charset="0"/>
                <a:ea typeface="Calibri" charset="0"/>
              </a:rPr>
              <a:t> </a:t>
            </a:r>
            <a:r>
              <a:rPr lang="en-US" altLang="ko-KR" sz="1000" b="1" dirty="0">
                <a:solidFill>
                  <a:schemeClr val="tx1">
                    <a:lumMod val="65000"/>
                    <a:lumOff val="35000"/>
                  </a:schemeClr>
                </a:solidFill>
                <a:latin typeface="맑은 고딕" charset="0"/>
                <a:ea typeface="맑은 고딕" charset="0"/>
              </a:rPr>
              <a:t>내용</a:t>
            </a:r>
            <a:endParaRPr lang="ko-KR" altLang="en-US" sz="1000" b="1" dirty="0">
              <a:solidFill>
                <a:schemeClr val="tx1">
                  <a:lumMod val="65000"/>
                  <a:lumOff val="35000"/>
                </a:schemeClr>
              </a:solidFill>
              <a:latin typeface="맑은 고딕" charset="0"/>
              <a:ea typeface="맑은 고딕" charset="0"/>
            </a:endParaRPr>
          </a:p>
        </p:txBody>
      </p:sp>
      <p:pic>
        <p:nvPicPr>
          <p:cNvPr id="31" name="Picture 7" descr="C:/Users/Administrator/AppData/Roaming/PolarisOffice/ETemp/3288_5820208/image9.emf"/>
          <p:cNvPicPr>
            <a:picLocks noChangeAspect="1"/>
          </p:cNvPicPr>
          <p:nvPr/>
        </p:nvPicPr>
        <p:blipFill rotWithShape="1">
          <a:blip r:embed="rId5">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74039827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32" name="도형 71"/>
          <p:cNvSpPr>
            <a:spLocks noGrp="1" noChangeArrowheads="1"/>
          </p:cNvSpPr>
          <p:nvPr/>
        </p:nvSpPr>
        <p:spPr>
          <a:xfrm>
            <a:off x="-9525" y="973455"/>
            <a:ext cx="9159875" cy="1069340"/>
          </a:xfrm>
          <a:prstGeom prst="rect">
            <a:avLst/>
          </a:prstGeom>
          <a:gradFill>
            <a:gsLst>
              <a:gs pos="0">
                <a:srgbClr val="8488C4"/>
              </a:gs>
              <a:gs pos="0">
                <a:srgbClr val="D4DEFF"/>
              </a:gs>
            </a:gsLst>
            <a:lin ang="10800000" scaled="0"/>
          </a:gradFill>
          <a:ln w="0">
            <a:noFill/>
            <a:prstDash/>
          </a:ln>
        </p:spPr>
        <p:style>
          <a:lnRef idx="2">
            <a:schemeClr val="accent1">
              <a:shade val="50000"/>
            </a:schemeClr>
          </a:lnRef>
          <a:fillRef idx="1">
            <a:schemeClr val="accent1"/>
          </a:fillRef>
          <a:effectRef idx="0">
            <a:schemeClr val="accent1"/>
          </a:effectRef>
          <a:fontRef idx="major">
            <a:schemeClr val="lt1"/>
          </a:fontRef>
        </p:style>
        <p:txBody>
          <a:bodyPr vert="horz" wrap="square" lIns="91440" tIns="45720" rIns="91440" bIns="45720" anchor="ctr"/>
          <a:lstStyle/>
          <a:p>
            <a:pPr marL="0" indent="0" algn="ctr" defTabSz="508000" fontAlgn="auto">
              <a:lnSpc>
                <a:spcPct val="100000"/>
              </a:lnSpc>
              <a:spcBef>
                <a:spcPts val="0"/>
              </a:spcBef>
              <a:spcAft>
                <a:spcPts val="0"/>
              </a:spcAft>
              <a:buFontTx/>
              <a:buNone/>
            </a:pPr>
            <a:endParaRPr lang="ko-KR" altLang="en-US" sz="1800" dirty="0">
              <a:latin typeface="맑은 고딕" charset="0"/>
              <a:ea typeface="맑은 고딕" charset="0"/>
            </a:endParaRPr>
          </a:p>
        </p:txBody>
      </p:sp>
      <p:pic>
        <p:nvPicPr>
          <p:cNvPr id="36" name="Picture 36" descr="C:/Users/Administrator/AppData/Roaming/PolarisOffice/ETemp/4404_3840624/fImage32981301849.png"/>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4714875" y="2165985"/>
            <a:ext cx="513080" cy="726440"/>
          </a:xfrm>
          <a:prstGeom prst="rect">
            <a:avLst/>
          </a:prstGeom>
          <a:noFill/>
        </p:spPr>
      </p:pic>
      <p:sp>
        <p:nvSpPr>
          <p:cNvPr id="37" name="텍스트 상자 37"/>
          <p:cNvSpPr txBox="1">
            <a:spLocks noGrp="1" noChangeArrowheads="1"/>
          </p:cNvSpPr>
          <p:nvPr/>
        </p:nvSpPr>
        <p:spPr>
          <a:xfrm>
            <a:off x="4630420" y="2498090"/>
            <a:ext cx="785495" cy="233044"/>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b="1" dirty="0">
                <a:solidFill>
                  <a:srgbClr val="0FB4AD"/>
                </a:solidFill>
                <a:latin typeface="Arial" charset="0"/>
                <a:ea typeface="Arial" charset="0"/>
              </a:rPr>
              <a:t>Prevention</a:t>
            </a:r>
            <a:endParaRPr lang="ko-KR" altLang="en-US" sz="900" b="1" dirty="0">
              <a:solidFill>
                <a:srgbClr val="0FB4AD"/>
              </a:solidFill>
              <a:latin typeface="Arial" charset="0"/>
              <a:ea typeface="Arial" charset="0"/>
            </a:endParaRPr>
          </a:p>
        </p:txBody>
      </p:sp>
      <p:sp>
        <p:nvSpPr>
          <p:cNvPr id="38" name="텍스트 상자 38"/>
          <p:cNvSpPr txBox="1">
            <a:spLocks noGrp="1" noChangeArrowheads="1"/>
          </p:cNvSpPr>
          <p:nvPr/>
        </p:nvSpPr>
        <p:spPr>
          <a:xfrm>
            <a:off x="4688205" y="2637790"/>
            <a:ext cx="681990" cy="23177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b="1" dirty="0">
                <a:solidFill>
                  <a:srgbClr val="0FB4AD"/>
                </a:solidFill>
                <a:latin typeface="-윤고딕330" charset="0"/>
                <a:ea typeface="-윤고딕330" charset="0"/>
              </a:rPr>
              <a:t>예방대책</a:t>
            </a:r>
            <a:endParaRPr lang="ko-KR" altLang="en-US" sz="900" b="1" dirty="0">
              <a:solidFill>
                <a:srgbClr val="0FB4AD"/>
              </a:solidFill>
              <a:latin typeface="-윤고딕330" charset="0"/>
              <a:ea typeface="-윤고딕330" charset="0"/>
            </a:endParaRPr>
          </a:p>
        </p:txBody>
      </p:sp>
      <p:sp>
        <p:nvSpPr>
          <p:cNvPr id="41" name="TextBox 41"/>
          <p:cNvSpPr txBox="1">
            <a:spLocks noGrp="1" noChangeArrowheads="1"/>
          </p:cNvSpPr>
          <p:nvPr/>
        </p:nvSpPr>
        <p:spPr>
          <a:xfrm>
            <a:off x="1922145" y="70485"/>
            <a:ext cx="7223760" cy="70421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Hit with a Flying Fragment </a:t>
            </a:r>
            <a:endParaRPr lang="ko-KR" altLang="en-US" sz="2000" b="1" dirty="0">
              <a:solidFill>
                <a:srgbClr val="FFFFFF"/>
              </a:solidFill>
              <a:latin typeface="맑은 고딕" charset="0"/>
              <a:ea typeface="맑은 고딕" charset="0"/>
            </a:endParaRPr>
          </a:p>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While Using a Grinding Machine</a:t>
            </a:r>
            <a:endParaRPr lang="ko-KR" altLang="en-US" sz="2000" b="1" dirty="0">
              <a:solidFill>
                <a:srgbClr val="FFFFFF"/>
              </a:solidFill>
              <a:latin typeface="맑은 고딕" charset="0"/>
              <a:ea typeface="맑은 고딕" charset="0"/>
            </a:endParaRPr>
          </a:p>
        </p:txBody>
      </p:sp>
      <p:sp>
        <p:nvSpPr>
          <p:cNvPr id="43" name="텍스트 상자 43"/>
          <p:cNvSpPr txBox="1">
            <a:spLocks noGrp="1" noChangeArrowheads="1"/>
          </p:cNvSpPr>
          <p:nvPr/>
        </p:nvSpPr>
        <p:spPr>
          <a:xfrm>
            <a:off x="1937385" y="697230"/>
            <a:ext cx="4226560" cy="27749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탁상용 연삭기로 작업 중 깨진 연삭숫돌에 맞음</a:t>
            </a:r>
            <a:endParaRPr lang="ko-KR" altLang="en-US" sz="1200" b="1" dirty="0">
              <a:solidFill>
                <a:schemeClr val="bg1"/>
              </a:solidFill>
              <a:latin typeface="-윤고딕320" charset="0"/>
              <a:ea typeface="-윤고딕320" charset="0"/>
            </a:endParaRPr>
          </a:p>
        </p:txBody>
      </p:sp>
      <p:sp>
        <p:nvSpPr>
          <p:cNvPr id="46" name="TextBox 46"/>
          <p:cNvSpPr txBox="1">
            <a:spLocks noGrp="1" noChangeArrowheads="1"/>
          </p:cNvSpPr>
          <p:nvPr/>
        </p:nvSpPr>
        <p:spPr>
          <a:xfrm>
            <a:off x="5352415" y="1855470"/>
            <a:ext cx="3503295" cy="1000125"/>
          </a:xfrm>
          <a:prstGeom prst="rect">
            <a:avLst/>
          </a:prstGeom>
          <a:noFill/>
        </p:spPr>
        <p:txBody>
          <a:bodyPr vert="horz" wrap="square" lIns="0" tIns="0" rIns="0" bIns="0" anchor="t"/>
          <a:lstStyle/>
          <a:p>
            <a:pPr marL="0" indent="0" algn="l" defTabSz="508000" eaLnBrk="0" fontAlgn="auto" latinLnBrk="0">
              <a:lnSpc>
                <a:spcPct val="100000"/>
              </a:lnSpc>
              <a:spcBef>
                <a:spcPts val="0"/>
              </a:spcBef>
              <a:spcAft>
                <a:spcPts val="0"/>
              </a:spcAft>
              <a:buFontTx/>
              <a:buNone/>
            </a:pPr>
            <a:endParaRPr lang="ko-KR" altLang="en-US" sz="1600" b="1" dirty="0">
              <a:solidFill>
                <a:srgbClr val="7030A0"/>
              </a:solidFill>
              <a:latin typeface="Times New Roman" charset="0"/>
              <a:ea typeface="Times New Roman" charset="0"/>
            </a:endParaRPr>
          </a:p>
          <a:p>
            <a:pPr marL="0" indent="0" algn="l" defTabSz="457200" eaLnBrk="0" fontAlgn="auto" latinLnBrk="0">
              <a:lnSpc>
                <a:spcPct val="100000"/>
              </a:lnSpc>
              <a:spcBef>
                <a:spcPts val="0"/>
              </a:spcBef>
              <a:spcAft>
                <a:spcPts val="1200"/>
              </a:spcAft>
              <a:buClr>
                <a:srgbClr val="000000"/>
              </a:buClr>
              <a:buFont typeface="Tahoma"/>
              <a:buChar char="•"/>
            </a:pPr>
            <a:r>
              <a:rPr lang="en-US" altLang="ko-KR" sz="1500" dirty="0">
                <a:solidFill>
                  <a:srgbClr val="000000"/>
                </a:solidFill>
                <a:latin typeface="Tahoma" charset="0"/>
                <a:ea typeface="Tahoma" charset="0"/>
              </a:rPr>
              <a:t> Check the specifications chart of the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grinding wheel being used.  Keep the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rotating speed under the limit.</a:t>
            </a:r>
            <a:endParaRPr lang="ko-KR" altLang="en-US" sz="1500" dirty="0">
              <a:solidFill>
                <a:srgbClr val="000000"/>
              </a:solidFill>
              <a:latin typeface="Tahoma" charset="0"/>
              <a:ea typeface="Tahoma" charset="0"/>
            </a:endParaRPr>
          </a:p>
        </p:txBody>
      </p:sp>
      <p:sp>
        <p:nvSpPr>
          <p:cNvPr id="47" name="TextBox 47"/>
          <p:cNvSpPr txBox="1">
            <a:spLocks noGrp="1" noChangeArrowheads="1"/>
          </p:cNvSpPr>
          <p:nvPr/>
        </p:nvSpPr>
        <p:spPr>
          <a:xfrm>
            <a:off x="5365750" y="3194050"/>
            <a:ext cx="3452495" cy="900430"/>
          </a:xfrm>
          <a:prstGeom prst="rect">
            <a:avLst/>
          </a:prstGeom>
          <a:noFill/>
        </p:spPr>
        <p:txBody>
          <a:bodyPr vert="horz" wrap="square" lIns="0" tIns="0" rIns="0" bIns="0" anchor="t"/>
          <a:lstStyle/>
          <a:p>
            <a:pPr marL="0" indent="0" algn="l" defTabSz="508000" eaLnBrk="0" fontAlgn="auto" latinLnBrk="0">
              <a:lnSpc>
                <a:spcPct val="100000"/>
              </a:lnSpc>
              <a:spcBef>
                <a:spcPts val="0"/>
              </a:spcBef>
              <a:spcAft>
                <a:spcPts val="0"/>
              </a:spcAft>
              <a:buFontTx/>
              <a:buNone/>
            </a:pPr>
            <a:endParaRPr lang="ko-KR" altLang="en-US" sz="1600" b="1" dirty="0">
              <a:solidFill>
                <a:srgbClr val="7030A0"/>
              </a:solidFill>
              <a:latin typeface="Times New Roman" charset="0"/>
              <a:ea typeface="Times New Roman" charset="0"/>
            </a:endParaRPr>
          </a:p>
          <a:p>
            <a:pPr marL="0" indent="0" algn="l" defTabSz="457200" eaLnBrk="0" fontAlgn="auto" latinLnBrk="0">
              <a:lnSpc>
                <a:spcPct val="100000"/>
              </a:lnSpc>
              <a:spcBef>
                <a:spcPts val="0"/>
              </a:spcBef>
              <a:spcAft>
                <a:spcPts val="1200"/>
              </a:spcAft>
              <a:buClr>
                <a:srgbClr val="000000"/>
              </a:buClr>
              <a:buFont typeface="Tahoma"/>
              <a:buChar char="•"/>
            </a:pPr>
            <a:r>
              <a:rPr lang="en-US" altLang="ko-KR" sz="1500" dirty="0">
                <a:solidFill>
                  <a:srgbClr val="000000"/>
                </a:solidFill>
                <a:latin typeface="Tahoma" charset="0"/>
                <a:ea typeface="Tahoma" charset="0"/>
              </a:rPr>
              <a:t> Choose a sturdy safety cover based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on the maximum rotating speed,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thickness, and diameter of the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grinding wheel.</a:t>
            </a:r>
            <a:endParaRPr lang="ko-KR" altLang="en-US" sz="1500" dirty="0">
              <a:solidFill>
                <a:srgbClr val="000000"/>
              </a:solidFill>
              <a:latin typeface="Tahoma" charset="0"/>
              <a:ea typeface="Tahoma" charset="0"/>
            </a:endParaRPr>
          </a:p>
        </p:txBody>
      </p:sp>
      <p:sp>
        <p:nvSpPr>
          <p:cNvPr id="48" name="TextBox 48"/>
          <p:cNvSpPr txBox="1">
            <a:spLocks noGrp="1" noChangeArrowheads="1"/>
          </p:cNvSpPr>
          <p:nvPr/>
        </p:nvSpPr>
        <p:spPr>
          <a:xfrm>
            <a:off x="5366385" y="4859655"/>
            <a:ext cx="3351530" cy="1000125"/>
          </a:xfrm>
          <a:prstGeom prst="rect">
            <a:avLst/>
          </a:prstGeom>
          <a:noFill/>
        </p:spPr>
        <p:txBody>
          <a:bodyPr vert="horz" wrap="square" lIns="0" tIns="0" rIns="0" bIns="0" anchor="t"/>
          <a:lstStyle/>
          <a:p>
            <a:pPr marL="0" indent="0" algn="l" defTabSz="508000" eaLnBrk="0" fontAlgn="auto" latinLnBrk="0">
              <a:lnSpc>
                <a:spcPct val="100000"/>
              </a:lnSpc>
              <a:spcBef>
                <a:spcPts val="0"/>
              </a:spcBef>
              <a:spcAft>
                <a:spcPts val="0"/>
              </a:spcAft>
              <a:buFontTx/>
              <a:buNone/>
            </a:pPr>
            <a:endParaRPr lang="ko-KR" altLang="en-US" sz="1600" b="1" dirty="0">
              <a:solidFill>
                <a:srgbClr val="7030A0"/>
              </a:solidFill>
              <a:latin typeface="Times New Roman" charset="0"/>
              <a:ea typeface="Times New Roman" charset="0"/>
            </a:endParaRPr>
          </a:p>
          <a:p>
            <a:pPr marL="0" indent="0" algn="l" defTabSz="457200" eaLnBrk="0" fontAlgn="auto" latinLnBrk="0">
              <a:lnSpc>
                <a:spcPct val="100000"/>
              </a:lnSpc>
              <a:spcBef>
                <a:spcPts val="0"/>
              </a:spcBef>
              <a:spcAft>
                <a:spcPts val="1200"/>
              </a:spcAft>
              <a:buClr>
                <a:srgbClr val="000000"/>
              </a:buClr>
              <a:buFont typeface="Tahoma"/>
              <a:buChar char="•"/>
            </a:pPr>
            <a:r>
              <a:rPr lang="en-US" altLang="ko-KR" sz="1500" dirty="0">
                <a:solidFill>
                  <a:srgbClr val="000000"/>
                </a:solidFill>
                <a:latin typeface="Tahoma" charset="0"/>
                <a:ea typeface="Tahoma" charset="0"/>
              </a:rPr>
              <a:t> Use a grinding machine that has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passed a safety self-inspection.</a:t>
            </a:r>
            <a:endParaRPr lang="ko-KR" altLang="en-US" sz="1500" dirty="0">
              <a:solidFill>
                <a:srgbClr val="000000"/>
              </a:solidFill>
              <a:latin typeface="Tahoma" charset="0"/>
              <a:ea typeface="Tahoma" charset="0"/>
            </a:endParaRPr>
          </a:p>
        </p:txBody>
      </p:sp>
      <p:sp>
        <p:nvSpPr>
          <p:cNvPr id="49" name="텍스트 상자 49"/>
          <p:cNvSpPr txBox="1">
            <a:spLocks noGrp="1" noChangeArrowheads="1"/>
          </p:cNvSpPr>
          <p:nvPr/>
        </p:nvSpPr>
        <p:spPr>
          <a:xfrm>
            <a:off x="5440680" y="2931795"/>
            <a:ext cx="3448685" cy="358775"/>
          </a:xfrm>
          <a:prstGeom prst="rect">
            <a:avLst/>
          </a:prstGeom>
          <a:ln w="0">
            <a:noFill/>
            <a:prstDash/>
          </a:ln>
        </p:spPr>
        <p:txBody>
          <a:bodyPr vert="horz" wrap="square" lIns="89535" tIns="46355" rIns="89535" bIns="46355" anchor="t"/>
          <a:lstStyle/>
          <a:p>
            <a:pPr marL="0" indent="0" algn="l" defTabSz="457200" eaLnBrk="0" fontAlgn="auto" latinLnBrk="0">
              <a:lnSpc>
                <a:spcPct val="100000"/>
              </a:lnSpc>
              <a:spcBef>
                <a:spcPts val="0"/>
              </a:spcBef>
              <a:spcAft>
                <a:spcPts val="1200"/>
              </a:spcAft>
              <a:buFontTx/>
              <a:buNone/>
            </a:pPr>
            <a:r>
              <a:rPr lang="en-US" altLang="ko-KR" sz="900" dirty="0">
                <a:solidFill>
                  <a:srgbClr val="008080"/>
                </a:solidFill>
                <a:latin typeface="-윤고딕330" charset="0"/>
                <a:ea typeface="-윤고딕330" charset="0"/>
              </a:rPr>
              <a:t>연삭숫돌의 제원표를 확인하여 제원표에 표시된 최고원주속도 이내에서 사용</a:t>
            </a:r>
            <a:endParaRPr lang="ko-KR" altLang="en-US" sz="900" dirty="0">
              <a:solidFill>
                <a:srgbClr val="008080"/>
              </a:solidFill>
              <a:latin typeface="-윤고딕330" charset="0"/>
              <a:ea typeface="-윤고딕330" charset="0"/>
            </a:endParaRPr>
          </a:p>
        </p:txBody>
      </p:sp>
      <p:sp>
        <p:nvSpPr>
          <p:cNvPr id="50" name="텍스트 상자 50"/>
          <p:cNvSpPr txBox="1">
            <a:spLocks noGrp="1" noChangeArrowheads="1"/>
          </p:cNvSpPr>
          <p:nvPr/>
        </p:nvSpPr>
        <p:spPr>
          <a:xfrm>
            <a:off x="5462270" y="4488815"/>
            <a:ext cx="3448685" cy="358775"/>
          </a:xfrm>
          <a:prstGeom prst="rect">
            <a:avLst/>
          </a:prstGeom>
          <a:ln w="0">
            <a:noFill/>
            <a:prstDash/>
          </a:ln>
        </p:spPr>
        <p:txBody>
          <a:bodyPr vert="horz" wrap="square" lIns="89535" tIns="46355" rIns="89535" bIns="46355" anchor="t"/>
          <a:lstStyle/>
          <a:p>
            <a:pPr marL="0" indent="0" algn="l" defTabSz="457200" eaLnBrk="0" fontAlgn="auto" latinLnBrk="0">
              <a:lnSpc>
                <a:spcPct val="100000"/>
              </a:lnSpc>
              <a:spcBef>
                <a:spcPts val="0"/>
              </a:spcBef>
              <a:spcAft>
                <a:spcPts val="1200"/>
              </a:spcAft>
              <a:buFontTx/>
              <a:buNone/>
            </a:pPr>
            <a:r>
              <a:rPr lang="en-US" altLang="ko-KR" sz="900" dirty="0">
                <a:solidFill>
                  <a:srgbClr val="008080"/>
                </a:solidFill>
                <a:latin typeface="-윤고딕330" charset="0"/>
                <a:ea typeface="-윤고딕330" charset="0"/>
              </a:rPr>
              <a:t>숫돌의 최고 원주속도, 숫돌의 두께, 숫돌의 직경, 덮개의 재질 등을 고려하여 적합한 방호덮개 사용</a:t>
            </a:r>
            <a:endParaRPr lang="ko-KR" altLang="en-US" sz="900" dirty="0">
              <a:solidFill>
                <a:srgbClr val="008080"/>
              </a:solidFill>
              <a:latin typeface="-윤고딕330" charset="0"/>
              <a:ea typeface="-윤고딕330" charset="0"/>
            </a:endParaRPr>
          </a:p>
        </p:txBody>
      </p:sp>
      <p:sp>
        <p:nvSpPr>
          <p:cNvPr id="51" name="텍스트 상자 51"/>
          <p:cNvSpPr txBox="1">
            <a:spLocks noGrp="1" noChangeArrowheads="1"/>
          </p:cNvSpPr>
          <p:nvPr/>
        </p:nvSpPr>
        <p:spPr>
          <a:xfrm>
            <a:off x="5462270" y="5680710"/>
            <a:ext cx="3448685" cy="358775"/>
          </a:xfrm>
          <a:prstGeom prst="rect">
            <a:avLst/>
          </a:prstGeom>
          <a:ln w="0">
            <a:noFill/>
            <a:prstDash/>
          </a:ln>
        </p:spPr>
        <p:txBody>
          <a:bodyPr vert="horz" wrap="square" lIns="89535" tIns="46355" rIns="89535" bIns="46355" anchor="t"/>
          <a:lstStyle/>
          <a:p>
            <a:pPr marL="0" indent="0" algn="l" defTabSz="457200" eaLnBrk="0" fontAlgn="auto" latinLnBrk="0">
              <a:lnSpc>
                <a:spcPct val="100000"/>
              </a:lnSpc>
              <a:spcBef>
                <a:spcPts val="0"/>
              </a:spcBef>
              <a:spcAft>
                <a:spcPts val="1200"/>
              </a:spcAft>
              <a:buFontTx/>
              <a:buNone/>
            </a:pPr>
            <a:r>
              <a:rPr lang="en-US" altLang="ko-KR" sz="900" dirty="0">
                <a:solidFill>
                  <a:srgbClr val="008080"/>
                </a:solidFill>
                <a:latin typeface="-윤고딕330" charset="0"/>
                <a:ea typeface="-윤고딕330" charset="0"/>
              </a:rPr>
              <a:t>연삭기는 사전안전이 확보된 자율안전 확인대상 제품을 사용</a:t>
            </a:r>
            <a:endParaRPr lang="ko-KR" altLang="en-US" sz="900" dirty="0">
              <a:solidFill>
                <a:srgbClr val="008080"/>
              </a:solidFill>
              <a:latin typeface="-윤고딕330" charset="0"/>
              <a:ea typeface="-윤고딕330" charset="0"/>
            </a:endParaRPr>
          </a:p>
        </p:txBody>
      </p:sp>
      <p:sp>
        <p:nvSpPr>
          <p:cNvPr id="52" name="텍스트 상자 52"/>
          <p:cNvSpPr txBox="1">
            <a:spLocks noGrp="1" noChangeArrowheads="1"/>
          </p:cNvSpPr>
          <p:nvPr/>
        </p:nvSpPr>
        <p:spPr>
          <a:xfrm>
            <a:off x="1965325" y="1000760"/>
            <a:ext cx="5615940" cy="43688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100" dirty="0">
                <a:solidFill>
                  <a:schemeClr val="tx1"/>
                </a:solidFill>
                <a:latin typeface="맑은 고딕" charset="0"/>
                <a:ea typeface="맑은 고딕" charset="0"/>
              </a:rPr>
              <a:t>A worker using a grinding machine at a table to grind a car engine part was killed when an ejected fragment of the grinding wheel hit him in the chest.</a:t>
            </a:r>
            <a:endParaRPr lang="ko-KR" altLang="en-US" sz="1100" dirty="0">
              <a:solidFill>
                <a:schemeClr val="tx1"/>
              </a:solidFill>
              <a:latin typeface="맑은 고딕" charset="0"/>
              <a:ea typeface="맑은 고딕" charset="0"/>
            </a:endParaRPr>
          </a:p>
        </p:txBody>
      </p:sp>
      <p:sp>
        <p:nvSpPr>
          <p:cNvPr id="54" name="TextBox 54"/>
          <p:cNvSpPr txBox="1">
            <a:spLocks noGrp="1" noChangeArrowheads="1"/>
          </p:cNvSpPr>
          <p:nvPr/>
        </p:nvSpPr>
        <p:spPr>
          <a:xfrm>
            <a:off x="2030730" y="1471930"/>
            <a:ext cx="6791960" cy="178435"/>
          </a:xfrm>
          <a:prstGeom prst="rect">
            <a:avLst/>
          </a:prstGeom>
          <a:noFill/>
        </p:spPr>
        <p:txBody>
          <a:bodyPr vert="horz" wrap="square" lIns="0" tIns="0" rIns="0" bIns="0" anchor="t">
            <a:spAutoFit/>
          </a:bodyPr>
          <a:lstStyle/>
          <a:p>
            <a:pPr marL="0" indent="0" algn="l" defTabSz="457200" eaLnBrk="0" fontAlgn="auto" latinLnBrk="0">
              <a:lnSpc>
                <a:spcPts val="1400"/>
              </a:lnSpc>
              <a:spcBef>
                <a:spcPts val="0"/>
              </a:spcBef>
              <a:spcAft>
                <a:spcPts val="0"/>
              </a:spcAft>
              <a:buFontTx/>
              <a:buNone/>
            </a:pPr>
            <a:r>
              <a:rPr lang="en-US" altLang="ko-KR" sz="1000" dirty="0">
                <a:solidFill>
                  <a:srgbClr val="008080"/>
                </a:solidFill>
                <a:latin typeface="맑은 고딕" charset="0"/>
                <a:ea typeface="맑은 고딕" charset="0"/>
              </a:rPr>
              <a:t>탁상용 연삭기를 사용하여 자동차 엔진부품을 연삭하던 중 연삭숫돌이 깨지면서 파편에 가슴을 맞아 사망</a:t>
            </a:r>
            <a:endParaRPr lang="ko-KR" altLang="en-US" sz="1000" dirty="0">
              <a:solidFill>
                <a:srgbClr val="008080"/>
              </a:solidFill>
              <a:latin typeface="맑은 고딕" charset="0"/>
              <a:ea typeface="맑은 고딕" charset="0"/>
            </a:endParaRPr>
          </a:p>
        </p:txBody>
      </p:sp>
      <p:sp>
        <p:nvSpPr>
          <p:cNvPr id="55" name="Rectangle 55"/>
          <p:cNvSpPr>
            <a:spLocks noGrp="1" noChangeArrowheads="1"/>
          </p:cNvSpPr>
          <p:nvPr/>
        </p:nvSpPr>
        <p:spPr>
          <a:xfrm>
            <a:off x="447040" y="2190750"/>
            <a:ext cx="3998595" cy="3328035"/>
          </a:xfrm>
          <a:prstGeom prst="rect">
            <a:avLst/>
          </a:prstGeom>
          <a:blipFill rotWithShape="1">
            <a:blip r:embed="rId4">
              <a:extLst>
                <a:ext uri="{28A0092B-C50C-407E-A947-70E740481C1C}">
                  <a14:useLocalDpi xmlns:a14="http://schemas.microsoft.com/office/drawing/2010/main" val="0"/>
                </a:ext>
              </a:extLst>
            </a:blip>
            <a:stretch>
              <a:fillRect/>
            </a:stretch>
          </a:blipFill>
          <a:ln w="0">
            <a:noFill/>
            <a:prstDash/>
          </a:ln>
        </p:spPr>
        <p:style>
          <a:lnRef idx="1">
            <a:schemeClr val="accent1"/>
          </a:lnRef>
          <a:fillRef idx="3">
            <a:schemeClr val="accent1"/>
          </a:fillRef>
          <a:effectRef idx="2">
            <a:schemeClr val="accent1"/>
          </a:effectRef>
          <a:fontRef idx="major">
            <a:schemeClr val="lt1"/>
          </a:fontRef>
        </p:style>
        <p:txBody>
          <a:bodyPr vert="horz" wrap="square" lIns="91440" tIns="45720" rIns="91440" bIns="45720" anchor="ctr"/>
          <a:lstStyle/>
          <a:p>
            <a:pPr marL="0" indent="0" algn="ctr" defTabSz="457200" eaLnBrk="0" fontAlgn="auto" latinLnBrk="0">
              <a:lnSpc>
                <a:spcPct val="100000"/>
              </a:lnSpc>
              <a:spcBef>
                <a:spcPts val="0"/>
              </a:spcBef>
              <a:spcAft>
                <a:spcPts val="0"/>
              </a:spcAft>
              <a:buFontTx/>
              <a:buNone/>
            </a:pPr>
            <a:endParaRPr lang="ko-KR" altLang="en-US" sz="1800" dirty="0">
              <a:latin typeface="Calibri" charset="0"/>
              <a:ea typeface="Calibri" charset="0"/>
            </a:endParaRPr>
          </a:p>
        </p:txBody>
      </p:sp>
      <p:sp>
        <p:nvSpPr>
          <p:cNvPr id="25" name="Rectangle 42"/>
          <p:cNvSpPr>
            <a:spLocks noGrp="1" noChangeArrowheads="1"/>
          </p:cNvSpPr>
          <p:nvPr/>
        </p:nvSpPr>
        <p:spPr>
          <a:xfrm>
            <a:off x="-12065" y="229235"/>
            <a:ext cx="372110"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3</a:t>
            </a:r>
            <a:endParaRPr lang="ko-KR" altLang="en-US" sz="1300" b="1" dirty="0">
              <a:solidFill>
                <a:schemeClr val="tx1"/>
              </a:solidFill>
              <a:latin typeface="맑은 고딕" charset="0"/>
              <a:ea typeface="맑은 고딕" charset="0"/>
            </a:endParaRPr>
          </a:p>
        </p:txBody>
      </p:sp>
      <p:sp>
        <p:nvSpPr>
          <p:cNvPr id="26" name="텍스트 상자 44"/>
          <p:cNvSpPr txBox="1">
            <a:spLocks noGrp="1" noChangeArrowheads="1"/>
          </p:cNvSpPr>
          <p:nvPr/>
        </p:nvSpPr>
        <p:spPr>
          <a:xfrm>
            <a:off x="185420" y="178435"/>
            <a:ext cx="1630680" cy="40005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000" b="1" dirty="0">
                <a:solidFill>
                  <a:schemeClr val="tx1"/>
                </a:solidFill>
                <a:latin typeface="Arial" charset="0"/>
                <a:ea typeface="Arial" charset="0"/>
              </a:rPr>
              <a:t>Examples of Accidents and Prevention Measures</a:t>
            </a:r>
            <a:endParaRPr lang="ko-KR" altLang="en-US" sz="1000" b="1" dirty="0">
              <a:solidFill>
                <a:schemeClr val="tx1"/>
              </a:solidFill>
              <a:latin typeface="Arial" charset="0"/>
              <a:ea typeface="Arial" charset="0"/>
            </a:endParaRPr>
          </a:p>
        </p:txBody>
      </p:sp>
      <p:sp>
        <p:nvSpPr>
          <p:cNvPr id="27" name="텍스트 상자 45"/>
          <p:cNvSpPr txBox="1">
            <a:spLocks noGrp="1" noChangeArrowheads="1"/>
          </p:cNvSpPr>
          <p:nvPr/>
        </p:nvSpPr>
        <p:spPr>
          <a:xfrm>
            <a:off x="197244" y="667538"/>
            <a:ext cx="1494155" cy="231775"/>
          </a:xfrm>
          <a:prstGeom prst="rect">
            <a:avLst/>
          </a:prstGeom>
          <a:ln w="0">
            <a:noFill/>
            <a:prstDash/>
          </a:ln>
        </p:spPr>
        <p:txBody>
          <a:bodyPr vert="horz" wrap="square" lIns="89535" tIns="46355" rIns="89535" bIns="46355" anchor="t"/>
          <a:lstStyle/>
          <a:p>
            <a:pPr marL="0" indent="0" algn="l" defTabSz="457200" eaLnBrk="0" fontAlgn="auto" latinLnBrk="0">
              <a:lnSpc>
                <a:spcPct val="100000"/>
              </a:lnSpc>
              <a:spcBef>
                <a:spcPts val="0"/>
              </a:spcBef>
              <a:spcAft>
                <a:spcPts val="0"/>
              </a:spcAft>
              <a:buFontTx/>
              <a:buNone/>
            </a:pPr>
            <a:r>
              <a:rPr lang="en-US" altLang="ko-KR" sz="900" dirty="0">
                <a:solidFill>
                  <a:schemeClr val="tx1"/>
                </a:solidFill>
                <a:latin typeface="-윤고딕330" charset="0"/>
                <a:ea typeface="-윤고딕330" charset="0"/>
              </a:rPr>
              <a:t>재해사례와 예방대책</a:t>
            </a:r>
            <a:endParaRPr lang="ko-KR" altLang="en-US" sz="900" dirty="0">
              <a:solidFill>
                <a:schemeClr val="tx1"/>
              </a:solidFill>
              <a:latin typeface="-윤고딕330" charset="0"/>
              <a:ea typeface="-윤고딕330" charset="0"/>
            </a:endParaRPr>
          </a:p>
        </p:txBody>
      </p:sp>
      <p:sp>
        <p:nvSpPr>
          <p:cNvPr id="28" name="TextBox 27"/>
          <p:cNvSpPr txBox="1"/>
          <p:nvPr/>
        </p:nvSpPr>
        <p:spPr>
          <a:xfrm>
            <a:off x="509270" y="1048385"/>
            <a:ext cx="1218565" cy="233205"/>
          </a:xfrm>
          <a:prstGeom prst="rect">
            <a:avLst/>
          </a:prstGeom>
          <a:noFill/>
        </p:spPr>
        <p:txBody>
          <a:bodyPr vert="horz" wrap="square" lIns="0" tIns="0" rIns="0" bIns="0" anchor="t">
            <a:spAutoFit/>
          </a:bodyPr>
          <a:lstStyle/>
          <a:p>
            <a:pPr marL="0" indent="0" algn="l" defTabSz="457200" eaLnBrk="0" fontAlgn="auto" latinLnBrk="0">
              <a:lnSpc>
                <a:spcPts val="2000"/>
              </a:lnSpc>
              <a:spcBef>
                <a:spcPts val="0"/>
              </a:spcBef>
              <a:spcAft>
                <a:spcPts val="800"/>
              </a:spcAft>
              <a:buFontTx/>
              <a:buNone/>
            </a:pPr>
            <a:r>
              <a:rPr lang="en-US" altLang="ko-KR" sz="1400" b="1" dirty="0">
                <a:solidFill>
                  <a:schemeClr val="tx1">
                    <a:lumMod val="65000"/>
                    <a:lumOff val="35000"/>
                  </a:schemeClr>
                </a:solidFill>
                <a:latin typeface="Arial" pitchFamily="34" charset="0"/>
                <a:ea typeface="맑은 고딕" charset="0"/>
                <a:cs typeface="Arial" pitchFamily="34" charset="0"/>
              </a:rPr>
              <a:t>Example</a:t>
            </a:r>
            <a:endParaRPr lang="ko-KR" altLang="en-US" sz="1400" b="1" dirty="0">
              <a:solidFill>
                <a:schemeClr val="tx1">
                  <a:lumMod val="65000"/>
                  <a:lumOff val="35000"/>
                </a:schemeClr>
              </a:solidFill>
              <a:latin typeface="Arial" pitchFamily="34" charset="0"/>
              <a:ea typeface="맑은 고딕" charset="0"/>
              <a:cs typeface="Arial" pitchFamily="34" charset="0"/>
            </a:endParaRPr>
          </a:p>
        </p:txBody>
      </p:sp>
      <p:sp>
        <p:nvSpPr>
          <p:cNvPr id="29" name="TextBox 28"/>
          <p:cNvSpPr txBox="1"/>
          <p:nvPr/>
        </p:nvSpPr>
        <p:spPr>
          <a:xfrm>
            <a:off x="346075" y="1029335"/>
            <a:ext cx="384175" cy="226060"/>
          </a:xfrm>
          <a:prstGeom prst="rect">
            <a:avLst/>
          </a:prstGeom>
          <a:noFill/>
        </p:spPr>
        <p:txBody>
          <a:bodyPr vert="horz" wrap="square" lIns="0" tIns="0" rIns="0" bIns="0" anchor="t">
            <a:spAutoFit/>
          </a:bodyPr>
          <a:lstStyle/>
          <a:p>
            <a:pPr marL="285750" indent="-285750" algn="l" defTabSz="457200" eaLnBrk="0" fontAlgn="auto" latinLnBrk="0">
              <a:lnSpc>
                <a:spcPts val="2000"/>
              </a:lnSpc>
              <a:spcBef>
                <a:spcPts val="0"/>
              </a:spcBef>
              <a:spcAft>
                <a:spcPts val="800"/>
              </a:spcAft>
              <a:buClr>
                <a:srgbClr val="595959"/>
              </a:buClr>
              <a:buSzPct val="70000"/>
              <a:buFont typeface="맑은 고딕"/>
              <a:buChar char="▶"/>
            </a:pPr>
            <a:r>
              <a:rPr lang="en-US" altLang="ko-KR" sz="1200" b="1" dirty="0">
                <a:solidFill>
                  <a:schemeClr val="tx1">
                    <a:lumMod val="65000"/>
                    <a:lumOff val="35000"/>
                  </a:schemeClr>
                </a:solidFill>
                <a:latin typeface="맑은 고딕" charset="0"/>
                <a:ea typeface="맑은 고딕" charset="0"/>
              </a:rPr>
              <a:t>  </a:t>
            </a:r>
            <a:endParaRPr lang="ko-KR" altLang="en-US" sz="1200" b="1" dirty="0">
              <a:solidFill>
                <a:schemeClr val="tx1">
                  <a:lumMod val="65000"/>
                  <a:lumOff val="35000"/>
                </a:schemeClr>
              </a:solidFill>
              <a:latin typeface="맑은 고딕" charset="0"/>
              <a:ea typeface="맑은 고딕" charset="0"/>
            </a:endParaRPr>
          </a:p>
        </p:txBody>
      </p:sp>
      <p:sp>
        <p:nvSpPr>
          <p:cNvPr id="30" name="TextBox 29"/>
          <p:cNvSpPr txBox="1"/>
          <p:nvPr/>
        </p:nvSpPr>
        <p:spPr>
          <a:xfrm>
            <a:off x="501029" y="1237856"/>
            <a:ext cx="1218565" cy="256540"/>
          </a:xfrm>
          <a:prstGeom prst="rect">
            <a:avLst/>
          </a:prstGeom>
          <a:noFill/>
        </p:spPr>
        <p:txBody>
          <a:bodyPr vert="horz" wrap="square" lIns="0" tIns="0" rIns="0" bIns="0" anchor="t">
            <a:spAutoFit/>
          </a:bodyPr>
          <a:lstStyle/>
          <a:p>
            <a:pPr marL="0" indent="0" algn="l" defTabSz="457200" eaLnBrk="0" fontAlgn="auto" latinLnBrk="0">
              <a:lnSpc>
                <a:spcPts val="2000"/>
              </a:lnSpc>
              <a:spcBef>
                <a:spcPts val="0"/>
              </a:spcBef>
              <a:spcAft>
                <a:spcPts val="800"/>
              </a:spcAft>
              <a:buFontTx/>
              <a:buNone/>
            </a:pPr>
            <a:r>
              <a:rPr lang="en-US" altLang="ko-KR" sz="1000" b="1" dirty="0">
                <a:solidFill>
                  <a:schemeClr val="tx1">
                    <a:lumMod val="65000"/>
                    <a:lumOff val="35000"/>
                  </a:schemeClr>
                </a:solidFill>
                <a:latin typeface="맑은 고딕" charset="0"/>
                <a:ea typeface="맑은 고딕" charset="0"/>
              </a:rPr>
              <a:t>주요</a:t>
            </a:r>
            <a:r>
              <a:rPr lang="en-US" altLang="ko-KR" sz="1000" b="1" dirty="0">
                <a:solidFill>
                  <a:schemeClr val="tx1">
                    <a:lumMod val="65000"/>
                    <a:lumOff val="35000"/>
                  </a:schemeClr>
                </a:solidFill>
                <a:latin typeface="Calibri" charset="0"/>
                <a:ea typeface="Calibri" charset="0"/>
              </a:rPr>
              <a:t> </a:t>
            </a:r>
            <a:r>
              <a:rPr lang="en-US" altLang="ko-KR" sz="1000" b="1" dirty="0">
                <a:solidFill>
                  <a:schemeClr val="tx1">
                    <a:lumMod val="65000"/>
                    <a:lumOff val="35000"/>
                  </a:schemeClr>
                </a:solidFill>
                <a:latin typeface="맑은 고딕" charset="0"/>
                <a:ea typeface="맑은 고딕" charset="0"/>
              </a:rPr>
              <a:t>재해</a:t>
            </a:r>
            <a:r>
              <a:rPr lang="en-US" altLang="ko-KR" sz="1000" b="1" dirty="0">
                <a:solidFill>
                  <a:schemeClr val="tx1">
                    <a:lumMod val="65000"/>
                    <a:lumOff val="35000"/>
                  </a:schemeClr>
                </a:solidFill>
                <a:latin typeface="Calibri" charset="0"/>
                <a:ea typeface="Calibri" charset="0"/>
              </a:rPr>
              <a:t> </a:t>
            </a:r>
            <a:r>
              <a:rPr lang="en-US" altLang="ko-KR" sz="1000" b="1" dirty="0">
                <a:solidFill>
                  <a:schemeClr val="tx1">
                    <a:lumMod val="65000"/>
                    <a:lumOff val="35000"/>
                  </a:schemeClr>
                </a:solidFill>
                <a:latin typeface="맑은 고딕" charset="0"/>
                <a:ea typeface="맑은 고딕" charset="0"/>
              </a:rPr>
              <a:t>내용</a:t>
            </a:r>
            <a:endParaRPr lang="ko-KR" altLang="en-US" sz="1000" b="1" dirty="0">
              <a:solidFill>
                <a:schemeClr val="tx1">
                  <a:lumMod val="65000"/>
                  <a:lumOff val="35000"/>
                </a:schemeClr>
              </a:solidFill>
              <a:latin typeface="맑은 고딕" charset="0"/>
              <a:ea typeface="맑은 고딕" charset="0"/>
            </a:endParaRPr>
          </a:p>
        </p:txBody>
      </p:sp>
      <p:pic>
        <p:nvPicPr>
          <p:cNvPr id="31" name="Picture 7" descr="C:/Users/Administrator/AppData/Roaming/PolarisOffice/ETemp/3288_5820208/image9.emf"/>
          <p:cNvPicPr>
            <a:picLocks noChangeAspect="1"/>
          </p:cNvPicPr>
          <p:nvPr/>
        </p:nvPicPr>
        <p:blipFill rotWithShape="1">
          <a:blip r:embed="rId5">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106270519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2" name="도형 71"/>
          <p:cNvSpPr>
            <a:spLocks noGrp="1" noChangeArrowheads="1"/>
          </p:cNvSpPr>
          <p:nvPr/>
        </p:nvSpPr>
        <p:spPr>
          <a:xfrm>
            <a:off x="-9525" y="973455"/>
            <a:ext cx="9159875" cy="1069340"/>
          </a:xfrm>
          <a:prstGeom prst="rect">
            <a:avLst/>
          </a:prstGeom>
          <a:gradFill>
            <a:gsLst>
              <a:gs pos="0">
                <a:srgbClr val="8488C4"/>
              </a:gs>
              <a:gs pos="0">
                <a:srgbClr val="D4DEFF"/>
              </a:gs>
            </a:gsLst>
            <a:lin ang="10800000" scaled="0"/>
          </a:gradFill>
          <a:ln w="0">
            <a:noFill/>
            <a:prstDash/>
          </a:ln>
        </p:spPr>
        <p:style>
          <a:lnRef idx="2">
            <a:schemeClr val="accent1">
              <a:shade val="50000"/>
            </a:schemeClr>
          </a:lnRef>
          <a:fillRef idx="1">
            <a:schemeClr val="accent1"/>
          </a:fillRef>
          <a:effectRef idx="0">
            <a:schemeClr val="accent1"/>
          </a:effectRef>
          <a:fontRef idx="major">
            <a:schemeClr val="lt1"/>
          </a:fontRef>
        </p:style>
        <p:txBody>
          <a:bodyPr vert="horz" wrap="square" lIns="91440" tIns="45720" rIns="91440" bIns="45720" anchor="ctr"/>
          <a:lstStyle/>
          <a:p>
            <a:pPr marL="0" indent="0" algn="ctr" defTabSz="508000" fontAlgn="auto">
              <a:lnSpc>
                <a:spcPct val="100000"/>
              </a:lnSpc>
              <a:spcBef>
                <a:spcPts val="0"/>
              </a:spcBef>
              <a:spcAft>
                <a:spcPts val="0"/>
              </a:spcAft>
              <a:buFontTx/>
              <a:buNone/>
            </a:pPr>
            <a:endParaRPr lang="ko-KR" altLang="en-US" sz="1800" dirty="0">
              <a:latin typeface="맑은 고딕" charset="0"/>
              <a:ea typeface="맑은 고딕" charset="0"/>
            </a:endParaRPr>
          </a:p>
        </p:txBody>
      </p:sp>
      <p:sp>
        <p:nvSpPr>
          <p:cNvPr id="24" name="Rectangle 23"/>
          <p:cNvSpPr>
            <a:spLocks noGrp="1" noChangeArrowheads="1"/>
          </p:cNvSpPr>
          <p:nvPr/>
        </p:nvSpPr>
        <p:spPr>
          <a:xfrm>
            <a:off x="447040" y="2190750"/>
            <a:ext cx="3998595" cy="2834005"/>
          </a:xfrm>
          <a:prstGeom prst="rect">
            <a:avLst/>
          </a:prstGeom>
          <a:blipFill rotWithShape="1">
            <a:blip r:embed="rId3">
              <a:extLst>
                <a:ext uri="{28A0092B-C50C-407E-A947-70E740481C1C}">
                  <a14:useLocalDpi xmlns:a14="http://schemas.microsoft.com/office/drawing/2010/main" val="0"/>
                </a:ext>
              </a:extLst>
            </a:blip>
            <a:stretch>
              <a:fillRect/>
            </a:stretch>
          </a:blipFill>
          <a:ln w="0">
            <a:noFill/>
            <a:prstDash/>
          </a:ln>
        </p:spPr>
        <p:style>
          <a:lnRef idx="1">
            <a:schemeClr val="accent1"/>
          </a:lnRef>
          <a:fillRef idx="3">
            <a:schemeClr val="accent1"/>
          </a:fillRef>
          <a:effectRef idx="2">
            <a:schemeClr val="accent1"/>
          </a:effectRef>
          <a:fontRef idx="major">
            <a:schemeClr val="lt1"/>
          </a:fontRef>
        </p:style>
        <p:txBody>
          <a:bodyPr vert="horz" wrap="square" lIns="91440" tIns="45720" rIns="91440" bIns="45720" anchor="ctr"/>
          <a:lstStyle/>
          <a:p>
            <a:pPr marL="0" indent="0" algn="ctr" defTabSz="457200" eaLnBrk="0" fontAlgn="auto" latinLnBrk="0">
              <a:lnSpc>
                <a:spcPct val="100000"/>
              </a:lnSpc>
              <a:spcBef>
                <a:spcPts val="0"/>
              </a:spcBef>
              <a:spcAft>
                <a:spcPts val="0"/>
              </a:spcAft>
              <a:buFontTx/>
              <a:buNone/>
            </a:pPr>
            <a:endParaRPr lang="ko-KR" altLang="en-US" sz="1800" dirty="0">
              <a:latin typeface="Calibri" charset="0"/>
              <a:ea typeface="Calibri" charset="0"/>
            </a:endParaRPr>
          </a:p>
        </p:txBody>
      </p:sp>
      <p:pic>
        <p:nvPicPr>
          <p:cNvPr id="36" name="Picture 36" descr="C:/Users/Administrator/AppData/Roaming/PolarisOffice/ETemp/4576_1809504/fImage264512281854.png"/>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4730750" y="2167255"/>
            <a:ext cx="521970" cy="736600"/>
          </a:xfrm>
          <a:prstGeom prst="rect">
            <a:avLst/>
          </a:prstGeom>
          <a:noFill/>
        </p:spPr>
      </p:pic>
      <p:sp>
        <p:nvSpPr>
          <p:cNvPr id="37" name="텍스트 상자 37"/>
          <p:cNvSpPr txBox="1">
            <a:spLocks noGrp="1" noChangeArrowheads="1"/>
          </p:cNvSpPr>
          <p:nvPr/>
        </p:nvSpPr>
        <p:spPr>
          <a:xfrm>
            <a:off x="4434205" y="2515235"/>
            <a:ext cx="1766570" cy="23177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b="1" dirty="0">
                <a:solidFill>
                  <a:srgbClr val="96549D"/>
                </a:solidFill>
                <a:latin typeface="Arial" charset="0"/>
                <a:ea typeface="Arial" charset="0"/>
              </a:rPr>
              <a:t>Cause of Accident</a:t>
            </a:r>
            <a:endParaRPr lang="ko-KR" altLang="en-US" sz="900" b="1" dirty="0">
              <a:solidFill>
                <a:srgbClr val="96549D"/>
              </a:solidFill>
              <a:latin typeface="Arial" charset="0"/>
              <a:ea typeface="Arial" charset="0"/>
            </a:endParaRPr>
          </a:p>
        </p:txBody>
      </p:sp>
      <p:sp>
        <p:nvSpPr>
          <p:cNvPr id="38" name="텍스트 상자 38"/>
          <p:cNvSpPr txBox="1">
            <a:spLocks noGrp="1" noChangeArrowheads="1"/>
          </p:cNvSpPr>
          <p:nvPr/>
        </p:nvSpPr>
        <p:spPr>
          <a:xfrm>
            <a:off x="4688205" y="2654935"/>
            <a:ext cx="681990" cy="23177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b="1" dirty="0">
                <a:solidFill>
                  <a:srgbClr val="96549D"/>
                </a:solidFill>
                <a:latin typeface="-윤고딕330" charset="0"/>
                <a:ea typeface="-윤고딕330" charset="0"/>
              </a:rPr>
              <a:t>재해원인</a:t>
            </a:r>
            <a:endParaRPr lang="ko-KR" altLang="en-US" sz="900" b="1" dirty="0">
              <a:solidFill>
                <a:srgbClr val="96549D"/>
              </a:solidFill>
              <a:latin typeface="-윤고딕330" charset="0"/>
              <a:ea typeface="-윤고딕330" charset="0"/>
            </a:endParaRPr>
          </a:p>
        </p:txBody>
      </p:sp>
      <p:sp>
        <p:nvSpPr>
          <p:cNvPr id="39" name="TextBox 39"/>
          <p:cNvSpPr txBox="1">
            <a:spLocks noGrp="1" noChangeArrowheads="1"/>
          </p:cNvSpPr>
          <p:nvPr/>
        </p:nvSpPr>
        <p:spPr>
          <a:xfrm>
            <a:off x="2030730" y="1624330"/>
            <a:ext cx="6791325" cy="356235"/>
          </a:xfrm>
          <a:prstGeom prst="rect">
            <a:avLst/>
          </a:prstGeom>
          <a:noFill/>
        </p:spPr>
        <p:txBody>
          <a:bodyPr vert="horz" wrap="square" lIns="0" tIns="0" rIns="0" bIns="0" anchor="t">
            <a:spAutoFit/>
          </a:bodyPr>
          <a:lstStyle/>
          <a:p>
            <a:pPr marL="0" indent="0" algn="l" defTabSz="457200" eaLnBrk="0" fontAlgn="auto" latinLnBrk="0">
              <a:lnSpc>
                <a:spcPts val="1400"/>
              </a:lnSpc>
              <a:spcBef>
                <a:spcPts val="0"/>
              </a:spcBef>
              <a:spcAft>
                <a:spcPts val="0"/>
              </a:spcAft>
              <a:buFontTx/>
              <a:buNone/>
            </a:pPr>
            <a:r>
              <a:rPr lang="en-US" altLang="ko-KR" sz="1000" dirty="0">
                <a:solidFill>
                  <a:srgbClr val="008080"/>
                </a:solidFill>
                <a:latin typeface="맑은 고딕" charset="0"/>
                <a:ea typeface="맑은 고딕" charset="0"/>
              </a:rPr>
              <a:t>데크 플레이트 단부 주변에서 용접작업을 하는 작업자의 작업 내용을 확인하기 위해 A형 사다리를 콘크리트 바닥 위에 설치한 후 사다리를 밟고 올라가던 중 몸의 중심을 잃고 사다리와 같이 넘어져 떨어짐</a:t>
            </a:r>
            <a:endParaRPr lang="ko-KR" altLang="en-US" sz="1000" dirty="0">
              <a:solidFill>
                <a:srgbClr val="008080"/>
              </a:solidFill>
              <a:latin typeface="맑은 고딕" charset="0"/>
              <a:ea typeface="맑은 고딕" charset="0"/>
            </a:endParaRPr>
          </a:p>
        </p:txBody>
      </p:sp>
      <p:sp>
        <p:nvSpPr>
          <p:cNvPr id="40" name="TextBox 40"/>
          <p:cNvSpPr txBox="1">
            <a:spLocks noGrp="1" noChangeArrowheads="1"/>
          </p:cNvSpPr>
          <p:nvPr/>
        </p:nvSpPr>
        <p:spPr>
          <a:xfrm>
            <a:off x="1922145" y="156210"/>
            <a:ext cx="722439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Fall While Climbing a Ladder</a:t>
            </a:r>
            <a:endParaRPr lang="ko-KR" altLang="en-US" sz="2000" b="1" dirty="0">
              <a:solidFill>
                <a:srgbClr val="FFFFFF"/>
              </a:solidFill>
              <a:latin typeface="맑은 고딕" charset="0"/>
              <a:ea typeface="맑은 고딕" charset="0"/>
            </a:endParaRPr>
          </a:p>
        </p:txBody>
      </p:sp>
      <p:sp>
        <p:nvSpPr>
          <p:cNvPr id="43" name="텍스트 상자 43"/>
          <p:cNvSpPr txBox="1">
            <a:spLocks noGrp="1" noChangeArrowheads="1"/>
          </p:cNvSpPr>
          <p:nvPr/>
        </p:nvSpPr>
        <p:spPr>
          <a:xfrm>
            <a:off x="1937385" y="488315"/>
            <a:ext cx="4227195" cy="27813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이동식 사다리로 올라가던 중 떨어짐</a:t>
            </a:r>
            <a:endParaRPr lang="ko-KR" altLang="en-US" sz="1200" b="1" dirty="0">
              <a:solidFill>
                <a:schemeClr val="bg1"/>
              </a:solidFill>
              <a:latin typeface="-윤고딕320" charset="0"/>
              <a:ea typeface="-윤고딕320" charset="0"/>
            </a:endParaRPr>
          </a:p>
        </p:txBody>
      </p:sp>
      <p:sp>
        <p:nvSpPr>
          <p:cNvPr id="46" name="텍스트 상자 46"/>
          <p:cNvSpPr txBox="1">
            <a:spLocks noGrp="1" noChangeArrowheads="1"/>
          </p:cNvSpPr>
          <p:nvPr/>
        </p:nvSpPr>
        <p:spPr>
          <a:xfrm>
            <a:off x="1965960" y="1000760"/>
            <a:ext cx="5880100" cy="60071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100" dirty="0">
                <a:solidFill>
                  <a:schemeClr val="tx1"/>
                </a:solidFill>
                <a:latin typeface="맑은 고딕" charset="0"/>
                <a:ea typeface="맑은 고딕" charset="0"/>
              </a:rPr>
              <a:t>A worker climbing a portable ladder to check on the work progress of another worker who was performing a welding task on a deck plate lost balance and fell off, bringing the ladder down with him</a:t>
            </a:r>
            <a:endParaRPr lang="ko-KR" altLang="en-US" sz="1100" dirty="0">
              <a:solidFill>
                <a:schemeClr val="tx1"/>
              </a:solidFill>
              <a:latin typeface="맑은 고딕" charset="0"/>
              <a:ea typeface="맑은 고딕" charset="0"/>
            </a:endParaRPr>
          </a:p>
        </p:txBody>
      </p:sp>
      <p:sp>
        <p:nvSpPr>
          <p:cNvPr id="47" name="TextBox 47"/>
          <p:cNvSpPr txBox="1">
            <a:spLocks noGrp="1" noChangeArrowheads="1"/>
          </p:cNvSpPr>
          <p:nvPr/>
        </p:nvSpPr>
        <p:spPr>
          <a:xfrm>
            <a:off x="5542915" y="1950720"/>
            <a:ext cx="3228975" cy="782320"/>
          </a:xfrm>
          <a:prstGeom prst="rect">
            <a:avLst/>
          </a:prstGeom>
          <a:noFill/>
        </p:spPr>
        <p:txBody>
          <a:bodyPr vert="horz" wrap="square" lIns="0" tIns="0" rIns="0" bIns="0" anchor="t"/>
          <a:lstStyle/>
          <a:p>
            <a:pPr marL="0" indent="0" algn="l" defTabSz="508000" eaLnBrk="0" fontAlgn="auto" latinLnBrk="0">
              <a:lnSpc>
                <a:spcPct val="100000"/>
              </a:lnSpc>
              <a:spcBef>
                <a:spcPts val="0"/>
              </a:spcBef>
              <a:spcAft>
                <a:spcPts val="0"/>
              </a:spcAft>
              <a:buFontTx/>
              <a:buNone/>
            </a:pPr>
            <a:endParaRPr lang="ko-KR" altLang="en-US" sz="1600" b="1" dirty="0">
              <a:solidFill>
                <a:srgbClr val="7030A0"/>
              </a:solidFill>
              <a:latin typeface="Times New Roman" charset="0"/>
              <a:ea typeface="Times New Roman" charset="0"/>
            </a:endParaRPr>
          </a:p>
          <a:p>
            <a:pPr marL="0" indent="0" algn="l" defTabSz="457200" eaLnBrk="0" fontAlgn="auto" latinLnBrk="0">
              <a:lnSpc>
                <a:spcPct val="100000"/>
              </a:lnSpc>
              <a:spcBef>
                <a:spcPts val="0"/>
              </a:spcBef>
              <a:spcAft>
                <a:spcPts val="1200"/>
              </a:spcAft>
              <a:buClr>
                <a:srgbClr val="000000"/>
              </a:buClr>
              <a:buFont typeface="Tahoma"/>
              <a:buChar char="•"/>
            </a:pPr>
            <a:r>
              <a:rPr lang="en-US" altLang="ko-KR" sz="1500" dirty="0">
                <a:solidFill>
                  <a:srgbClr val="000000"/>
                </a:solidFill>
                <a:latin typeface="Tahoma" charset="0"/>
                <a:ea typeface="Tahoma" charset="0"/>
              </a:rPr>
              <a:t> Passage was not clear enough for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a safe thoroughfare.</a:t>
            </a:r>
            <a:endParaRPr lang="ko-KR" altLang="en-US" sz="1500" dirty="0">
              <a:solidFill>
                <a:srgbClr val="000000"/>
              </a:solidFill>
              <a:latin typeface="Tahoma" charset="0"/>
              <a:ea typeface="Tahoma" charset="0"/>
            </a:endParaRPr>
          </a:p>
        </p:txBody>
      </p:sp>
      <p:sp>
        <p:nvSpPr>
          <p:cNvPr id="48" name="텍스트 상자 48"/>
          <p:cNvSpPr txBox="1">
            <a:spLocks noGrp="1" noChangeArrowheads="1"/>
          </p:cNvSpPr>
          <p:nvPr/>
        </p:nvSpPr>
        <p:spPr>
          <a:xfrm>
            <a:off x="5643880" y="2823845"/>
            <a:ext cx="2842895" cy="35306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dirty="0">
                <a:solidFill>
                  <a:schemeClr val="accent4">
                    <a:lumMod val="75000"/>
                    <a:lumOff val="0"/>
                  </a:schemeClr>
                </a:solidFill>
                <a:latin typeface="-윤고딕330" charset="0"/>
                <a:ea typeface="-윤고딕330" charset="0"/>
              </a:rPr>
              <a:t>안전한 통행을 할 수 있는 통로 확보가 미흡함</a:t>
            </a:r>
            <a:endParaRPr lang="ko-KR" altLang="en-US" sz="900" dirty="0">
              <a:solidFill>
                <a:schemeClr val="accent4">
                  <a:lumMod val="75000"/>
                  <a:lumOff val="0"/>
                </a:schemeClr>
              </a:solidFill>
              <a:latin typeface="-윤고딕330" charset="0"/>
              <a:ea typeface="-윤고딕330" charset="0"/>
            </a:endParaRPr>
          </a:p>
        </p:txBody>
      </p:sp>
      <p:sp>
        <p:nvSpPr>
          <p:cNvPr id="49" name="텍스트 상자 49"/>
          <p:cNvSpPr txBox="1">
            <a:spLocks noGrp="1" noChangeArrowheads="1"/>
          </p:cNvSpPr>
          <p:nvPr/>
        </p:nvSpPr>
        <p:spPr>
          <a:xfrm>
            <a:off x="5652770" y="4090035"/>
            <a:ext cx="3242945" cy="35369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dirty="0">
                <a:solidFill>
                  <a:schemeClr val="accent4">
                    <a:lumMod val="75000"/>
                    <a:lumOff val="0"/>
                  </a:schemeClr>
                </a:solidFill>
                <a:latin typeface="-윤고딕330" charset="0"/>
                <a:ea typeface="-윤고딕330" charset="0"/>
              </a:rPr>
              <a:t>안전모의 턱 끈을 매지 않고 작업하여 머리 보호 상태가 미흡함</a:t>
            </a:r>
            <a:endParaRPr lang="ko-KR" altLang="en-US" sz="900" dirty="0">
              <a:solidFill>
                <a:schemeClr val="accent4">
                  <a:lumMod val="75000"/>
                  <a:lumOff val="0"/>
                </a:schemeClr>
              </a:solidFill>
              <a:latin typeface="-윤고딕330" charset="0"/>
              <a:ea typeface="-윤고딕330" charset="0"/>
            </a:endParaRPr>
          </a:p>
        </p:txBody>
      </p:sp>
      <p:sp>
        <p:nvSpPr>
          <p:cNvPr id="50" name="TextBox 50"/>
          <p:cNvSpPr txBox="1">
            <a:spLocks noGrp="1" noChangeArrowheads="1"/>
          </p:cNvSpPr>
          <p:nvPr/>
        </p:nvSpPr>
        <p:spPr>
          <a:xfrm>
            <a:off x="5575935" y="3202940"/>
            <a:ext cx="3202940" cy="781685"/>
          </a:xfrm>
          <a:prstGeom prst="rect">
            <a:avLst/>
          </a:prstGeom>
          <a:noFill/>
        </p:spPr>
        <p:txBody>
          <a:bodyPr vert="horz" wrap="square" lIns="0" tIns="0" rIns="0" bIns="0" anchor="t"/>
          <a:lstStyle/>
          <a:p>
            <a:pPr marL="0" indent="0" algn="l" defTabSz="508000" eaLnBrk="0" fontAlgn="auto" latinLnBrk="0">
              <a:lnSpc>
                <a:spcPct val="100000"/>
              </a:lnSpc>
              <a:spcBef>
                <a:spcPts val="0"/>
              </a:spcBef>
              <a:spcAft>
                <a:spcPts val="0"/>
              </a:spcAft>
              <a:buFontTx/>
              <a:buNone/>
            </a:pPr>
            <a:endParaRPr lang="ko-KR" altLang="en-US" sz="1600" b="1" dirty="0">
              <a:solidFill>
                <a:srgbClr val="7030A0"/>
              </a:solidFill>
              <a:latin typeface="Times New Roman" charset="0"/>
              <a:ea typeface="Times New Roman" charset="0"/>
            </a:endParaRPr>
          </a:p>
          <a:p>
            <a:pPr marL="0" indent="0" algn="l" defTabSz="457200" eaLnBrk="0" fontAlgn="auto" latinLnBrk="0">
              <a:lnSpc>
                <a:spcPct val="100000"/>
              </a:lnSpc>
              <a:spcBef>
                <a:spcPts val="0"/>
              </a:spcBef>
              <a:spcAft>
                <a:spcPts val="1200"/>
              </a:spcAft>
              <a:buClr>
                <a:srgbClr val="000000"/>
              </a:buClr>
              <a:buFont typeface="Tahoma"/>
              <a:buChar char="•"/>
            </a:pPr>
            <a:r>
              <a:rPr lang="en-US" altLang="ko-KR" sz="1500" dirty="0">
                <a:solidFill>
                  <a:srgbClr val="000000"/>
                </a:solidFill>
                <a:latin typeface="Tahoma" charset="0"/>
                <a:ea typeface="Tahoma" charset="0"/>
              </a:rPr>
              <a:t> Chin strap on the victim’s safety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helmet was not fastened.</a:t>
            </a:r>
            <a:endParaRPr lang="ko-KR" altLang="en-US" sz="1500" dirty="0">
              <a:solidFill>
                <a:srgbClr val="000000"/>
              </a:solidFill>
              <a:latin typeface="Tahoma" charset="0"/>
              <a:ea typeface="Tahoma" charset="0"/>
            </a:endParaRPr>
          </a:p>
        </p:txBody>
      </p:sp>
      <p:sp>
        <p:nvSpPr>
          <p:cNvPr id="23" name="Rectangle 42"/>
          <p:cNvSpPr>
            <a:spLocks noGrp="1" noChangeArrowheads="1"/>
          </p:cNvSpPr>
          <p:nvPr/>
        </p:nvSpPr>
        <p:spPr>
          <a:xfrm>
            <a:off x="-12065" y="229235"/>
            <a:ext cx="372110"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3</a:t>
            </a:r>
            <a:endParaRPr lang="ko-KR" altLang="en-US" sz="1300" b="1" dirty="0">
              <a:solidFill>
                <a:schemeClr val="tx1"/>
              </a:solidFill>
              <a:latin typeface="맑은 고딕" charset="0"/>
              <a:ea typeface="맑은 고딕" charset="0"/>
            </a:endParaRPr>
          </a:p>
        </p:txBody>
      </p:sp>
      <p:sp>
        <p:nvSpPr>
          <p:cNvPr id="25" name="텍스트 상자 44"/>
          <p:cNvSpPr txBox="1">
            <a:spLocks noGrp="1" noChangeArrowheads="1"/>
          </p:cNvSpPr>
          <p:nvPr/>
        </p:nvSpPr>
        <p:spPr>
          <a:xfrm>
            <a:off x="185420" y="178435"/>
            <a:ext cx="1630680" cy="40005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000" b="1" dirty="0">
                <a:solidFill>
                  <a:schemeClr val="tx1"/>
                </a:solidFill>
                <a:latin typeface="Arial" charset="0"/>
                <a:ea typeface="Arial" charset="0"/>
              </a:rPr>
              <a:t>Examples of Accidents and Prevention Measures</a:t>
            </a:r>
            <a:endParaRPr lang="ko-KR" altLang="en-US" sz="1000" b="1" dirty="0">
              <a:solidFill>
                <a:schemeClr val="tx1"/>
              </a:solidFill>
              <a:latin typeface="Arial" charset="0"/>
              <a:ea typeface="Arial" charset="0"/>
            </a:endParaRPr>
          </a:p>
        </p:txBody>
      </p:sp>
      <p:sp>
        <p:nvSpPr>
          <p:cNvPr id="26" name="텍스트 상자 45"/>
          <p:cNvSpPr txBox="1">
            <a:spLocks noGrp="1" noChangeArrowheads="1"/>
          </p:cNvSpPr>
          <p:nvPr/>
        </p:nvSpPr>
        <p:spPr>
          <a:xfrm>
            <a:off x="197244" y="667538"/>
            <a:ext cx="1494155" cy="231775"/>
          </a:xfrm>
          <a:prstGeom prst="rect">
            <a:avLst/>
          </a:prstGeom>
          <a:ln w="0">
            <a:noFill/>
            <a:prstDash/>
          </a:ln>
        </p:spPr>
        <p:txBody>
          <a:bodyPr vert="horz" wrap="square" lIns="89535" tIns="46355" rIns="89535" bIns="46355" anchor="t"/>
          <a:lstStyle/>
          <a:p>
            <a:pPr marL="0" indent="0" algn="l" defTabSz="457200" eaLnBrk="0" fontAlgn="auto" latinLnBrk="0">
              <a:lnSpc>
                <a:spcPct val="100000"/>
              </a:lnSpc>
              <a:spcBef>
                <a:spcPts val="0"/>
              </a:spcBef>
              <a:spcAft>
                <a:spcPts val="0"/>
              </a:spcAft>
              <a:buFontTx/>
              <a:buNone/>
            </a:pPr>
            <a:r>
              <a:rPr lang="en-US" altLang="ko-KR" sz="900" dirty="0">
                <a:solidFill>
                  <a:schemeClr val="tx1"/>
                </a:solidFill>
                <a:latin typeface="-윤고딕330" charset="0"/>
                <a:ea typeface="-윤고딕330" charset="0"/>
              </a:rPr>
              <a:t>재해사례와 예방대책</a:t>
            </a:r>
            <a:endParaRPr lang="ko-KR" altLang="en-US" sz="900" dirty="0">
              <a:solidFill>
                <a:schemeClr val="tx1"/>
              </a:solidFill>
              <a:latin typeface="-윤고딕330" charset="0"/>
              <a:ea typeface="-윤고딕330" charset="0"/>
            </a:endParaRPr>
          </a:p>
        </p:txBody>
      </p:sp>
      <p:sp>
        <p:nvSpPr>
          <p:cNvPr id="27" name="TextBox 26"/>
          <p:cNvSpPr txBox="1"/>
          <p:nvPr/>
        </p:nvSpPr>
        <p:spPr>
          <a:xfrm>
            <a:off x="509270" y="1048385"/>
            <a:ext cx="1218565" cy="233205"/>
          </a:xfrm>
          <a:prstGeom prst="rect">
            <a:avLst/>
          </a:prstGeom>
          <a:noFill/>
        </p:spPr>
        <p:txBody>
          <a:bodyPr vert="horz" wrap="square" lIns="0" tIns="0" rIns="0" bIns="0" anchor="t">
            <a:spAutoFit/>
          </a:bodyPr>
          <a:lstStyle/>
          <a:p>
            <a:pPr marL="0" indent="0" algn="l" defTabSz="457200" eaLnBrk="0" fontAlgn="auto" latinLnBrk="0">
              <a:lnSpc>
                <a:spcPts val="2000"/>
              </a:lnSpc>
              <a:spcBef>
                <a:spcPts val="0"/>
              </a:spcBef>
              <a:spcAft>
                <a:spcPts val="800"/>
              </a:spcAft>
              <a:buFontTx/>
              <a:buNone/>
            </a:pPr>
            <a:r>
              <a:rPr lang="en-US" altLang="ko-KR" sz="1400" b="1" dirty="0">
                <a:solidFill>
                  <a:schemeClr val="tx1">
                    <a:lumMod val="65000"/>
                    <a:lumOff val="35000"/>
                  </a:schemeClr>
                </a:solidFill>
                <a:latin typeface="Arial" pitchFamily="34" charset="0"/>
                <a:ea typeface="맑은 고딕" charset="0"/>
                <a:cs typeface="Arial" pitchFamily="34" charset="0"/>
              </a:rPr>
              <a:t>Example</a:t>
            </a:r>
            <a:endParaRPr lang="ko-KR" altLang="en-US" sz="1400" b="1" dirty="0">
              <a:solidFill>
                <a:schemeClr val="tx1">
                  <a:lumMod val="65000"/>
                  <a:lumOff val="35000"/>
                </a:schemeClr>
              </a:solidFill>
              <a:latin typeface="Arial" pitchFamily="34" charset="0"/>
              <a:ea typeface="맑은 고딕" charset="0"/>
              <a:cs typeface="Arial" pitchFamily="34" charset="0"/>
            </a:endParaRPr>
          </a:p>
        </p:txBody>
      </p:sp>
      <p:sp>
        <p:nvSpPr>
          <p:cNvPr id="28" name="TextBox 27"/>
          <p:cNvSpPr txBox="1"/>
          <p:nvPr/>
        </p:nvSpPr>
        <p:spPr>
          <a:xfrm>
            <a:off x="346075" y="1029335"/>
            <a:ext cx="384175" cy="226060"/>
          </a:xfrm>
          <a:prstGeom prst="rect">
            <a:avLst/>
          </a:prstGeom>
          <a:noFill/>
        </p:spPr>
        <p:txBody>
          <a:bodyPr vert="horz" wrap="square" lIns="0" tIns="0" rIns="0" bIns="0" anchor="t">
            <a:spAutoFit/>
          </a:bodyPr>
          <a:lstStyle/>
          <a:p>
            <a:pPr marL="285750" indent="-285750" algn="l" defTabSz="457200" eaLnBrk="0" fontAlgn="auto" latinLnBrk="0">
              <a:lnSpc>
                <a:spcPts val="2000"/>
              </a:lnSpc>
              <a:spcBef>
                <a:spcPts val="0"/>
              </a:spcBef>
              <a:spcAft>
                <a:spcPts val="800"/>
              </a:spcAft>
              <a:buClr>
                <a:srgbClr val="595959"/>
              </a:buClr>
              <a:buSzPct val="70000"/>
              <a:buFont typeface="맑은 고딕"/>
              <a:buChar char="▶"/>
            </a:pPr>
            <a:r>
              <a:rPr lang="en-US" altLang="ko-KR" sz="1200" b="1" dirty="0">
                <a:solidFill>
                  <a:schemeClr val="tx1">
                    <a:lumMod val="65000"/>
                    <a:lumOff val="35000"/>
                  </a:schemeClr>
                </a:solidFill>
                <a:latin typeface="맑은 고딕" charset="0"/>
                <a:ea typeface="맑은 고딕" charset="0"/>
              </a:rPr>
              <a:t>  </a:t>
            </a:r>
            <a:endParaRPr lang="ko-KR" altLang="en-US" sz="1200" b="1" dirty="0">
              <a:solidFill>
                <a:schemeClr val="tx1">
                  <a:lumMod val="65000"/>
                  <a:lumOff val="35000"/>
                </a:schemeClr>
              </a:solidFill>
              <a:latin typeface="맑은 고딕" charset="0"/>
              <a:ea typeface="맑은 고딕" charset="0"/>
            </a:endParaRPr>
          </a:p>
        </p:txBody>
      </p:sp>
      <p:sp>
        <p:nvSpPr>
          <p:cNvPr id="29" name="TextBox 28"/>
          <p:cNvSpPr txBox="1"/>
          <p:nvPr/>
        </p:nvSpPr>
        <p:spPr>
          <a:xfrm>
            <a:off x="501029" y="1237856"/>
            <a:ext cx="1218565" cy="256540"/>
          </a:xfrm>
          <a:prstGeom prst="rect">
            <a:avLst/>
          </a:prstGeom>
          <a:noFill/>
        </p:spPr>
        <p:txBody>
          <a:bodyPr vert="horz" wrap="square" lIns="0" tIns="0" rIns="0" bIns="0" anchor="t">
            <a:spAutoFit/>
          </a:bodyPr>
          <a:lstStyle/>
          <a:p>
            <a:pPr marL="0" indent="0" algn="l" defTabSz="457200" eaLnBrk="0" fontAlgn="auto" latinLnBrk="0">
              <a:lnSpc>
                <a:spcPts val="2000"/>
              </a:lnSpc>
              <a:spcBef>
                <a:spcPts val="0"/>
              </a:spcBef>
              <a:spcAft>
                <a:spcPts val="800"/>
              </a:spcAft>
              <a:buFontTx/>
              <a:buNone/>
            </a:pPr>
            <a:r>
              <a:rPr lang="en-US" altLang="ko-KR" sz="1000" b="1" dirty="0">
                <a:solidFill>
                  <a:schemeClr val="tx1">
                    <a:lumMod val="65000"/>
                    <a:lumOff val="35000"/>
                  </a:schemeClr>
                </a:solidFill>
                <a:latin typeface="맑은 고딕" charset="0"/>
                <a:ea typeface="맑은 고딕" charset="0"/>
              </a:rPr>
              <a:t>주요</a:t>
            </a:r>
            <a:r>
              <a:rPr lang="en-US" altLang="ko-KR" sz="1000" b="1" dirty="0">
                <a:solidFill>
                  <a:schemeClr val="tx1">
                    <a:lumMod val="65000"/>
                    <a:lumOff val="35000"/>
                  </a:schemeClr>
                </a:solidFill>
                <a:latin typeface="Calibri" charset="0"/>
                <a:ea typeface="Calibri" charset="0"/>
              </a:rPr>
              <a:t> </a:t>
            </a:r>
            <a:r>
              <a:rPr lang="en-US" altLang="ko-KR" sz="1000" b="1" dirty="0">
                <a:solidFill>
                  <a:schemeClr val="tx1">
                    <a:lumMod val="65000"/>
                    <a:lumOff val="35000"/>
                  </a:schemeClr>
                </a:solidFill>
                <a:latin typeface="맑은 고딕" charset="0"/>
                <a:ea typeface="맑은 고딕" charset="0"/>
              </a:rPr>
              <a:t>재해</a:t>
            </a:r>
            <a:r>
              <a:rPr lang="en-US" altLang="ko-KR" sz="1000" b="1" dirty="0">
                <a:solidFill>
                  <a:schemeClr val="tx1">
                    <a:lumMod val="65000"/>
                    <a:lumOff val="35000"/>
                  </a:schemeClr>
                </a:solidFill>
                <a:latin typeface="Calibri" charset="0"/>
                <a:ea typeface="Calibri" charset="0"/>
              </a:rPr>
              <a:t> </a:t>
            </a:r>
            <a:r>
              <a:rPr lang="en-US" altLang="ko-KR" sz="1000" b="1" dirty="0">
                <a:solidFill>
                  <a:schemeClr val="tx1">
                    <a:lumMod val="65000"/>
                    <a:lumOff val="35000"/>
                  </a:schemeClr>
                </a:solidFill>
                <a:latin typeface="맑은 고딕" charset="0"/>
                <a:ea typeface="맑은 고딕" charset="0"/>
              </a:rPr>
              <a:t>내용</a:t>
            </a:r>
            <a:endParaRPr lang="ko-KR" altLang="en-US" sz="1000" b="1" dirty="0">
              <a:solidFill>
                <a:schemeClr val="tx1">
                  <a:lumMod val="65000"/>
                  <a:lumOff val="35000"/>
                </a:schemeClr>
              </a:solidFill>
              <a:latin typeface="맑은 고딕" charset="0"/>
              <a:ea typeface="맑은 고딕" charset="0"/>
            </a:endParaRPr>
          </a:p>
        </p:txBody>
      </p:sp>
      <p:pic>
        <p:nvPicPr>
          <p:cNvPr id="30" name="Picture 7" descr="C:/Users/Administrator/AppData/Roaming/PolarisOffice/ETemp/3288_5820208/image9.emf"/>
          <p:cNvPicPr>
            <a:picLocks noChangeAspect="1"/>
          </p:cNvPicPr>
          <p:nvPr/>
        </p:nvPicPr>
        <p:blipFill rotWithShape="1">
          <a:blip r:embed="rId5">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192786522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4" name="도형 71"/>
          <p:cNvSpPr>
            <a:spLocks noGrp="1" noChangeArrowheads="1"/>
          </p:cNvSpPr>
          <p:nvPr/>
        </p:nvSpPr>
        <p:spPr>
          <a:xfrm>
            <a:off x="-9525" y="973455"/>
            <a:ext cx="9159875" cy="1069340"/>
          </a:xfrm>
          <a:prstGeom prst="rect">
            <a:avLst/>
          </a:prstGeom>
          <a:gradFill>
            <a:gsLst>
              <a:gs pos="0">
                <a:srgbClr val="8488C4"/>
              </a:gs>
              <a:gs pos="0">
                <a:srgbClr val="D4DEFF"/>
              </a:gs>
            </a:gsLst>
            <a:lin ang="10800000" scaled="0"/>
          </a:gradFill>
          <a:ln w="0">
            <a:noFill/>
            <a:prstDash/>
          </a:ln>
        </p:spPr>
        <p:style>
          <a:lnRef idx="2">
            <a:schemeClr val="accent1">
              <a:shade val="50000"/>
            </a:schemeClr>
          </a:lnRef>
          <a:fillRef idx="1">
            <a:schemeClr val="accent1"/>
          </a:fillRef>
          <a:effectRef idx="0">
            <a:schemeClr val="accent1"/>
          </a:effectRef>
          <a:fontRef idx="major">
            <a:schemeClr val="lt1"/>
          </a:fontRef>
        </p:style>
        <p:txBody>
          <a:bodyPr vert="horz" wrap="square" lIns="91440" tIns="45720" rIns="91440" bIns="45720" anchor="ctr"/>
          <a:lstStyle/>
          <a:p>
            <a:pPr marL="0" indent="0" algn="ctr" defTabSz="508000" fontAlgn="auto">
              <a:lnSpc>
                <a:spcPct val="100000"/>
              </a:lnSpc>
              <a:spcBef>
                <a:spcPts val="0"/>
              </a:spcBef>
              <a:spcAft>
                <a:spcPts val="0"/>
              </a:spcAft>
              <a:buFontTx/>
              <a:buNone/>
            </a:pPr>
            <a:endParaRPr lang="ko-KR" altLang="en-US" sz="1800" dirty="0">
              <a:latin typeface="맑은 고딕" charset="0"/>
              <a:ea typeface="맑은 고딕" charset="0"/>
            </a:endParaRPr>
          </a:p>
        </p:txBody>
      </p:sp>
      <p:sp>
        <p:nvSpPr>
          <p:cNvPr id="39" name="TextBox 39"/>
          <p:cNvSpPr txBox="1">
            <a:spLocks noGrp="1" noChangeArrowheads="1"/>
          </p:cNvSpPr>
          <p:nvPr/>
        </p:nvSpPr>
        <p:spPr>
          <a:xfrm>
            <a:off x="2030730" y="1624330"/>
            <a:ext cx="6791325" cy="356235"/>
          </a:xfrm>
          <a:prstGeom prst="rect">
            <a:avLst/>
          </a:prstGeom>
          <a:noFill/>
        </p:spPr>
        <p:txBody>
          <a:bodyPr vert="horz" wrap="square" lIns="0" tIns="0" rIns="0" bIns="0" anchor="t">
            <a:spAutoFit/>
          </a:bodyPr>
          <a:lstStyle/>
          <a:p>
            <a:pPr marL="0" indent="0" algn="l" defTabSz="457200" eaLnBrk="0" fontAlgn="auto" latinLnBrk="0">
              <a:lnSpc>
                <a:spcPts val="1400"/>
              </a:lnSpc>
              <a:spcBef>
                <a:spcPts val="0"/>
              </a:spcBef>
              <a:spcAft>
                <a:spcPts val="0"/>
              </a:spcAft>
              <a:buFontTx/>
              <a:buNone/>
            </a:pPr>
            <a:r>
              <a:rPr lang="en-US" altLang="ko-KR" sz="1000" dirty="0">
                <a:solidFill>
                  <a:srgbClr val="008080"/>
                </a:solidFill>
                <a:latin typeface="맑은 고딕" charset="0"/>
                <a:ea typeface="맑은 고딕" charset="0"/>
              </a:rPr>
              <a:t>데크 플레이트 단부 주변에서 용접작업을 하는 작업자의 작업 내용을 확인하기 위해 A형 사다리를 콘크리트 바닥 위에 설치한 후 사다리를 밟고 올라가던 중 몸의 중심을 잃고 사다리와 같이 넘어져 떨어짐</a:t>
            </a:r>
            <a:endParaRPr lang="ko-KR" altLang="en-US" sz="1000" dirty="0">
              <a:solidFill>
                <a:srgbClr val="008080"/>
              </a:solidFill>
              <a:latin typeface="맑은 고딕" charset="0"/>
              <a:ea typeface="맑은 고딕" charset="0"/>
            </a:endParaRPr>
          </a:p>
        </p:txBody>
      </p:sp>
      <p:sp>
        <p:nvSpPr>
          <p:cNvPr id="40" name="TextBox 40"/>
          <p:cNvSpPr txBox="1">
            <a:spLocks noGrp="1" noChangeArrowheads="1"/>
          </p:cNvSpPr>
          <p:nvPr/>
        </p:nvSpPr>
        <p:spPr>
          <a:xfrm>
            <a:off x="1922145" y="156210"/>
            <a:ext cx="722439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Fall While Climbing a Ladder</a:t>
            </a:r>
            <a:endParaRPr lang="ko-KR" altLang="en-US" sz="2000" b="1" dirty="0">
              <a:solidFill>
                <a:srgbClr val="FFFFFF"/>
              </a:solidFill>
              <a:latin typeface="맑은 고딕" charset="0"/>
              <a:ea typeface="맑은 고딕" charset="0"/>
            </a:endParaRPr>
          </a:p>
        </p:txBody>
      </p:sp>
      <p:sp>
        <p:nvSpPr>
          <p:cNvPr id="43" name="텍스트 상자 43"/>
          <p:cNvSpPr txBox="1">
            <a:spLocks noGrp="1" noChangeArrowheads="1"/>
          </p:cNvSpPr>
          <p:nvPr/>
        </p:nvSpPr>
        <p:spPr>
          <a:xfrm>
            <a:off x="1937385" y="488315"/>
            <a:ext cx="4227195" cy="27813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이동식 사다리로 올라가던 중 떨어짐</a:t>
            </a:r>
            <a:endParaRPr lang="ko-KR" altLang="en-US" sz="1200" b="1" dirty="0">
              <a:solidFill>
                <a:schemeClr val="bg1"/>
              </a:solidFill>
              <a:latin typeface="-윤고딕320" charset="0"/>
              <a:ea typeface="-윤고딕320" charset="0"/>
            </a:endParaRPr>
          </a:p>
        </p:txBody>
      </p:sp>
      <p:sp>
        <p:nvSpPr>
          <p:cNvPr id="46" name="텍스트 상자 46"/>
          <p:cNvSpPr txBox="1">
            <a:spLocks noGrp="1" noChangeArrowheads="1"/>
          </p:cNvSpPr>
          <p:nvPr/>
        </p:nvSpPr>
        <p:spPr>
          <a:xfrm>
            <a:off x="1965960" y="1000760"/>
            <a:ext cx="5880100" cy="60071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100" dirty="0">
                <a:solidFill>
                  <a:schemeClr val="tx1"/>
                </a:solidFill>
                <a:latin typeface="맑은 고딕" charset="0"/>
                <a:ea typeface="맑은 고딕" charset="0"/>
              </a:rPr>
              <a:t>A worker climbing a portable ladder to check on the work progress of another worker who was performing a welding task on a deck plate lost balance and fell off, bringing the ladder down with him</a:t>
            </a:r>
            <a:endParaRPr lang="ko-KR" altLang="en-US" sz="1100" dirty="0">
              <a:solidFill>
                <a:schemeClr val="tx1"/>
              </a:solidFill>
              <a:latin typeface="맑은 고딕" charset="0"/>
              <a:ea typeface="맑은 고딕" charset="0"/>
            </a:endParaRPr>
          </a:p>
        </p:txBody>
      </p:sp>
      <p:sp>
        <p:nvSpPr>
          <p:cNvPr id="47" name="TextBox 47"/>
          <p:cNvSpPr txBox="1">
            <a:spLocks noGrp="1" noChangeArrowheads="1"/>
          </p:cNvSpPr>
          <p:nvPr/>
        </p:nvSpPr>
        <p:spPr>
          <a:xfrm>
            <a:off x="5428615" y="2181920"/>
            <a:ext cx="2723983" cy="782320"/>
          </a:xfrm>
          <a:prstGeom prst="rect">
            <a:avLst/>
          </a:prstGeom>
          <a:noFill/>
        </p:spPr>
        <p:txBody>
          <a:bodyPr vert="horz" wrap="square" lIns="0" tIns="0" rIns="0" bIns="0" anchor="t"/>
          <a:lstStyle/>
          <a:p>
            <a:pPr marL="0" indent="0" algn="l" defTabSz="508000" eaLnBrk="0" fontAlgn="auto" latinLnBrk="0">
              <a:lnSpc>
                <a:spcPts val="800"/>
              </a:lnSpc>
              <a:spcBef>
                <a:spcPts val="0"/>
              </a:spcBef>
              <a:spcAft>
                <a:spcPts val="0"/>
              </a:spcAft>
              <a:buFontTx/>
              <a:buNone/>
            </a:pPr>
            <a:endParaRPr lang="ko-KR" altLang="en-US" sz="1600" b="1" dirty="0">
              <a:solidFill>
                <a:srgbClr val="7030A0"/>
              </a:solidFill>
              <a:latin typeface="Times New Roman" charset="0"/>
              <a:ea typeface="Times New Roman" charset="0"/>
            </a:endParaRPr>
          </a:p>
          <a:p>
            <a:pPr marL="0" indent="0" algn="l" defTabSz="457200" eaLnBrk="0" fontAlgn="auto" latinLnBrk="0">
              <a:lnSpc>
                <a:spcPts val="800"/>
              </a:lnSpc>
              <a:spcBef>
                <a:spcPts val="0"/>
              </a:spcBef>
              <a:spcAft>
                <a:spcPts val="1200"/>
              </a:spcAft>
              <a:buClr>
                <a:srgbClr val="000000"/>
              </a:buClr>
              <a:buFont typeface="Tahoma"/>
              <a:buChar char="•"/>
            </a:pPr>
            <a:r>
              <a:rPr lang="en-US" altLang="ko-KR" sz="1500" dirty="0">
                <a:solidFill>
                  <a:srgbClr val="000000"/>
                </a:solidFill>
                <a:latin typeface="Tahoma" charset="0"/>
                <a:ea typeface="Tahoma" charset="0"/>
              </a:rPr>
              <a:t> Secure the ladder to prevent </a:t>
            </a:r>
            <a:r>
              <a:rPr lang="en-US" altLang="ko-KR" sz="1500" dirty="0" smtClean="0">
                <a:solidFill>
                  <a:srgbClr val="000000"/>
                </a:solidFill>
                <a:latin typeface="Tahoma" charset="0"/>
                <a:ea typeface="Tahoma" charset="0"/>
              </a:rPr>
              <a:t> </a:t>
            </a:r>
          </a:p>
          <a:p>
            <a:pPr marL="0" indent="0" algn="l" defTabSz="457200" eaLnBrk="0" fontAlgn="auto" latinLnBrk="0">
              <a:lnSpc>
                <a:spcPts val="800"/>
              </a:lnSpc>
              <a:spcBef>
                <a:spcPts val="0"/>
              </a:spcBef>
              <a:spcAft>
                <a:spcPts val="1200"/>
              </a:spcAft>
              <a:buClr>
                <a:srgbClr val="000000"/>
              </a:buClr>
            </a:pPr>
            <a:r>
              <a:rPr lang="en-US" altLang="ko-KR" sz="1500" dirty="0" smtClean="0">
                <a:solidFill>
                  <a:srgbClr val="000000"/>
                </a:solidFill>
                <a:latin typeface="Tahoma" charset="0"/>
                <a:ea typeface="Tahoma" charset="0"/>
              </a:rPr>
              <a:t>   falling over </a:t>
            </a:r>
            <a:r>
              <a:rPr lang="en-US" altLang="ko-KR" sz="1500" dirty="0">
                <a:solidFill>
                  <a:srgbClr val="000000"/>
                </a:solidFill>
                <a:latin typeface="Tahoma" charset="0"/>
                <a:ea typeface="Tahoma" charset="0"/>
              </a:rPr>
              <a:t>during use.</a:t>
            </a:r>
            <a:endParaRPr lang="ko-KR" altLang="en-US" sz="1500" dirty="0">
              <a:solidFill>
                <a:srgbClr val="000000"/>
              </a:solidFill>
              <a:latin typeface="Tahoma" charset="0"/>
              <a:ea typeface="Tahoma" charset="0"/>
            </a:endParaRPr>
          </a:p>
        </p:txBody>
      </p:sp>
      <p:sp>
        <p:nvSpPr>
          <p:cNvPr id="48" name="텍스트 상자 48"/>
          <p:cNvSpPr txBox="1">
            <a:spLocks noGrp="1" noChangeArrowheads="1"/>
          </p:cNvSpPr>
          <p:nvPr/>
        </p:nvSpPr>
        <p:spPr>
          <a:xfrm>
            <a:off x="5510530" y="2766060"/>
            <a:ext cx="3404235" cy="35369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dirty="0">
                <a:solidFill>
                  <a:srgbClr val="008080"/>
                </a:solidFill>
                <a:latin typeface="-윤고딕330" charset="0"/>
                <a:ea typeface="-윤고딕330" charset="0"/>
              </a:rPr>
              <a:t>사다리 사용 시 넘어지지 않도록 넘어짐(전도) 방지 조치 철저</a:t>
            </a:r>
            <a:endParaRPr lang="ko-KR" altLang="en-US" sz="900" dirty="0">
              <a:solidFill>
                <a:srgbClr val="008080"/>
              </a:solidFill>
              <a:latin typeface="-윤고딕330" charset="0"/>
              <a:ea typeface="-윤고딕330" charset="0"/>
            </a:endParaRPr>
          </a:p>
        </p:txBody>
      </p:sp>
      <p:sp>
        <p:nvSpPr>
          <p:cNvPr id="49" name="텍스트 상자 49"/>
          <p:cNvSpPr txBox="1">
            <a:spLocks noGrp="1" noChangeArrowheads="1"/>
          </p:cNvSpPr>
          <p:nvPr/>
        </p:nvSpPr>
        <p:spPr>
          <a:xfrm>
            <a:off x="5557520" y="4070985"/>
            <a:ext cx="3433445" cy="35433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dirty="0">
                <a:solidFill>
                  <a:srgbClr val="008080"/>
                </a:solidFill>
                <a:latin typeface="-윤고딕330" charset="0"/>
                <a:ea typeface="-윤고딕330" charset="0"/>
              </a:rPr>
              <a:t>가설통로, 계단, 이동식 비계 등을 설치하여 작업자가 안전하게 이동할 수 있는 통로 확보 후 이동</a:t>
            </a:r>
            <a:endParaRPr lang="ko-KR" altLang="en-US" sz="900" dirty="0">
              <a:solidFill>
                <a:srgbClr val="008080"/>
              </a:solidFill>
              <a:latin typeface="-윤고딕330" charset="0"/>
              <a:ea typeface="-윤고딕330" charset="0"/>
            </a:endParaRPr>
          </a:p>
        </p:txBody>
      </p:sp>
      <p:sp>
        <p:nvSpPr>
          <p:cNvPr id="50" name="TextBox 50"/>
          <p:cNvSpPr txBox="1">
            <a:spLocks noGrp="1" noChangeArrowheads="1"/>
          </p:cNvSpPr>
          <p:nvPr/>
        </p:nvSpPr>
        <p:spPr>
          <a:xfrm>
            <a:off x="5461635" y="2993390"/>
            <a:ext cx="3470275" cy="782320"/>
          </a:xfrm>
          <a:prstGeom prst="rect">
            <a:avLst/>
          </a:prstGeom>
          <a:noFill/>
        </p:spPr>
        <p:txBody>
          <a:bodyPr vert="horz" wrap="square" lIns="0" tIns="0" rIns="0" bIns="0" anchor="t"/>
          <a:lstStyle/>
          <a:p>
            <a:pPr marL="0" indent="0" algn="l" defTabSz="508000" eaLnBrk="0" fontAlgn="auto" latinLnBrk="0">
              <a:lnSpc>
                <a:spcPct val="100000"/>
              </a:lnSpc>
              <a:spcBef>
                <a:spcPts val="0"/>
              </a:spcBef>
              <a:spcAft>
                <a:spcPts val="0"/>
              </a:spcAft>
              <a:buFontTx/>
              <a:buNone/>
            </a:pPr>
            <a:endParaRPr lang="ko-KR" altLang="en-US" sz="1600" b="1" dirty="0">
              <a:solidFill>
                <a:srgbClr val="7030A0"/>
              </a:solidFill>
              <a:latin typeface="Times New Roman" charset="0"/>
              <a:ea typeface="Times New Roman" charset="0"/>
            </a:endParaRPr>
          </a:p>
          <a:p>
            <a:pPr marL="0" indent="0" algn="l" defTabSz="457200" eaLnBrk="0" fontAlgn="auto" latinLnBrk="0">
              <a:lnSpc>
                <a:spcPct val="100000"/>
              </a:lnSpc>
              <a:spcBef>
                <a:spcPts val="0"/>
              </a:spcBef>
              <a:spcAft>
                <a:spcPts val="1200"/>
              </a:spcAft>
              <a:buClr>
                <a:srgbClr val="000000"/>
              </a:buClr>
              <a:buFont typeface="Tahoma"/>
              <a:buChar char="•"/>
            </a:pPr>
            <a:r>
              <a:rPr lang="en-US" altLang="ko-KR" sz="1500" dirty="0">
                <a:solidFill>
                  <a:schemeClr val="bg1"/>
                </a:solidFill>
                <a:latin typeface="Tahoma" charset="0"/>
                <a:ea typeface="Tahoma" charset="0"/>
              </a:rPr>
              <a:t> ‘</a:t>
            </a:r>
            <a:r>
              <a:rPr lang="en-US" altLang="ko-KR" sz="1500" dirty="0">
                <a:solidFill>
                  <a:srgbClr val="000000"/>
                </a:solidFill>
                <a:latin typeface="Tahoma" charset="0"/>
                <a:ea typeface="Tahoma" charset="0"/>
              </a:rPr>
              <a:t>Install temporary passages, staircases,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or scaffolding to secure a safe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passage for workers.</a:t>
            </a:r>
            <a:endParaRPr lang="ko-KR" altLang="en-US" sz="1500" dirty="0">
              <a:solidFill>
                <a:srgbClr val="000000"/>
              </a:solidFill>
              <a:latin typeface="Tahoma" charset="0"/>
              <a:ea typeface="Tahoma" charset="0"/>
            </a:endParaRPr>
          </a:p>
        </p:txBody>
      </p:sp>
      <p:pic>
        <p:nvPicPr>
          <p:cNvPr id="54" name="Picture 54" descr="C:/Users/Administrator/AppData/Roaming/PolarisOffice/ETemp/4404_3840624/fImage32981301849.png"/>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4714875" y="2165985"/>
            <a:ext cx="513080" cy="726440"/>
          </a:xfrm>
          <a:prstGeom prst="rect">
            <a:avLst/>
          </a:prstGeom>
          <a:noFill/>
        </p:spPr>
      </p:pic>
      <p:sp>
        <p:nvSpPr>
          <p:cNvPr id="55" name="텍스트 상자 55"/>
          <p:cNvSpPr txBox="1">
            <a:spLocks noGrp="1" noChangeArrowheads="1"/>
          </p:cNvSpPr>
          <p:nvPr/>
        </p:nvSpPr>
        <p:spPr>
          <a:xfrm>
            <a:off x="4630420" y="2498090"/>
            <a:ext cx="785495" cy="233044"/>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b="1" dirty="0">
                <a:solidFill>
                  <a:srgbClr val="0FB4AD"/>
                </a:solidFill>
                <a:latin typeface="Arial" charset="0"/>
                <a:ea typeface="Arial" charset="0"/>
              </a:rPr>
              <a:t>Prevention</a:t>
            </a:r>
            <a:endParaRPr lang="ko-KR" altLang="en-US" sz="900" b="1" dirty="0">
              <a:solidFill>
                <a:srgbClr val="0FB4AD"/>
              </a:solidFill>
              <a:latin typeface="Arial" charset="0"/>
              <a:ea typeface="Arial" charset="0"/>
            </a:endParaRPr>
          </a:p>
        </p:txBody>
      </p:sp>
      <p:sp>
        <p:nvSpPr>
          <p:cNvPr id="56" name="텍스트 상자 56"/>
          <p:cNvSpPr txBox="1">
            <a:spLocks noGrp="1" noChangeArrowheads="1"/>
          </p:cNvSpPr>
          <p:nvPr/>
        </p:nvSpPr>
        <p:spPr>
          <a:xfrm>
            <a:off x="4688205" y="2637790"/>
            <a:ext cx="682625" cy="23241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b="1" dirty="0">
                <a:solidFill>
                  <a:srgbClr val="0FB4AD"/>
                </a:solidFill>
                <a:latin typeface="-윤고딕330" charset="0"/>
                <a:ea typeface="-윤고딕330" charset="0"/>
              </a:rPr>
              <a:t>예방대책</a:t>
            </a:r>
            <a:endParaRPr lang="ko-KR" altLang="en-US" sz="900" b="1" dirty="0">
              <a:solidFill>
                <a:srgbClr val="0FB4AD"/>
              </a:solidFill>
              <a:latin typeface="-윤고딕330" charset="0"/>
              <a:ea typeface="-윤고딕330" charset="0"/>
            </a:endParaRPr>
          </a:p>
        </p:txBody>
      </p:sp>
      <p:sp>
        <p:nvSpPr>
          <p:cNvPr id="57" name="TextBox 57"/>
          <p:cNvSpPr txBox="1">
            <a:spLocks noGrp="1" noChangeArrowheads="1"/>
          </p:cNvSpPr>
          <p:nvPr/>
        </p:nvSpPr>
        <p:spPr>
          <a:xfrm>
            <a:off x="5424170" y="4476750"/>
            <a:ext cx="3461385" cy="782320"/>
          </a:xfrm>
          <a:prstGeom prst="rect">
            <a:avLst/>
          </a:prstGeom>
          <a:noFill/>
        </p:spPr>
        <p:txBody>
          <a:bodyPr vert="horz" wrap="square" lIns="0" tIns="0" rIns="0" bIns="0" anchor="t"/>
          <a:lstStyle/>
          <a:p>
            <a:pPr marL="0" indent="0" algn="l" defTabSz="508000" eaLnBrk="0" fontAlgn="auto" latinLnBrk="0">
              <a:lnSpc>
                <a:spcPct val="100000"/>
              </a:lnSpc>
              <a:spcBef>
                <a:spcPts val="0"/>
              </a:spcBef>
              <a:spcAft>
                <a:spcPts val="0"/>
              </a:spcAft>
              <a:buFontTx/>
              <a:buNone/>
            </a:pPr>
            <a:endParaRPr lang="ko-KR" altLang="en-US" sz="1600" b="1" dirty="0">
              <a:solidFill>
                <a:srgbClr val="7030A0"/>
              </a:solidFill>
              <a:latin typeface="Times New Roman" charset="0"/>
              <a:ea typeface="Times New Roman" charset="0"/>
            </a:endParaRPr>
          </a:p>
          <a:p>
            <a:pPr marL="0" indent="0" algn="l" defTabSz="457200" eaLnBrk="0" fontAlgn="auto" latinLnBrk="0">
              <a:lnSpc>
                <a:spcPct val="100000"/>
              </a:lnSpc>
              <a:spcBef>
                <a:spcPts val="0"/>
              </a:spcBef>
              <a:spcAft>
                <a:spcPts val="1200"/>
              </a:spcAft>
              <a:buClr>
                <a:srgbClr val="000000"/>
              </a:buClr>
              <a:buFont typeface="Tahoma"/>
              <a:buChar char="•"/>
            </a:pPr>
            <a:r>
              <a:rPr lang="en-US" altLang="ko-KR" sz="1500" dirty="0">
                <a:solidFill>
                  <a:schemeClr val="bg1"/>
                </a:solidFill>
                <a:latin typeface="Tahoma" charset="0"/>
                <a:ea typeface="Tahoma" charset="0"/>
              </a:rPr>
              <a:t> </a:t>
            </a:r>
            <a:r>
              <a:rPr lang="en-US" altLang="ko-KR" sz="1500" dirty="0" smtClean="0">
                <a:solidFill>
                  <a:schemeClr val="bg1"/>
                </a:solidFill>
                <a:latin typeface="Tahoma" charset="0"/>
                <a:ea typeface="Tahoma" charset="0"/>
              </a:rPr>
              <a:t>‘</a:t>
            </a:r>
            <a:r>
              <a:rPr lang="en-US" altLang="ko-KR" sz="1500" dirty="0" smtClean="0">
                <a:solidFill>
                  <a:srgbClr val="000000"/>
                </a:solidFill>
                <a:latin typeface="Tahoma" charset="0"/>
                <a:ea typeface="Tahoma" charset="0"/>
              </a:rPr>
              <a:t>Fasten </a:t>
            </a:r>
            <a:r>
              <a:rPr lang="en-US" altLang="ko-KR" sz="1500" dirty="0">
                <a:solidFill>
                  <a:srgbClr val="000000"/>
                </a:solidFill>
                <a:latin typeface="Tahoma" charset="0"/>
                <a:ea typeface="Tahoma" charset="0"/>
              </a:rPr>
              <a:t>the chin strap on safety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helmets to keep them from falling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off the head.</a:t>
            </a:r>
            <a:endParaRPr lang="ko-KR" altLang="en-US" sz="1500" dirty="0">
              <a:solidFill>
                <a:srgbClr val="000000"/>
              </a:solidFill>
              <a:latin typeface="Tahoma" charset="0"/>
              <a:ea typeface="Tahoma" charset="0"/>
            </a:endParaRPr>
          </a:p>
        </p:txBody>
      </p:sp>
      <p:sp>
        <p:nvSpPr>
          <p:cNvPr id="58" name="텍스트 상자 58"/>
          <p:cNvSpPr txBox="1">
            <a:spLocks noGrp="1" noChangeArrowheads="1"/>
          </p:cNvSpPr>
          <p:nvPr/>
        </p:nvSpPr>
        <p:spPr>
          <a:xfrm>
            <a:off x="5529580" y="5556250"/>
            <a:ext cx="3433445" cy="35433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dirty="0">
                <a:solidFill>
                  <a:srgbClr val="008080"/>
                </a:solidFill>
                <a:latin typeface="-윤고딕330" charset="0"/>
                <a:ea typeface="-윤고딕330" charset="0"/>
              </a:rPr>
              <a:t>안전모를 착용할 경우 안전모의 턱 끈을 조여서 안전모가 벗겨지지 않도록 바르게 착용하고 작업 실시</a:t>
            </a:r>
            <a:endParaRPr lang="ko-KR" altLang="en-US" sz="900" dirty="0">
              <a:solidFill>
                <a:srgbClr val="008080"/>
              </a:solidFill>
              <a:latin typeface="-윤고딕330" charset="0"/>
              <a:ea typeface="-윤고딕330" charset="0"/>
            </a:endParaRPr>
          </a:p>
        </p:txBody>
      </p:sp>
      <p:sp>
        <p:nvSpPr>
          <p:cNvPr id="60" name="Rectangle 60"/>
          <p:cNvSpPr>
            <a:spLocks noGrp="1" noChangeArrowheads="1"/>
          </p:cNvSpPr>
          <p:nvPr/>
        </p:nvSpPr>
        <p:spPr>
          <a:xfrm>
            <a:off x="447040" y="2190750"/>
            <a:ext cx="3998595" cy="2834005"/>
          </a:xfrm>
          <a:prstGeom prst="rect">
            <a:avLst/>
          </a:prstGeom>
          <a:blipFill rotWithShape="1">
            <a:blip r:embed="rId4">
              <a:extLst>
                <a:ext uri="{28A0092B-C50C-407E-A947-70E740481C1C}">
                  <a14:useLocalDpi xmlns:a14="http://schemas.microsoft.com/office/drawing/2010/main" val="0"/>
                </a:ext>
              </a:extLst>
            </a:blip>
            <a:stretch>
              <a:fillRect/>
            </a:stretch>
          </a:blipFill>
          <a:ln w="0">
            <a:noFill/>
            <a:prstDash/>
          </a:ln>
        </p:spPr>
        <p:style>
          <a:lnRef idx="1">
            <a:schemeClr val="accent1"/>
          </a:lnRef>
          <a:fillRef idx="3">
            <a:schemeClr val="accent1"/>
          </a:fillRef>
          <a:effectRef idx="2">
            <a:schemeClr val="accent1"/>
          </a:effectRef>
          <a:fontRef idx="major">
            <a:schemeClr val="lt1"/>
          </a:fontRef>
        </p:style>
        <p:txBody>
          <a:bodyPr vert="horz" wrap="square" lIns="91440" tIns="45720" rIns="91440" bIns="45720" anchor="ctr"/>
          <a:lstStyle/>
          <a:p>
            <a:pPr marL="0" indent="0" algn="ctr" defTabSz="457200" eaLnBrk="0" fontAlgn="auto" latinLnBrk="0">
              <a:lnSpc>
                <a:spcPct val="100000"/>
              </a:lnSpc>
              <a:spcBef>
                <a:spcPts val="0"/>
              </a:spcBef>
              <a:spcAft>
                <a:spcPts val="0"/>
              </a:spcAft>
              <a:buFontTx/>
              <a:buNone/>
            </a:pPr>
            <a:endParaRPr lang="ko-KR" altLang="en-US" sz="1800" dirty="0">
              <a:latin typeface="Calibri" charset="0"/>
              <a:ea typeface="Calibri" charset="0"/>
            </a:endParaRPr>
          </a:p>
        </p:txBody>
      </p:sp>
      <p:sp>
        <p:nvSpPr>
          <p:cNvPr id="25" name="Rectangle 42"/>
          <p:cNvSpPr>
            <a:spLocks noGrp="1" noChangeArrowheads="1"/>
          </p:cNvSpPr>
          <p:nvPr/>
        </p:nvSpPr>
        <p:spPr>
          <a:xfrm>
            <a:off x="-12065" y="229235"/>
            <a:ext cx="372110"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3</a:t>
            </a:r>
            <a:endParaRPr lang="ko-KR" altLang="en-US" sz="1300" b="1" dirty="0">
              <a:solidFill>
                <a:schemeClr val="tx1"/>
              </a:solidFill>
              <a:latin typeface="맑은 고딕" charset="0"/>
              <a:ea typeface="맑은 고딕" charset="0"/>
            </a:endParaRPr>
          </a:p>
        </p:txBody>
      </p:sp>
      <p:sp>
        <p:nvSpPr>
          <p:cNvPr id="26" name="텍스트 상자 44"/>
          <p:cNvSpPr txBox="1">
            <a:spLocks noGrp="1" noChangeArrowheads="1"/>
          </p:cNvSpPr>
          <p:nvPr/>
        </p:nvSpPr>
        <p:spPr>
          <a:xfrm>
            <a:off x="185420" y="178435"/>
            <a:ext cx="1630680" cy="40005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000" b="1" dirty="0">
                <a:solidFill>
                  <a:schemeClr val="tx1"/>
                </a:solidFill>
                <a:latin typeface="Arial" charset="0"/>
                <a:ea typeface="Arial" charset="0"/>
              </a:rPr>
              <a:t>Examples of Accidents and Prevention Measures</a:t>
            </a:r>
            <a:endParaRPr lang="ko-KR" altLang="en-US" sz="1000" b="1" dirty="0">
              <a:solidFill>
                <a:schemeClr val="tx1"/>
              </a:solidFill>
              <a:latin typeface="Arial" charset="0"/>
              <a:ea typeface="Arial" charset="0"/>
            </a:endParaRPr>
          </a:p>
        </p:txBody>
      </p:sp>
      <p:sp>
        <p:nvSpPr>
          <p:cNvPr id="27" name="텍스트 상자 45"/>
          <p:cNvSpPr txBox="1">
            <a:spLocks noGrp="1" noChangeArrowheads="1"/>
          </p:cNvSpPr>
          <p:nvPr/>
        </p:nvSpPr>
        <p:spPr>
          <a:xfrm>
            <a:off x="197244" y="667538"/>
            <a:ext cx="1494155" cy="231775"/>
          </a:xfrm>
          <a:prstGeom prst="rect">
            <a:avLst/>
          </a:prstGeom>
          <a:ln w="0">
            <a:noFill/>
            <a:prstDash/>
          </a:ln>
        </p:spPr>
        <p:txBody>
          <a:bodyPr vert="horz" wrap="square" lIns="89535" tIns="46355" rIns="89535" bIns="46355" anchor="t"/>
          <a:lstStyle/>
          <a:p>
            <a:pPr marL="0" indent="0" algn="l" defTabSz="457200" eaLnBrk="0" fontAlgn="auto" latinLnBrk="0">
              <a:lnSpc>
                <a:spcPct val="100000"/>
              </a:lnSpc>
              <a:spcBef>
                <a:spcPts val="0"/>
              </a:spcBef>
              <a:spcAft>
                <a:spcPts val="0"/>
              </a:spcAft>
              <a:buFontTx/>
              <a:buNone/>
            </a:pPr>
            <a:r>
              <a:rPr lang="en-US" altLang="ko-KR" sz="900" dirty="0">
                <a:solidFill>
                  <a:schemeClr val="tx1"/>
                </a:solidFill>
                <a:latin typeface="-윤고딕330" charset="0"/>
                <a:ea typeface="-윤고딕330" charset="0"/>
              </a:rPr>
              <a:t>재해사례와 예방대책</a:t>
            </a:r>
            <a:endParaRPr lang="ko-KR" altLang="en-US" sz="900" dirty="0">
              <a:solidFill>
                <a:schemeClr val="tx1"/>
              </a:solidFill>
              <a:latin typeface="-윤고딕330" charset="0"/>
              <a:ea typeface="-윤고딕330" charset="0"/>
            </a:endParaRPr>
          </a:p>
        </p:txBody>
      </p:sp>
      <p:sp>
        <p:nvSpPr>
          <p:cNvPr id="28" name="TextBox 27"/>
          <p:cNvSpPr txBox="1"/>
          <p:nvPr/>
        </p:nvSpPr>
        <p:spPr>
          <a:xfrm>
            <a:off x="509270" y="1048385"/>
            <a:ext cx="1218565" cy="233205"/>
          </a:xfrm>
          <a:prstGeom prst="rect">
            <a:avLst/>
          </a:prstGeom>
          <a:noFill/>
        </p:spPr>
        <p:txBody>
          <a:bodyPr vert="horz" wrap="square" lIns="0" tIns="0" rIns="0" bIns="0" anchor="t">
            <a:spAutoFit/>
          </a:bodyPr>
          <a:lstStyle/>
          <a:p>
            <a:pPr marL="0" indent="0" algn="l" defTabSz="457200" eaLnBrk="0" fontAlgn="auto" latinLnBrk="0">
              <a:lnSpc>
                <a:spcPts val="2000"/>
              </a:lnSpc>
              <a:spcBef>
                <a:spcPts val="0"/>
              </a:spcBef>
              <a:spcAft>
                <a:spcPts val="800"/>
              </a:spcAft>
              <a:buFontTx/>
              <a:buNone/>
            </a:pPr>
            <a:r>
              <a:rPr lang="en-US" altLang="ko-KR" sz="1400" b="1" dirty="0">
                <a:solidFill>
                  <a:schemeClr val="tx1">
                    <a:lumMod val="65000"/>
                    <a:lumOff val="35000"/>
                  </a:schemeClr>
                </a:solidFill>
                <a:latin typeface="Arial" pitchFamily="34" charset="0"/>
                <a:ea typeface="맑은 고딕" charset="0"/>
                <a:cs typeface="Arial" pitchFamily="34" charset="0"/>
              </a:rPr>
              <a:t>Example</a:t>
            </a:r>
            <a:endParaRPr lang="ko-KR" altLang="en-US" sz="1400" b="1" dirty="0">
              <a:solidFill>
                <a:schemeClr val="tx1">
                  <a:lumMod val="65000"/>
                  <a:lumOff val="35000"/>
                </a:schemeClr>
              </a:solidFill>
              <a:latin typeface="Arial" pitchFamily="34" charset="0"/>
              <a:ea typeface="맑은 고딕" charset="0"/>
              <a:cs typeface="Arial" pitchFamily="34" charset="0"/>
            </a:endParaRPr>
          </a:p>
        </p:txBody>
      </p:sp>
      <p:sp>
        <p:nvSpPr>
          <p:cNvPr id="29" name="TextBox 28"/>
          <p:cNvSpPr txBox="1"/>
          <p:nvPr/>
        </p:nvSpPr>
        <p:spPr>
          <a:xfrm>
            <a:off x="346075" y="1029335"/>
            <a:ext cx="384175" cy="226060"/>
          </a:xfrm>
          <a:prstGeom prst="rect">
            <a:avLst/>
          </a:prstGeom>
          <a:noFill/>
        </p:spPr>
        <p:txBody>
          <a:bodyPr vert="horz" wrap="square" lIns="0" tIns="0" rIns="0" bIns="0" anchor="t">
            <a:spAutoFit/>
          </a:bodyPr>
          <a:lstStyle/>
          <a:p>
            <a:pPr marL="285750" indent="-285750" algn="l" defTabSz="457200" eaLnBrk="0" fontAlgn="auto" latinLnBrk="0">
              <a:lnSpc>
                <a:spcPts val="2000"/>
              </a:lnSpc>
              <a:spcBef>
                <a:spcPts val="0"/>
              </a:spcBef>
              <a:spcAft>
                <a:spcPts val="800"/>
              </a:spcAft>
              <a:buClr>
                <a:srgbClr val="595959"/>
              </a:buClr>
              <a:buSzPct val="70000"/>
              <a:buFont typeface="맑은 고딕"/>
              <a:buChar char="▶"/>
            </a:pPr>
            <a:r>
              <a:rPr lang="en-US" altLang="ko-KR" sz="1200" b="1" dirty="0">
                <a:solidFill>
                  <a:schemeClr val="tx1">
                    <a:lumMod val="65000"/>
                    <a:lumOff val="35000"/>
                  </a:schemeClr>
                </a:solidFill>
                <a:latin typeface="맑은 고딕" charset="0"/>
                <a:ea typeface="맑은 고딕" charset="0"/>
              </a:rPr>
              <a:t>  </a:t>
            </a:r>
            <a:endParaRPr lang="ko-KR" altLang="en-US" sz="1200" b="1" dirty="0">
              <a:solidFill>
                <a:schemeClr val="tx1">
                  <a:lumMod val="65000"/>
                  <a:lumOff val="35000"/>
                </a:schemeClr>
              </a:solidFill>
              <a:latin typeface="맑은 고딕" charset="0"/>
              <a:ea typeface="맑은 고딕" charset="0"/>
            </a:endParaRPr>
          </a:p>
        </p:txBody>
      </p:sp>
      <p:sp>
        <p:nvSpPr>
          <p:cNvPr id="30" name="TextBox 29"/>
          <p:cNvSpPr txBox="1"/>
          <p:nvPr/>
        </p:nvSpPr>
        <p:spPr>
          <a:xfrm>
            <a:off x="501029" y="1237856"/>
            <a:ext cx="1218565" cy="256540"/>
          </a:xfrm>
          <a:prstGeom prst="rect">
            <a:avLst/>
          </a:prstGeom>
          <a:noFill/>
        </p:spPr>
        <p:txBody>
          <a:bodyPr vert="horz" wrap="square" lIns="0" tIns="0" rIns="0" bIns="0" anchor="t">
            <a:spAutoFit/>
          </a:bodyPr>
          <a:lstStyle/>
          <a:p>
            <a:pPr marL="0" indent="0" algn="l" defTabSz="457200" eaLnBrk="0" fontAlgn="auto" latinLnBrk="0">
              <a:lnSpc>
                <a:spcPts val="2000"/>
              </a:lnSpc>
              <a:spcBef>
                <a:spcPts val="0"/>
              </a:spcBef>
              <a:spcAft>
                <a:spcPts val="800"/>
              </a:spcAft>
              <a:buFontTx/>
              <a:buNone/>
            </a:pPr>
            <a:r>
              <a:rPr lang="en-US" altLang="ko-KR" sz="1000" b="1" dirty="0">
                <a:solidFill>
                  <a:schemeClr val="tx1">
                    <a:lumMod val="65000"/>
                    <a:lumOff val="35000"/>
                  </a:schemeClr>
                </a:solidFill>
                <a:latin typeface="맑은 고딕" charset="0"/>
                <a:ea typeface="맑은 고딕" charset="0"/>
              </a:rPr>
              <a:t>주요</a:t>
            </a:r>
            <a:r>
              <a:rPr lang="en-US" altLang="ko-KR" sz="1000" b="1" dirty="0">
                <a:solidFill>
                  <a:schemeClr val="tx1">
                    <a:lumMod val="65000"/>
                    <a:lumOff val="35000"/>
                  </a:schemeClr>
                </a:solidFill>
                <a:latin typeface="Calibri" charset="0"/>
                <a:ea typeface="Calibri" charset="0"/>
              </a:rPr>
              <a:t> </a:t>
            </a:r>
            <a:r>
              <a:rPr lang="en-US" altLang="ko-KR" sz="1000" b="1" dirty="0">
                <a:solidFill>
                  <a:schemeClr val="tx1">
                    <a:lumMod val="65000"/>
                    <a:lumOff val="35000"/>
                  </a:schemeClr>
                </a:solidFill>
                <a:latin typeface="맑은 고딕" charset="0"/>
                <a:ea typeface="맑은 고딕" charset="0"/>
              </a:rPr>
              <a:t>재해</a:t>
            </a:r>
            <a:r>
              <a:rPr lang="en-US" altLang="ko-KR" sz="1000" b="1" dirty="0">
                <a:solidFill>
                  <a:schemeClr val="tx1">
                    <a:lumMod val="65000"/>
                    <a:lumOff val="35000"/>
                  </a:schemeClr>
                </a:solidFill>
                <a:latin typeface="Calibri" charset="0"/>
                <a:ea typeface="Calibri" charset="0"/>
              </a:rPr>
              <a:t> </a:t>
            </a:r>
            <a:r>
              <a:rPr lang="en-US" altLang="ko-KR" sz="1000" b="1" dirty="0">
                <a:solidFill>
                  <a:schemeClr val="tx1">
                    <a:lumMod val="65000"/>
                    <a:lumOff val="35000"/>
                  </a:schemeClr>
                </a:solidFill>
                <a:latin typeface="맑은 고딕" charset="0"/>
                <a:ea typeface="맑은 고딕" charset="0"/>
              </a:rPr>
              <a:t>내용</a:t>
            </a:r>
            <a:endParaRPr lang="ko-KR" altLang="en-US" sz="1000" b="1" dirty="0">
              <a:solidFill>
                <a:schemeClr val="tx1">
                  <a:lumMod val="65000"/>
                  <a:lumOff val="35000"/>
                </a:schemeClr>
              </a:solidFill>
              <a:latin typeface="맑은 고딕" charset="0"/>
              <a:ea typeface="맑은 고딕" charset="0"/>
            </a:endParaRPr>
          </a:p>
        </p:txBody>
      </p:sp>
      <p:pic>
        <p:nvPicPr>
          <p:cNvPr id="31" name="Picture 7" descr="C:/Users/Administrator/AppData/Roaming/PolarisOffice/ETemp/3288_5820208/image9.emf"/>
          <p:cNvPicPr>
            <a:picLocks noChangeAspect="1"/>
          </p:cNvPicPr>
          <p:nvPr/>
        </p:nvPicPr>
        <p:blipFill rotWithShape="1">
          <a:blip r:embed="rId5">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2" name="도형 71"/>
          <p:cNvSpPr>
            <a:spLocks noGrp="1" noChangeArrowheads="1"/>
          </p:cNvSpPr>
          <p:nvPr/>
        </p:nvSpPr>
        <p:spPr>
          <a:xfrm>
            <a:off x="-9525" y="973455"/>
            <a:ext cx="9159875" cy="1069340"/>
          </a:xfrm>
          <a:prstGeom prst="rect">
            <a:avLst/>
          </a:prstGeom>
          <a:gradFill>
            <a:gsLst>
              <a:gs pos="0">
                <a:srgbClr val="8488C4"/>
              </a:gs>
              <a:gs pos="0">
                <a:srgbClr val="D4DEFF"/>
              </a:gs>
            </a:gsLst>
            <a:lin ang="10800000" scaled="0"/>
          </a:gradFill>
          <a:ln w="0">
            <a:noFill/>
            <a:prstDash/>
          </a:ln>
        </p:spPr>
        <p:style>
          <a:lnRef idx="2">
            <a:schemeClr val="accent1">
              <a:shade val="50000"/>
            </a:schemeClr>
          </a:lnRef>
          <a:fillRef idx="1">
            <a:schemeClr val="accent1"/>
          </a:fillRef>
          <a:effectRef idx="0">
            <a:schemeClr val="accent1"/>
          </a:effectRef>
          <a:fontRef idx="major">
            <a:schemeClr val="lt1"/>
          </a:fontRef>
        </p:style>
        <p:txBody>
          <a:bodyPr vert="horz" wrap="square" lIns="91440" tIns="45720" rIns="91440" bIns="45720" anchor="ctr"/>
          <a:lstStyle/>
          <a:p>
            <a:pPr marL="0" indent="0" algn="ctr" defTabSz="508000" fontAlgn="auto">
              <a:lnSpc>
                <a:spcPct val="100000"/>
              </a:lnSpc>
              <a:spcBef>
                <a:spcPts val="0"/>
              </a:spcBef>
              <a:spcAft>
                <a:spcPts val="0"/>
              </a:spcAft>
              <a:buFontTx/>
              <a:buNone/>
            </a:pPr>
            <a:endParaRPr lang="ko-KR" altLang="en-US" sz="1800" dirty="0">
              <a:latin typeface="맑은 고딕" charset="0"/>
              <a:ea typeface="맑은 고딕" charset="0"/>
            </a:endParaRPr>
          </a:p>
        </p:txBody>
      </p:sp>
      <p:sp>
        <p:nvSpPr>
          <p:cNvPr id="23" name="Rectangle 22"/>
          <p:cNvSpPr>
            <a:spLocks noGrp="1" noChangeArrowheads="1"/>
          </p:cNvSpPr>
          <p:nvPr/>
        </p:nvSpPr>
        <p:spPr>
          <a:xfrm>
            <a:off x="447040" y="2190750"/>
            <a:ext cx="3977640" cy="2974975"/>
          </a:xfrm>
          <a:prstGeom prst="rect">
            <a:avLst/>
          </a:prstGeom>
          <a:blipFill rotWithShape="1">
            <a:blip r:embed="rId3">
              <a:extLst>
                <a:ext uri="{28A0092B-C50C-407E-A947-70E740481C1C}">
                  <a14:useLocalDpi xmlns:a14="http://schemas.microsoft.com/office/drawing/2010/main" val="0"/>
                </a:ext>
              </a:extLst>
            </a:blip>
            <a:stretch>
              <a:fillRect/>
            </a:stretch>
          </a:blipFill>
          <a:ln w="0">
            <a:noFill/>
            <a:prstDash/>
          </a:ln>
        </p:spPr>
        <p:style>
          <a:lnRef idx="1">
            <a:schemeClr val="accent1"/>
          </a:lnRef>
          <a:fillRef idx="3">
            <a:schemeClr val="accent1"/>
          </a:fillRef>
          <a:effectRef idx="2">
            <a:schemeClr val="accent1"/>
          </a:effectRef>
          <a:fontRef idx="major">
            <a:schemeClr val="lt1"/>
          </a:fontRef>
        </p:style>
        <p:txBody>
          <a:bodyPr vert="horz" wrap="square" lIns="91440" tIns="45720" rIns="91440" bIns="45720" anchor="ctr"/>
          <a:lstStyle/>
          <a:p>
            <a:pPr marL="0" indent="0" algn="ctr" defTabSz="457200" eaLnBrk="0" fontAlgn="auto" latinLnBrk="0">
              <a:lnSpc>
                <a:spcPct val="100000"/>
              </a:lnSpc>
              <a:spcBef>
                <a:spcPts val="0"/>
              </a:spcBef>
              <a:spcAft>
                <a:spcPts val="0"/>
              </a:spcAft>
              <a:buFontTx/>
              <a:buNone/>
            </a:pPr>
            <a:endParaRPr lang="ko-KR" altLang="en-US" sz="1800" dirty="0">
              <a:latin typeface="Calibri" charset="0"/>
              <a:ea typeface="Calibri" charset="0"/>
            </a:endParaRPr>
          </a:p>
        </p:txBody>
      </p:sp>
      <p:sp>
        <p:nvSpPr>
          <p:cNvPr id="40" name="TextBox 40"/>
          <p:cNvSpPr txBox="1">
            <a:spLocks noGrp="1" noChangeArrowheads="1"/>
          </p:cNvSpPr>
          <p:nvPr/>
        </p:nvSpPr>
        <p:spPr>
          <a:xfrm>
            <a:off x="2030730" y="1452880"/>
            <a:ext cx="6791960" cy="178435"/>
          </a:xfrm>
          <a:prstGeom prst="rect">
            <a:avLst/>
          </a:prstGeom>
          <a:noFill/>
        </p:spPr>
        <p:txBody>
          <a:bodyPr vert="horz" wrap="square" lIns="0" tIns="0" rIns="0" bIns="0" anchor="t">
            <a:spAutoFit/>
          </a:bodyPr>
          <a:lstStyle/>
          <a:p>
            <a:pPr marL="0" indent="0" algn="l" defTabSz="457200" eaLnBrk="0" fontAlgn="auto" latinLnBrk="0">
              <a:lnSpc>
                <a:spcPts val="1400"/>
              </a:lnSpc>
              <a:spcBef>
                <a:spcPts val="0"/>
              </a:spcBef>
              <a:spcAft>
                <a:spcPts val="0"/>
              </a:spcAft>
              <a:buFontTx/>
              <a:buNone/>
            </a:pPr>
            <a:r>
              <a:rPr lang="en-US" altLang="ko-KR" sz="1000" dirty="0">
                <a:solidFill>
                  <a:srgbClr val="008080"/>
                </a:solidFill>
                <a:latin typeface="맑은 고딕" charset="0"/>
                <a:ea typeface="맑은 고딕" charset="0"/>
              </a:rPr>
              <a:t>조선소 선박 수리작업장에서 작업 중 사용한 이동식 전등에 대한 철거작업 중 노출된 전선 충전부에 감전</a:t>
            </a:r>
            <a:endParaRPr lang="ko-KR" altLang="en-US" sz="1000" dirty="0">
              <a:solidFill>
                <a:srgbClr val="008080"/>
              </a:solidFill>
              <a:latin typeface="맑은 고딕" charset="0"/>
              <a:ea typeface="맑은 고딕" charset="0"/>
            </a:endParaRPr>
          </a:p>
        </p:txBody>
      </p:sp>
      <p:sp>
        <p:nvSpPr>
          <p:cNvPr id="41" name="TextBox 41"/>
          <p:cNvSpPr txBox="1">
            <a:spLocks noGrp="1" noChangeArrowheads="1"/>
          </p:cNvSpPr>
          <p:nvPr/>
        </p:nvSpPr>
        <p:spPr>
          <a:xfrm>
            <a:off x="1922145" y="156210"/>
            <a:ext cx="722439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Electrocuted by an Exposed Wire of a Portable Lamp</a:t>
            </a:r>
            <a:endParaRPr lang="ko-KR" altLang="en-US" sz="2000" b="1" dirty="0">
              <a:solidFill>
                <a:srgbClr val="FFFFFF"/>
              </a:solidFill>
              <a:latin typeface="맑은 고딕" charset="0"/>
              <a:ea typeface="맑은 고딕" charset="0"/>
            </a:endParaRPr>
          </a:p>
        </p:txBody>
      </p:sp>
      <p:sp>
        <p:nvSpPr>
          <p:cNvPr id="43" name="텍스트 상자 43"/>
          <p:cNvSpPr txBox="1">
            <a:spLocks noGrp="1" noChangeArrowheads="1"/>
          </p:cNvSpPr>
          <p:nvPr/>
        </p:nvSpPr>
        <p:spPr>
          <a:xfrm>
            <a:off x="1937385" y="488315"/>
            <a:ext cx="4227195" cy="27813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이동형 전등의 노출전선 충전부 접촉으로 감전</a:t>
            </a:r>
            <a:endParaRPr lang="ko-KR" altLang="en-US" sz="1200" b="1" dirty="0">
              <a:solidFill>
                <a:schemeClr val="bg1"/>
              </a:solidFill>
              <a:latin typeface="-윤고딕320" charset="0"/>
              <a:ea typeface="-윤고딕320" charset="0"/>
            </a:endParaRPr>
          </a:p>
        </p:txBody>
      </p:sp>
      <p:sp>
        <p:nvSpPr>
          <p:cNvPr id="46" name="텍스트 상자 46"/>
          <p:cNvSpPr txBox="1">
            <a:spLocks noGrp="1" noChangeArrowheads="1"/>
          </p:cNvSpPr>
          <p:nvPr/>
        </p:nvSpPr>
        <p:spPr>
          <a:xfrm>
            <a:off x="1965960" y="1000125"/>
            <a:ext cx="6353810" cy="41846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100" dirty="0">
                <a:solidFill>
                  <a:schemeClr val="tx1"/>
                </a:solidFill>
                <a:latin typeface="맑은 고딕" charset="0"/>
                <a:ea typeface="맑은 고딕" charset="0"/>
              </a:rPr>
              <a:t>A worker at a shipyard was removing portable lamps that had been used for maintenance work when he was electrocuted by an exposed wire.</a:t>
            </a:r>
            <a:endParaRPr lang="ko-KR" altLang="en-US" sz="1100" dirty="0">
              <a:solidFill>
                <a:schemeClr val="tx1"/>
              </a:solidFill>
              <a:latin typeface="맑은 고딕" charset="0"/>
              <a:ea typeface="맑은 고딕" charset="0"/>
            </a:endParaRPr>
          </a:p>
        </p:txBody>
      </p:sp>
      <p:sp>
        <p:nvSpPr>
          <p:cNvPr id="47" name="TextBox 47"/>
          <p:cNvSpPr txBox="1">
            <a:spLocks noGrp="1" noChangeArrowheads="1"/>
          </p:cNvSpPr>
          <p:nvPr/>
        </p:nvSpPr>
        <p:spPr>
          <a:xfrm>
            <a:off x="5513705" y="1969770"/>
            <a:ext cx="2832100" cy="782320"/>
          </a:xfrm>
          <a:prstGeom prst="rect">
            <a:avLst/>
          </a:prstGeom>
          <a:noFill/>
        </p:spPr>
        <p:txBody>
          <a:bodyPr vert="horz" wrap="square" lIns="0" tIns="0" rIns="0" bIns="0" anchor="t"/>
          <a:lstStyle/>
          <a:p>
            <a:pPr marL="0" indent="0" algn="l" defTabSz="508000" eaLnBrk="0" fontAlgn="auto" latinLnBrk="0">
              <a:lnSpc>
                <a:spcPct val="100000"/>
              </a:lnSpc>
              <a:spcBef>
                <a:spcPts val="0"/>
              </a:spcBef>
              <a:spcAft>
                <a:spcPts val="0"/>
              </a:spcAft>
              <a:buFontTx/>
              <a:buNone/>
            </a:pPr>
            <a:endParaRPr lang="ko-KR" altLang="en-US" sz="1600" b="1" dirty="0">
              <a:solidFill>
                <a:srgbClr val="7030A0"/>
              </a:solidFill>
              <a:latin typeface="Times New Roman" charset="0"/>
              <a:ea typeface="Times New Roman" charset="0"/>
            </a:endParaRPr>
          </a:p>
          <a:p>
            <a:pPr eaLnBrk="0">
              <a:spcAft>
                <a:spcPts val="1200"/>
              </a:spcAft>
              <a:buClr>
                <a:srgbClr val="000000"/>
              </a:buClr>
              <a:buFont typeface="Tahoma"/>
              <a:buChar char="•"/>
            </a:pPr>
            <a:r>
              <a:rPr lang="en-US" altLang="ko-KR" sz="1500" dirty="0">
                <a:solidFill>
                  <a:schemeClr val="bg1"/>
                </a:solidFill>
                <a:latin typeface="Tahoma" charset="0"/>
                <a:ea typeface="Tahoma" charset="0"/>
              </a:rPr>
              <a:t> </a:t>
            </a:r>
            <a:r>
              <a:rPr lang="en-US" altLang="ko-KR" sz="1500" dirty="0" smtClean="0">
                <a:solidFill>
                  <a:schemeClr val="bg1"/>
                </a:solidFill>
                <a:latin typeface="Tahoma" charset="0"/>
                <a:ea typeface="Tahoma" charset="0"/>
              </a:rPr>
              <a:t>‘</a:t>
            </a:r>
            <a:r>
              <a:rPr lang="en-US" altLang="ko-KR" sz="1500" dirty="0" smtClean="0">
                <a:solidFill>
                  <a:srgbClr val="000000"/>
                </a:solidFill>
                <a:latin typeface="Tahoma" charset="0"/>
                <a:ea typeface="Tahoma" charset="0"/>
              </a:rPr>
              <a:t>A </a:t>
            </a:r>
            <a:r>
              <a:rPr lang="en-US" altLang="ko-KR" sz="1500" dirty="0">
                <a:solidFill>
                  <a:srgbClr val="000000"/>
                </a:solidFill>
                <a:latin typeface="Tahoma" charset="0"/>
                <a:ea typeface="Tahoma" charset="0"/>
              </a:rPr>
              <a:t>live wire was left exposed.  </a:t>
            </a:r>
            <a:r>
              <a:rPr lang="en-US" altLang="ko-KR" sz="1500" dirty="0" err="1" smtClean="0">
                <a:solidFill>
                  <a:schemeClr val="bg1"/>
                </a:solidFill>
                <a:latin typeface="Tahoma" charset="0"/>
                <a:ea typeface="Tahoma" charset="0"/>
              </a:rPr>
              <a:t>C'</a:t>
            </a:r>
            <a:r>
              <a:rPr lang="en-US" altLang="ko-KR" sz="1500" dirty="0" err="1" smtClean="0">
                <a:solidFill>
                  <a:srgbClr val="000000"/>
                </a:solidFill>
                <a:latin typeface="Tahoma" charset="0"/>
                <a:ea typeface="Tahoma" charset="0"/>
              </a:rPr>
              <a:t>The</a:t>
            </a:r>
            <a:r>
              <a:rPr lang="en-US" altLang="ko-KR" sz="1500" dirty="0" smtClean="0">
                <a:solidFill>
                  <a:srgbClr val="000000"/>
                </a:solidFill>
                <a:latin typeface="Tahoma" charset="0"/>
                <a:ea typeface="Tahoma" charset="0"/>
              </a:rPr>
              <a:t> </a:t>
            </a:r>
            <a:r>
              <a:rPr lang="en-US" altLang="ko-KR" sz="1500" dirty="0">
                <a:solidFill>
                  <a:srgbClr val="000000"/>
                </a:solidFill>
                <a:latin typeface="Tahoma" charset="0"/>
                <a:ea typeface="Tahoma" charset="0"/>
              </a:rPr>
              <a:t>plug was not </a:t>
            </a:r>
            <a:r>
              <a:rPr lang="en-US" altLang="ko-KR" sz="1500" dirty="0" smtClean="0">
                <a:solidFill>
                  <a:srgbClr val="000000"/>
                </a:solidFill>
                <a:latin typeface="Tahoma" charset="0"/>
                <a:ea typeface="Tahoma" charset="0"/>
              </a:rPr>
              <a:t>grounded.</a:t>
            </a:r>
            <a:endParaRPr lang="ko-KR" altLang="en-US" sz="1500" dirty="0">
              <a:solidFill>
                <a:srgbClr val="000000"/>
              </a:solidFill>
              <a:latin typeface="Tahoma" charset="0"/>
              <a:ea typeface="Tahoma" charset="0"/>
            </a:endParaRPr>
          </a:p>
        </p:txBody>
      </p:sp>
      <p:sp>
        <p:nvSpPr>
          <p:cNvPr id="48" name="텍스트 상자 48"/>
          <p:cNvSpPr txBox="1">
            <a:spLocks noGrp="1" noChangeArrowheads="1"/>
          </p:cNvSpPr>
          <p:nvPr/>
        </p:nvSpPr>
        <p:spPr>
          <a:xfrm>
            <a:off x="5621655" y="2823845"/>
            <a:ext cx="2842895" cy="35306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dirty="0">
                <a:solidFill>
                  <a:schemeClr val="accent4">
                    <a:lumMod val="75000"/>
                    <a:lumOff val="0"/>
                  </a:schemeClr>
                </a:solidFill>
                <a:latin typeface="-윤고딕330" charset="0"/>
                <a:ea typeface="-윤고딕330" charset="0"/>
              </a:rPr>
              <a:t>전선 전기 충전부의 노출, 비접지용 플러그를 사용</a:t>
            </a:r>
            <a:endParaRPr lang="ko-KR" altLang="en-US" sz="900" dirty="0">
              <a:solidFill>
                <a:schemeClr val="accent4">
                  <a:lumMod val="75000"/>
                  <a:lumOff val="0"/>
                </a:schemeClr>
              </a:solidFill>
              <a:latin typeface="-윤고딕330" charset="0"/>
              <a:ea typeface="-윤고딕330" charset="0"/>
            </a:endParaRPr>
          </a:p>
        </p:txBody>
      </p:sp>
      <p:sp>
        <p:nvSpPr>
          <p:cNvPr id="49" name="텍스트 상자 49"/>
          <p:cNvSpPr txBox="1">
            <a:spLocks noGrp="1" noChangeArrowheads="1"/>
          </p:cNvSpPr>
          <p:nvPr/>
        </p:nvSpPr>
        <p:spPr>
          <a:xfrm>
            <a:off x="5639970" y="4299585"/>
            <a:ext cx="3242945" cy="353695"/>
          </a:xfrm>
          <a:prstGeom prst="rect">
            <a:avLst/>
          </a:prstGeom>
          <a:ln w="0">
            <a:noFill/>
            <a:prstDash/>
          </a:ln>
        </p:spPr>
        <p:txBody>
          <a:bodyPr vert="horz" wrap="square" lIns="89535" tIns="46355" rIns="89535" bIns="46355" anchor="t"/>
          <a:lstStyle/>
          <a:p>
            <a:pPr defTabSz="508000" eaLnBrk="0"/>
            <a:r>
              <a:rPr lang="ko-KR" altLang="en-US" sz="900" dirty="0" smtClean="0">
                <a:solidFill>
                  <a:schemeClr val="accent4">
                    <a:lumMod val="75000"/>
                    <a:lumOff val="0"/>
                  </a:schemeClr>
                </a:solidFill>
                <a:latin typeface="-윤고딕330" charset="0"/>
                <a:ea typeface="-윤고딕330" charset="0"/>
              </a:rPr>
              <a:t>이동용 전등의 전원 측에 설치된 누전차단기 고장</a:t>
            </a:r>
            <a:endParaRPr lang="ko-KR" altLang="en-US" sz="900" dirty="0">
              <a:solidFill>
                <a:schemeClr val="accent4">
                  <a:lumMod val="75000"/>
                  <a:lumOff val="0"/>
                </a:schemeClr>
              </a:solidFill>
              <a:latin typeface="-윤고딕330" charset="0"/>
              <a:ea typeface="-윤고딕330" charset="0"/>
            </a:endParaRPr>
          </a:p>
        </p:txBody>
      </p:sp>
      <p:sp>
        <p:nvSpPr>
          <p:cNvPr id="50" name="TextBox 50"/>
          <p:cNvSpPr txBox="1">
            <a:spLocks noGrp="1" noChangeArrowheads="1"/>
          </p:cNvSpPr>
          <p:nvPr/>
        </p:nvSpPr>
        <p:spPr>
          <a:xfrm>
            <a:off x="5546725" y="3221990"/>
            <a:ext cx="3404235" cy="782320"/>
          </a:xfrm>
          <a:prstGeom prst="rect">
            <a:avLst/>
          </a:prstGeom>
          <a:noFill/>
        </p:spPr>
        <p:txBody>
          <a:bodyPr vert="horz" wrap="square" lIns="0" tIns="0" rIns="0" bIns="0" anchor="t"/>
          <a:lstStyle/>
          <a:p>
            <a:pPr marL="0" indent="0" algn="l" defTabSz="508000" eaLnBrk="0" fontAlgn="auto" latinLnBrk="0">
              <a:lnSpc>
                <a:spcPct val="100000"/>
              </a:lnSpc>
              <a:spcBef>
                <a:spcPts val="0"/>
              </a:spcBef>
              <a:spcAft>
                <a:spcPts val="0"/>
              </a:spcAft>
              <a:buFontTx/>
              <a:buNone/>
            </a:pPr>
            <a:endParaRPr lang="ko-KR" altLang="en-US" sz="1600" b="1" dirty="0">
              <a:solidFill>
                <a:srgbClr val="7030A0"/>
              </a:solidFill>
              <a:latin typeface="Times New Roman" charset="0"/>
              <a:ea typeface="Times New Roman" charset="0"/>
            </a:endParaRPr>
          </a:p>
          <a:p>
            <a:pPr marL="0" indent="0" algn="l" defTabSz="457200" eaLnBrk="0" fontAlgn="auto" latinLnBrk="0">
              <a:lnSpc>
                <a:spcPct val="100000"/>
              </a:lnSpc>
              <a:spcBef>
                <a:spcPts val="0"/>
              </a:spcBef>
              <a:spcAft>
                <a:spcPts val="1200"/>
              </a:spcAft>
              <a:buClr>
                <a:srgbClr val="000000"/>
              </a:buClr>
              <a:buFont typeface="Tahoma"/>
              <a:buChar char="•"/>
            </a:pPr>
            <a:r>
              <a:rPr lang="en-US" altLang="ko-KR" sz="1500" dirty="0">
                <a:solidFill>
                  <a:srgbClr val="000000"/>
                </a:solidFill>
                <a:latin typeface="Tahoma" charset="0"/>
                <a:ea typeface="Tahoma" charset="0"/>
              </a:rPr>
              <a:t> </a:t>
            </a:r>
            <a:r>
              <a:rPr lang="en-US" altLang="ko-KR" sz="1500" dirty="0" smtClean="0">
                <a:solidFill>
                  <a:srgbClr val="000000"/>
                </a:solidFill>
                <a:latin typeface="Tahoma" charset="0"/>
                <a:ea typeface="Tahoma" charset="0"/>
              </a:rPr>
              <a:t>Circuit </a:t>
            </a:r>
            <a:r>
              <a:rPr lang="en-US" altLang="ko-KR" sz="1500" dirty="0">
                <a:solidFill>
                  <a:srgbClr val="000000"/>
                </a:solidFill>
                <a:latin typeface="Tahoma" charset="0"/>
                <a:ea typeface="Tahoma" charset="0"/>
              </a:rPr>
              <a:t>breaker at the source of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power supply was not in working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order.</a:t>
            </a:r>
            <a:endParaRPr lang="ko-KR" altLang="en-US" sz="1500" dirty="0">
              <a:solidFill>
                <a:srgbClr val="000000"/>
              </a:solidFill>
              <a:latin typeface="Tahoma" charset="0"/>
              <a:ea typeface="Tahoma" charset="0"/>
            </a:endParaRPr>
          </a:p>
        </p:txBody>
      </p:sp>
      <p:pic>
        <p:nvPicPr>
          <p:cNvPr id="51" name="Picture 51" descr="C:/Users/Administrator/AppData/Roaming/PolarisOffice/ETemp/4404_3840624/fImage264512281854.png"/>
          <p:cNvPicPr>
            <a:picLocks noChangeAspect="1"/>
          </p:cNvPicPr>
          <p:nvPr/>
        </p:nvPicPr>
        <p:blipFill rotWithShape="1">
          <a:blip r:embed="rId4">
            <a:extLst>
              <a:ext uri="{28A0092B-C50C-407E-A947-70E740481C1C}">
                <a14:useLocalDpi xmlns:a14="http://schemas.microsoft.com/office/drawing/2010/main" val="0"/>
              </a:ext>
            </a:extLst>
          </a:blip>
          <a:srcRect/>
          <a:stretch>
            <a:fillRect/>
          </a:stretch>
        </p:blipFill>
        <p:spPr>
          <a:xfrm>
            <a:off x="4730750" y="2167255"/>
            <a:ext cx="522604" cy="737235"/>
          </a:xfrm>
          <a:prstGeom prst="rect">
            <a:avLst/>
          </a:prstGeom>
          <a:noFill/>
        </p:spPr>
      </p:pic>
      <p:sp>
        <p:nvSpPr>
          <p:cNvPr id="52" name="텍스트 상자 52"/>
          <p:cNvSpPr txBox="1">
            <a:spLocks noGrp="1" noChangeArrowheads="1"/>
          </p:cNvSpPr>
          <p:nvPr/>
        </p:nvSpPr>
        <p:spPr>
          <a:xfrm>
            <a:off x="4434205" y="2515235"/>
            <a:ext cx="1767205" cy="23241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b="1" dirty="0">
                <a:solidFill>
                  <a:srgbClr val="96549D"/>
                </a:solidFill>
                <a:latin typeface="Arial" charset="0"/>
                <a:ea typeface="Arial" charset="0"/>
              </a:rPr>
              <a:t>Cause of Accident</a:t>
            </a:r>
            <a:endParaRPr lang="ko-KR" altLang="en-US" sz="900" b="1" dirty="0">
              <a:solidFill>
                <a:srgbClr val="96549D"/>
              </a:solidFill>
              <a:latin typeface="Arial" charset="0"/>
              <a:ea typeface="Arial" charset="0"/>
            </a:endParaRPr>
          </a:p>
        </p:txBody>
      </p:sp>
      <p:sp>
        <p:nvSpPr>
          <p:cNvPr id="53" name="텍스트 상자 53"/>
          <p:cNvSpPr txBox="1">
            <a:spLocks noGrp="1" noChangeArrowheads="1"/>
          </p:cNvSpPr>
          <p:nvPr/>
        </p:nvSpPr>
        <p:spPr>
          <a:xfrm>
            <a:off x="4688205" y="2654935"/>
            <a:ext cx="682625" cy="23241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b="1" dirty="0">
                <a:solidFill>
                  <a:srgbClr val="96549D"/>
                </a:solidFill>
                <a:latin typeface="-윤고딕330" charset="0"/>
                <a:ea typeface="-윤고딕330" charset="0"/>
              </a:rPr>
              <a:t>재해원인</a:t>
            </a:r>
            <a:endParaRPr lang="ko-KR" altLang="en-US" sz="900" b="1" dirty="0">
              <a:solidFill>
                <a:srgbClr val="96549D"/>
              </a:solidFill>
              <a:latin typeface="-윤고딕330" charset="0"/>
              <a:ea typeface="-윤고딕330" charset="0"/>
            </a:endParaRPr>
          </a:p>
        </p:txBody>
      </p:sp>
      <p:sp>
        <p:nvSpPr>
          <p:cNvPr id="24" name="Rectangle 42"/>
          <p:cNvSpPr>
            <a:spLocks noGrp="1" noChangeArrowheads="1"/>
          </p:cNvSpPr>
          <p:nvPr/>
        </p:nvSpPr>
        <p:spPr>
          <a:xfrm>
            <a:off x="-12065" y="229235"/>
            <a:ext cx="372110"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3</a:t>
            </a:r>
            <a:endParaRPr lang="ko-KR" altLang="en-US" sz="1300" b="1" dirty="0">
              <a:solidFill>
                <a:schemeClr val="tx1"/>
              </a:solidFill>
              <a:latin typeface="맑은 고딕" charset="0"/>
              <a:ea typeface="맑은 고딕" charset="0"/>
            </a:endParaRPr>
          </a:p>
        </p:txBody>
      </p:sp>
      <p:sp>
        <p:nvSpPr>
          <p:cNvPr id="25" name="텍스트 상자 44"/>
          <p:cNvSpPr txBox="1">
            <a:spLocks noGrp="1" noChangeArrowheads="1"/>
          </p:cNvSpPr>
          <p:nvPr/>
        </p:nvSpPr>
        <p:spPr>
          <a:xfrm>
            <a:off x="185420" y="178435"/>
            <a:ext cx="1630680" cy="40005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000" b="1" dirty="0">
                <a:solidFill>
                  <a:schemeClr val="tx1"/>
                </a:solidFill>
                <a:latin typeface="Arial" charset="0"/>
                <a:ea typeface="Arial" charset="0"/>
              </a:rPr>
              <a:t>Examples of Accidents and Prevention Measures</a:t>
            </a:r>
            <a:endParaRPr lang="ko-KR" altLang="en-US" sz="1000" b="1" dirty="0">
              <a:solidFill>
                <a:schemeClr val="tx1"/>
              </a:solidFill>
              <a:latin typeface="Arial" charset="0"/>
              <a:ea typeface="Arial" charset="0"/>
            </a:endParaRPr>
          </a:p>
        </p:txBody>
      </p:sp>
      <p:sp>
        <p:nvSpPr>
          <p:cNvPr id="26" name="텍스트 상자 45"/>
          <p:cNvSpPr txBox="1">
            <a:spLocks noGrp="1" noChangeArrowheads="1"/>
          </p:cNvSpPr>
          <p:nvPr/>
        </p:nvSpPr>
        <p:spPr>
          <a:xfrm>
            <a:off x="197244" y="667538"/>
            <a:ext cx="1494155" cy="231775"/>
          </a:xfrm>
          <a:prstGeom prst="rect">
            <a:avLst/>
          </a:prstGeom>
          <a:ln w="0">
            <a:noFill/>
            <a:prstDash/>
          </a:ln>
        </p:spPr>
        <p:txBody>
          <a:bodyPr vert="horz" wrap="square" lIns="89535" tIns="46355" rIns="89535" bIns="46355" anchor="t"/>
          <a:lstStyle/>
          <a:p>
            <a:pPr marL="0" indent="0" algn="l" defTabSz="457200" eaLnBrk="0" fontAlgn="auto" latinLnBrk="0">
              <a:lnSpc>
                <a:spcPct val="100000"/>
              </a:lnSpc>
              <a:spcBef>
                <a:spcPts val="0"/>
              </a:spcBef>
              <a:spcAft>
                <a:spcPts val="0"/>
              </a:spcAft>
              <a:buFontTx/>
              <a:buNone/>
            </a:pPr>
            <a:r>
              <a:rPr lang="en-US" altLang="ko-KR" sz="900" dirty="0">
                <a:solidFill>
                  <a:schemeClr val="tx1"/>
                </a:solidFill>
                <a:latin typeface="-윤고딕330" charset="0"/>
                <a:ea typeface="-윤고딕330" charset="0"/>
              </a:rPr>
              <a:t>재해사례와 예방대책</a:t>
            </a:r>
            <a:endParaRPr lang="ko-KR" altLang="en-US" sz="900" dirty="0">
              <a:solidFill>
                <a:schemeClr val="tx1"/>
              </a:solidFill>
              <a:latin typeface="-윤고딕330" charset="0"/>
              <a:ea typeface="-윤고딕330" charset="0"/>
            </a:endParaRPr>
          </a:p>
        </p:txBody>
      </p:sp>
      <p:sp>
        <p:nvSpPr>
          <p:cNvPr id="27" name="TextBox 26"/>
          <p:cNvSpPr txBox="1"/>
          <p:nvPr/>
        </p:nvSpPr>
        <p:spPr>
          <a:xfrm>
            <a:off x="509270" y="1048385"/>
            <a:ext cx="1218565" cy="233205"/>
          </a:xfrm>
          <a:prstGeom prst="rect">
            <a:avLst/>
          </a:prstGeom>
          <a:noFill/>
        </p:spPr>
        <p:txBody>
          <a:bodyPr vert="horz" wrap="square" lIns="0" tIns="0" rIns="0" bIns="0" anchor="t">
            <a:spAutoFit/>
          </a:bodyPr>
          <a:lstStyle/>
          <a:p>
            <a:pPr marL="0" indent="0" algn="l" defTabSz="457200" eaLnBrk="0" fontAlgn="auto" latinLnBrk="0">
              <a:lnSpc>
                <a:spcPts val="2000"/>
              </a:lnSpc>
              <a:spcBef>
                <a:spcPts val="0"/>
              </a:spcBef>
              <a:spcAft>
                <a:spcPts val="800"/>
              </a:spcAft>
              <a:buFontTx/>
              <a:buNone/>
            </a:pPr>
            <a:r>
              <a:rPr lang="en-US" altLang="ko-KR" sz="1400" b="1" dirty="0">
                <a:solidFill>
                  <a:schemeClr val="tx1">
                    <a:lumMod val="65000"/>
                    <a:lumOff val="35000"/>
                  </a:schemeClr>
                </a:solidFill>
                <a:latin typeface="Arial" pitchFamily="34" charset="0"/>
                <a:ea typeface="맑은 고딕" charset="0"/>
                <a:cs typeface="Arial" pitchFamily="34" charset="0"/>
              </a:rPr>
              <a:t>Example</a:t>
            </a:r>
            <a:endParaRPr lang="ko-KR" altLang="en-US" sz="1400" b="1" dirty="0">
              <a:solidFill>
                <a:schemeClr val="tx1">
                  <a:lumMod val="65000"/>
                  <a:lumOff val="35000"/>
                </a:schemeClr>
              </a:solidFill>
              <a:latin typeface="Arial" pitchFamily="34" charset="0"/>
              <a:ea typeface="맑은 고딕" charset="0"/>
              <a:cs typeface="Arial" pitchFamily="34" charset="0"/>
            </a:endParaRPr>
          </a:p>
        </p:txBody>
      </p:sp>
      <p:sp>
        <p:nvSpPr>
          <p:cNvPr id="28" name="TextBox 27"/>
          <p:cNvSpPr txBox="1"/>
          <p:nvPr/>
        </p:nvSpPr>
        <p:spPr>
          <a:xfrm>
            <a:off x="346075" y="1029335"/>
            <a:ext cx="384175" cy="226060"/>
          </a:xfrm>
          <a:prstGeom prst="rect">
            <a:avLst/>
          </a:prstGeom>
          <a:noFill/>
        </p:spPr>
        <p:txBody>
          <a:bodyPr vert="horz" wrap="square" lIns="0" tIns="0" rIns="0" bIns="0" anchor="t">
            <a:spAutoFit/>
          </a:bodyPr>
          <a:lstStyle/>
          <a:p>
            <a:pPr marL="285750" indent="-285750" algn="l" defTabSz="457200" eaLnBrk="0" fontAlgn="auto" latinLnBrk="0">
              <a:lnSpc>
                <a:spcPts val="2000"/>
              </a:lnSpc>
              <a:spcBef>
                <a:spcPts val="0"/>
              </a:spcBef>
              <a:spcAft>
                <a:spcPts val="800"/>
              </a:spcAft>
              <a:buClr>
                <a:srgbClr val="595959"/>
              </a:buClr>
              <a:buSzPct val="70000"/>
              <a:buFont typeface="맑은 고딕"/>
              <a:buChar char="▶"/>
            </a:pPr>
            <a:r>
              <a:rPr lang="en-US" altLang="ko-KR" sz="1200" b="1" dirty="0">
                <a:solidFill>
                  <a:schemeClr val="tx1">
                    <a:lumMod val="65000"/>
                    <a:lumOff val="35000"/>
                  </a:schemeClr>
                </a:solidFill>
                <a:latin typeface="맑은 고딕" charset="0"/>
                <a:ea typeface="맑은 고딕" charset="0"/>
              </a:rPr>
              <a:t>  </a:t>
            </a:r>
            <a:endParaRPr lang="ko-KR" altLang="en-US" sz="1200" b="1" dirty="0">
              <a:solidFill>
                <a:schemeClr val="tx1">
                  <a:lumMod val="65000"/>
                  <a:lumOff val="35000"/>
                </a:schemeClr>
              </a:solidFill>
              <a:latin typeface="맑은 고딕" charset="0"/>
              <a:ea typeface="맑은 고딕" charset="0"/>
            </a:endParaRPr>
          </a:p>
        </p:txBody>
      </p:sp>
      <p:sp>
        <p:nvSpPr>
          <p:cNvPr id="29" name="TextBox 28"/>
          <p:cNvSpPr txBox="1"/>
          <p:nvPr/>
        </p:nvSpPr>
        <p:spPr>
          <a:xfrm>
            <a:off x="501029" y="1237856"/>
            <a:ext cx="1218565" cy="256540"/>
          </a:xfrm>
          <a:prstGeom prst="rect">
            <a:avLst/>
          </a:prstGeom>
          <a:noFill/>
        </p:spPr>
        <p:txBody>
          <a:bodyPr vert="horz" wrap="square" lIns="0" tIns="0" rIns="0" bIns="0" anchor="t">
            <a:spAutoFit/>
          </a:bodyPr>
          <a:lstStyle/>
          <a:p>
            <a:pPr marL="0" indent="0" algn="l" defTabSz="457200" eaLnBrk="0" fontAlgn="auto" latinLnBrk="0">
              <a:lnSpc>
                <a:spcPts val="2000"/>
              </a:lnSpc>
              <a:spcBef>
                <a:spcPts val="0"/>
              </a:spcBef>
              <a:spcAft>
                <a:spcPts val="800"/>
              </a:spcAft>
              <a:buFontTx/>
              <a:buNone/>
            </a:pPr>
            <a:r>
              <a:rPr lang="en-US" altLang="ko-KR" sz="1000" b="1" dirty="0">
                <a:solidFill>
                  <a:schemeClr val="tx1">
                    <a:lumMod val="65000"/>
                    <a:lumOff val="35000"/>
                  </a:schemeClr>
                </a:solidFill>
                <a:latin typeface="맑은 고딕" charset="0"/>
                <a:ea typeface="맑은 고딕" charset="0"/>
              </a:rPr>
              <a:t>주요</a:t>
            </a:r>
            <a:r>
              <a:rPr lang="en-US" altLang="ko-KR" sz="1000" b="1" dirty="0">
                <a:solidFill>
                  <a:schemeClr val="tx1">
                    <a:lumMod val="65000"/>
                    <a:lumOff val="35000"/>
                  </a:schemeClr>
                </a:solidFill>
                <a:latin typeface="Calibri" charset="0"/>
                <a:ea typeface="Calibri" charset="0"/>
              </a:rPr>
              <a:t> </a:t>
            </a:r>
            <a:r>
              <a:rPr lang="en-US" altLang="ko-KR" sz="1000" b="1" dirty="0">
                <a:solidFill>
                  <a:schemeClr val="tx1">
                    <a:lumMod val="65000"/>
                    <a:lumOff val="35000"/>
                  </a:schemeClr>
                </a:solidFill>
                <a:latin typeface="맑은 고딕" charset="0"/>
                <a:ea typeface="맑은 고딕" charset="0"/>
              </a:rPr>
              <a:t>재해</a:t>
            </a:r>
            <a:r>
              <a:rPr lang="en-US" altLang="ko-KR" sz="1000" b="1" dirty="0">
                <a:solidFill>
                  <a:schemeClr val="tx1">
                    <a:lumMod val="65000"/>
                    <a:lumOff val="35000"/>
                  </a:schemeClr>
                </a:solidFill>
                <a:latin typeface="Calibri" charset="0"/>
                <a:ea typeface="Calibri" charset="0"/>
              </a:rPr>
              <a:t> </a:t>
            </a:r>
            <a:r>
              <a:rPr lang="en-US" altLang="ko-KR" sz="1000" b="1" dirty="0">
                <a:solidFill>
                  <a:schemeClr val="tx1">
                    <a:lumMod val="65000"/>
                    <a:lumOff val="35000"/>
                  </a:schemeClr>
                </a:solidFill>
                <a:latin typeface="맑은 고딕" charset="0"/>
                <a:ea typeface="맑은 고딕" charset="0"/>
              </a:rPr>
              <a:t>내용</a:t>
            </a:r>
            <a:endParaRPr lang="ko-KR" altLang="en-US" sz="1000" b="1" dirty="0">
              <a:solidFill>
                <a:schemeClr val="tx1">
                  <a:lumMod val="65000"/>
                  <a:lumOff val="35000"/>
                </a:schemeClr>
              </a:solidFill>
              <a:latin typeface="맑은 고딕" charset="0"/>
              <a:ea typeface="맑은 고딕" charset="0"/>
            </a:endParaRPr>
          </a:p>
        </p:txBody>
      </p:sp>
      <p:pic>
        <p:nvPicPr>
          <p:cNvPr id="30" name="Picture 7" descr="C:/Users/Administrator/AppData/Roaming/PolarisOffice/ETemp/3288_5820208/image9.emf"/>
          <p:cNvPicPr>
            <a:picLocks noChangeAspect="1"/>
          </p:cNvPicPr>
          <p:nvPr/>
        </p:nvPicPr>
        <p:blipFill rotWithShape="1">
          <a:blip r:embed="rId5">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extLst>
      <p:ext uri="{BB962C8B-B14F-4D97-AF65-F5344CB8AC3E}">
        <p14:creationId xmlns:p14="http://schemas.microsoft.com/office/powerpoint/2010/main" val="96414396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2" name="도형 71"/>
          <p:cNvSpPr>
            <a:spLocks noGrp="1" noChangeArrowheads="1"/>
          </p:cNvSpPr>
          <p:nvPr/>
        </p:nvSpPr>
        <p:spPr>
          <a:xfrm>
            <a:off x="-9525" y="973455"/>
            <a:ext cx="9159875" cy="1069340"/>
          </a:xfrm>
          <a:prstGeom prst="rect">
            <a:avLst/>
          </a:prstGeom>
          <a:gradFill>
            <a:gsLst>
              <a:gs pos="0">
                <a:srgbClr val="8488C4"/>
              </a:gs>
              <a:gs pos="0">
                <a:srgbClr val="D4DEFF"/>
              </a:gs>
            </a:gsLst>
            <a:lin ang="10800000" scaled="0"/>
          </a:gradFill>
          <a:ln w="0">
            <a:noFill/>
            <a:prstDash/>
          </a:ln>
        </p:spPr>
        <p:style>
          <a:lnRef idx="2">
            <a:schemeClr val="accent1">
              <a:shade val="50000"/>
            </a:schemeClr>
          </a:lnRef>
          <a:fillRef idx="1">
            <a:schemeClr val="accent1"/>
          </a:fillRef>
          <a:effectRef idx="0">
            <a:schemeClr val="accent1"/>
          </a:effectRef>
          <a:fontRef idx="major">
            <a:schemeClr val="lt1"/>
          </a:fontRef>
        </p:style>
        <p:txBody>
          <a:bodyPr vert="horz" wrap="square" lIns="91440" tIns="45720" rIns="91440" bIns="45720" anchor="ctr"/>
          <a:lstStyle/>
          <a:p>
            <a:pPr marL="0" indent="0" algn="ctr" defTabSz="508000" fontAlgn="auto">
              <a:lnSpc>
                <a:spcPct val="100000"/>
              </a:lnSpc>
              <a:spcBef>
                <a:spcPts val="0"/>
              </a:spcBef>
              <a:spcAft>
                <a:spcPts val="0"/>
              </a:spcAft>
              <a:buFontTx/>
              <a:buNone/>
            </a:pPr>
            <a:endParaRPr lang="ko-KR" altLang="en-US" sz="1800" dirty="0">
              <a:latin typeface="맑은 고딕" charset="0"/>
              <a:ea typeface="맑은 고딕" charset="0"/>
            </a:endParaRPr>
          </a:p>
        </p:txBody>
      </p:sp>
      <p:sp>
        <p:nvSpPr>
          <p:cNvPr id="41" name="TextBox 41"/>
          <p:cNvSpPr txBox="1">
            <a:spLocks noGrp="1" noChangeArrowheads="1"/>
          </p:cNvSpPr>
          <p:nvPr/>
        </p:nvSpPr>
        <p:spPr>
          <a:xfrm>
            <a:off x="1922145" y="156210"/>
            <a:ext cx="722439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Electrocuted by an Exposed Wire of a Portable Lamp</a:t>
            </a:r>
            <a:endParaRPr lang="ko-KR" altLang="en-US" sz="2000" b="1" dirty="0">
              <a:solidFill>
                <a:srgbClr val="FFFFFF"/>
              </a:solidFill>
              <a:latin typeface="맑은 고딕" charset="0"/>
              <a:ea typeface="맑은 고딕" charset="0"/>
            </a:endParaRPr>
          </a:p>
        </p:txBody>
      </p:sp>
      <p:sp>
        <p:nvSpPr>
          <p:cNvPr id="43" name="텍스트 상자 43"/>
          <p:cNvSpPr txBox="1">
            <a:spLocks noGrp="1" noChangeArrowheads="1"/>
          </p:cNvSpPr>
          <p:nvPr/>
        </p:nvSpPr>
        <p:spPr>
          <a:xfrm>
            <a:off x="1937385" y="488315"/>
            <a:ext cx="4227195" cy="27813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이동형 전등의 노출전선 충전부 접촉으로 감전</a:t>
            </a:r>
            <a:endParaRPr lang="ko-KR" altLang="en-US" sz="1200" b="1" dirty="0">
              <a:solidFill>
                <a:schemeClr val="bg1"/>
              </a:solidFill>
              <a:latin typeface="-윤고딕320" charset="0"/>
              <a:ea typeface="-윤고딕320" charset="0"/>
            </a:endParaRPr>
          </a:p>
        </p:txBody>
      </p:sp>
      <p:sp>
        <p:nvSpPr>
          <p:cNvPr id="46" name="텍스트 상자 46"/>
          <p:cNvSpPr txBox="1">
            <a:spLocks noGrp="1" noChangeArrowheads="1"/>
          </p:cNvSpPr>
          <p:nvPr/>
        </p:nvSpPr>
        <p:spPr>
          <a:xfrm>
            <a:off x="1965960" y="1000125"/>
            <a:ext cx="6352540" cy="60134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100" dirty="0">
                <a:solidFill>
                  <a:schemeClr val="tx1"/>
                </a:solidFill>
                <a:latin typeface="맑은 고딕" charset="0"/>
                <a:ea typeface="맑은 고딕" charset="0"/>
              </a:rPr>
              <a:t>A worker at a shipyard was removing portable lamps that had been used for maintenance work when he was electrocuted by an exposed wire.</a:t>
            </a:r>
            <a:endParaRPr lang="ko-KR" altLang="en-US" sz="1100" dirty="0">
              <a:solidFill>
                <a:schemeClr val="tx1"/>
              </a:solidFill>
              <a:latin typeface="맑은 고딕" charset="0"/>
              <a:ea typeface="맑은 고딕" charset="0"/>
            </a:endParaRPr>
          </a:p>
        </p:txBody>
      </p:sp>
      <p:pic>
        <p:nvPicPr>
          <p:cNvPr id="54" name="Picture 54" descr="C:/Users/Administrator/AppData/Roaming/PolarisOffice/ETemp/4404_3840624/fImage32981301849.png"/>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4562475" y="2165985"/>
            <a:ext cx="513080" cy="726440"/>
          </a:xfrm>
          <a:prstGeom prst="rect">
            <a:avLst/>
          </a:prstGeom>
          <a:noFill/>
        </p:spPr>
      </p:pic>
      <p:sp>
        <p:nvSpPr>
          <p:cNvPr id="55" name="텍스트 상자 55"/>
          <p:cNvSpPr txBox="1">
            <a:spLocks noGrp="1" noChangeArrowheads="1"/>
          </p:cNvSpPr>
          <p:nvPr/>
        </p:nvSpPr>
        <p:spPr>
          <a:xfrm>
            <a:off x="4478020" y="2498090"/>
            <a:ext cx="785495" cy="233044"/>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b="1" dirty="0">
                <a:solidFill>
                  <a:srgbClr val="0FB4AD"/>
                </a:solidFill>
                <a:latin typeface="Arial" charset="0"/>
                <a:ea typeface="Arial" charset="0"/>
              </a:rPr>
              <a:t>Prevention</a:t>
            </a:r>
            <a:endParaRPr lang="ko-KR" altLang="en-US" sz="900" b="1" dirty="0">
              <a:solidFill>
                <a:srgbClr val="0FB4AD"/>
              </a:solidFill>
              <a:latin typeface="Arial" charset="0"/>
              <a:ea typeface="Arial" charset="0"/>
            </a:endParaRPr>
          </a:p>
        </p:txBody>
      </p:sp>
      <p:sp>
        <p:nvSpPr>
          <p:cNvPr id="56" name="텍스트 상자 56"/>
          <p:cNvSpPr txBox="1">
            <a:spLocks noGrp="1" noChangeArrowheads="1"/>
          </p:cNvSpPr>
          <p:nvPr/>
        </p:nvSpPr>
        <p:spPr>
          <a:xfrm>
            <a:off x="4535805" y="2637790"/>
            <a:ext cx="682625" cy="23241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b="1" dirty="0">
                <a:solidFill>
                  <a:srgbClr val="0FB4AD"/>
                </a:solidFill>
                <a:latin typeface="-윤고딕330" charset="0"/>
                <a:ea typeface="-윤고딕330" charset="0"/>
              </a:rPr>
              <a:t>예방대책</a:t>
            </a:r>
            <a:endParaRPr lang="ko-KR" altLang="en-US" sz="900" b="1" dirty="0">
              <a:solidFill>
                <a:srgbClr val="0FB4AD"/>
              </a:solidFill>
              <a:latin typeface="-윤고딕330" charset="0"/>
              <a:ea typeface="-윤고딕330" charset="0"/>
            </a:endParaRPr>
          </a:p>
        </p:txBody>
      </p:sp>
      <p:sp>
        <p:nvSpPr>
          <p:cNvPr id="57" name="TextBox 57"/>
          <p:cNvSpPr txBox="1">
            <a:spLocks noGrp="1" noChangeArrowheads="1"/>
          </p:cNvSpPr>
          <p:nvPr/>
        </p:nvSpPr>
        <p:spPr>
          <a:xfrm>
            <a:off x="5123815" y="1855470"/>
            <a:ext cx="3503295" cy="1000125"/>
          </a:xfrm>
          <a:prstGeom prst="rect">
            <a:avLst/>
          </a:prstGeom>
          <a:noFill/>
        </p:spPr>
        <p:txBody>
          <a:bodyPr vert="horz" wrap="square" lIns="0" tIns="0" rIns="0" bIns="0" anchor="t"/>
          <a:lstStyle/>
          <a:p>
            <a:pPr marL="0" indent="0" algn="l" defTabSz="508000" eaLnBrk="0" fontAlgn="auto" latinLnBrk="0">
              <a:lnSpc>
                <a:spcPct val="100000"/>
              </a:lnSpc>
              <a:spcBef>
                <a:spcPts val="0"/>
              </a:spcBef>
              <a:spcAft>
                <a:spcPts val="0"/>
              </a:spcAft>
              <a:buFontTx/>
              <a:buNone/>
            </a:pPr>
            <a:endParaRPr lang="ko-KR" altLang="en-US" sz="1600" b="1" dirty="0">
              <a:solidFill>
                <a:srgbClr val="7030A0"/>
              </a:solidFill>
              <a:latin typeface="Times New Roman" charset="0"/>
              <a:ea typeface="Times New Roman" charset="0"/>
            </a:endParaRPr>
          </a:p>
          <a:p>
            <a:pPr marL="0" indent="0" algn="l" defTabSz="457200" eaLnBrk="0" fontAlgn="auto" latinLnBrk="0">
              <a:lnSpc>
                <a:spcPct val="100000"/>
              </a:lnSpc>
              <a:spcBef>
                <a:spcPts val="0"/>
              </a:spcBef>
              <a:spcAft>
                <a:spcPts val="1200"/>
              </a:spcAft>
              <a:buClr>
                <a:srgbClr val="000000"/>
              </a:buClr>
              <a:buFont typeface="Tahoma"/>
              <a:buChar char="•"/>
            </a:pPr>
            <a:r>
              <a:rPr lang="en-US" altLang="ko-KR" sz="1500" dirty="0">
                <a:solidFill>
                  <a:schemeClr val="bg1"/>
                </a:solidFill>
                <a:latin typeface="Tahoma" charset="0"/>
                <a:ea typeface="Tahoma" charset="0"/>
              </a:rPr>
              <a:t> </a:t>
            </a:r>
            <a:r>
              <a:rPr lang="en-US" altLang="ko-KR" sz="1500" dirty="0" smtClean="0">
                <a:solidFill>
                  <a:schemeClr val="bg1"/>
                </a:solidFill>
                <a:latin typeface="Tahoma" charset="0"/>
                <a:ea typeface="Tahoma" charset="0"/>
              </a:rPr>
              <a:t>‘</a:t>
            </a:r>
            <a:r>
              <a:rPr lang="en-US" altLang="ko-KR" sz="1500" dirty="0" smtClean="0">
                <a:solidFill>
                  <a:srgbClr val="000000"/>
                </a:solidFill>
                <a:latin typeface="Tahoma" charset="0"/>
                <a:ea typeface="Tahoma" charset="0"/>
              </a:rPr>
              <a:t>Insulate </a:t>
            </a:r>
            <a:r>
              <a:rPr lang="en-US" altLang="ko-KR" sz="1500" dirty="0">
                <a:solidFill>
                  <a:srgbClr val="000000"/>
                </a:solidFill>
                <a:latin typeface="Tahoma" charset="0"/>
                <a:ea typeface="Tahoma" charset="0"/>
              </a:rPr>
              <a:t>wires and portable cables to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prevent electrocution.</a:t>
            </a:r>
            <a:endParaRPr lang="ko-KR" altLang="en-US" sz="1500" dirty="0">
              <a:solidFill>
                <a:srgbClr val="000000"/>
              </a:solidFill>
              <a:latin typeface="Tahoma" charset="0"/>
              <a:ea typeface="Tahoma" charset="0"/>
            </a:endParaRPr>
          </a:p>
        </p:txBody>
      </p:sp>
      <p:sp>
        <p:nvSpPr>
          <p:cNvPr id="58" name="TextBox 58"/>
          <p:cNvSpPr txBox="1">
            <a:spLocks noGrp="1" noChangeArrowheads="1"/>
          </p:cNvSpPr>
          <p:nvPr/>
        </p:nvSpPr>
        <p:spPr>
          <a:xfrm>
            <a:off x="5137150" y="3194050"/>
            <a:ext cx="3452495" cy="900430"/>
          </a:xfrm>
          <a:prstGeom prst="rect">
            <a:avLst/>
          </a:prstGeom>
          <a:noFill/>
        </p:spPr>
        <p:txBody>
          <a:bodyPr vert="horz" wrap="square" lIns="0" tIns="0" rIns="0" bIns="0" anchor="t"/>
          <a:lstStyle/>
          <a:p>
            <a:pPr marL="0" indent="0" algn="l" defTabSz="508000" eaLnBrk="0" fontAlgn="auto" latinLnBrk="0">
              <a:lnSpc>
                <a:spcPct val="100000"/>
              </a:lnSpc>
              <a:spcBef>
                <a:spcPts val="0"/>
              </a:spcBef>
              <a:spcAft>
                <a:spcPts val="0"/>
              </a:spcAft>
              <a:buFontTx/>
              <a:buNone/>
            </a:pPr>
            <a:endParaRPr lang="ko-KR" altLang="en-US" sz="1600" b="1" dirty="0">
              <a:solidFill>
                <a:srgbClr val="7030A0"/>
              </a:solidFill>
              <a:latin typeface="Times New Roman" charset="0"/>
              <a:ea typeface="Times New Roman" charset="0"/>
            </a:endParaRPr>
          </a:p>
          <a:p>
            <a:pPr marL="0" indent="0" algn="l" defTabSz="457200" eaLnBrk="0" fontAlgn="auto" latinLnBrk="0">
              <a:lnSpc>
                <a:spcPct val="100000"/>
              </a:lnSpc>
              <a:spcBef>
                <a:spcPts val="0"/>
              </a:spcBef>
              <a:spcAft>
                <a:spcPts val="1200"/>
              </a:spcAft>
              <a:buClr>
                <a:srgbClr val="000000"/>
              </a:buClr>
              <a:buFont typeface="Tahoma"/>
              <a:buChar char="•"/>
            </a:pPr>
            <a:r>
              <a:rPr lang="en-US" altLang="ko-KR" sz="1500" dirty="0">
                <a:solidFill>
                  <a:srgbClr val="000000"/>
                </a:solidFill>
                <a:latin typeface="Tahoma" charset="0"/>
                <a:ea typeface="Tahoma" charset="0"/>
              </a:rPr>
              <a:t> Check to ensure that the circuit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breaker on the source of power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supply is functioning before using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electrical equipment. Repair or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replace the circuit breaker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immediately when needed.</a:t>
            </a:r>
            <a:endParaRPr lang="ko-KR" altLang="en-US" sz="1500" dirty="0">
              <a:solidFill>
                <a:srgbClr val="000000"/>
              </a:solidFill>
              <a:latin typeface="Tahoma" charset="0"/>
              <a:ea typeface="Tahoma" charset="0"/>
            </a:endParaRPr>
          </a:p>
        </p:txBody>
      </p:sp>
      <p:sp>
        <p:nvSpPr>
          <p:cNvPr id="60" name="텍스트 상자 60"/>
          <p:cNvSpPr txBox="1">
            <a:spLocks noGrp="1" noChangeArrowheads="1"/>
          </p:cNvSpPr>
          <p:nvPr/>
        </p:nvSpPr>
        <p:spPr>
          <a:xfrm>
            <a:off x="5212080" y="2760345"/>
            <a:ext cx="3931920" cy="433705"/>
          </a:xfrm>
          <a:prstGeom prst="rect">
            <a:avLst/>
          </a:prstGeom>
          <a:ln w="0">
            <a:noFill/>
            <a:prstDash/>
          </a:ln>
        </p:spPr>
        <p:txBody>
          <a:bodyPr vert="horz" wrap="square" lIns="89535" tIns="46355" rIns="89535" bIns="46355" anchor="t"/>
          <a:lstStyle/>
          <a:p>
            <a:pPr eaLnBrk="0">
              <a:lnSpc>
                <a:spcPts val="800"/>
              </a:lnSpc>
              <a:spcAft>
                <a:spcPts val="1200"/>
              </a:spcAft>
            </a:pPr>
            <a:r>
              <a:rPr lang="ko-KR" altLang="en-US" sz="900" dirty="0" smtClean="0">
                <a:solidFill>
                  <a:srgbClr val="008080"/>
                </a:solidFill>
                <a:latin typeface="-윤고딕330" charset="0"/>
                <a:ea typeface="-윤고딕330" charset="0"/>
              </a:rPr>
              <a:t>배선 또는 이동전선은 감전 위험을 방지하기 위하여</a:t>
            </a:r>
            <a:endParaRPr lang="ko-KR" altLang="en-US" sz="900" dirty="0">
              <a:solidFill>
                <a:srgbClr val="008080"/>
              </a:solidFill>
              <a:latin typeface="-윤고딕330" charset="0"/>
              <a:ea typeface="-윤고딕330" charset="0"/>
            </a:endParaRPr>
          </a:p>
        </p:txBody>
      </p:sp>
      <p:sp>
        <p:nvSpPr>
          <p:cNvPr id="61" name="텍스트 상자 61"/>
          <p:cNvSpPr txBox="1">
            <a:spLocks noGrp="1" noChangeArrowheads="1"/>
          </p:cNvSpPr>
          <p:nvPr/>
        </p:nvSpPr>
        <p:spPr>
          <a:xfrm>
            <a:off x="5233670" y="5022215"/>
            <a:ext cx="3448685" cy="358775"/>
          </a:xfrm>
          <a:prstGeom prst="rect">
            <a:avLst/>
          </a:prstGeom>
          <a:ln w="0">
            <a:noFill/>
            <a:prstDash/>
          </a:ln>
        </p:spPr>
        <p:txBody>
          <a:bodyPr vert="horz" wrap="square" lIns="89535" tIns="46355" rIns="89535" bIns="46355" anchor="t"/>
          <a:lstStyle/>
          <a:p>
            <a:pPr eaLnBrk="0">
              <a:spcAft>
                <a:spcPts val="1200"/>
              </a:spcAft>
            </a:pPr>
            <a:r>
              <a:rPr lang="ko-KR" altLang="en-US" sz="900" dirty="0" smtClean="0">
                <a:solidFill>
                  <a:srgbClr val="008080"/>
                </a:solidFill>
                <a:latin typeface="-윤고딕330" charset="0"/>
                <a:ea typeface="-윤고딕330" charset="0"/>
              </a:rPr>
              <a:t>전기 기계 사용 전에 </a:t>
            </a:r>
            <a:r>
              <a:rPr lang="ko-KR" altLang="en-US" sz="900" dirty="0" err="1" smtClean="0">
                <a:solidFill>
                  <a:srgbClr val="008080"/>
                </a:solidFill>
                <a:latin typeface="-윤고딕330" charset="0"/>
                <a:ea typeface="-윤고딕330" charset="0"/>
              </a:rPr>
              <a:t>전원측에</a:t>
            </a:r>
            <a:r>
              <a:rPr lang="ko-KR" altLang="en-US" sz="900" dirty="0" smtClean="0">
                <a:solidFill>
                  <a:srgbClr val="008080"/>
                </a:solidFill>
                <a:latin typeface="-윤고딕330" charset="0"/>
                <a:ea typeface="-윤고딕330" charset="0"/>
              </a:rPr>
              <a:t> 연결된 누전차단기의 작동상태를 점검하여 이상이 발견되면 즉시 보수 또는 교체</a:t>
            </a:r>
            <a:endParaRPr lang="ko-KR" altLang="en-US" sz="900" dirty="0">
              <a:solidFill>
                <a:srgbClr val="008080"/>
              </a:solidFill>
              <a:latin typeface="-윤고딕330" charset="0"/>
              <a:ea typeface="-윤고딕330" charset="0"/>
            </a:endParaRPr>
          </a:p>
        </p:txBody>
      </p:sp>
      <p:sp>
        <p:nvSpPr>
          <p:cNvPr id="65" name="TextBox 65"/>
          <p:cNvSpPr txBox="1">
            <a:spLocks noGrp="1" noChangeArrowheads="1"/>
          </p:cNvSpPr>
          <p:nvPr/>
        </p:nvSpPr>
        <p:spPr>
          <a:xfrm>
            <a:off x="2030730" y="1452880"/>
            <a:ext cx="6791960" cy="178435"/>
          </a:xfrm>
          <a:prstGeom prst="rect">
            <a:avLst/>
          </a:prstGeom>
          <a:noFill/>
        </p:spPr>
        <p:txBody>
          <a:bodyPr vert="horz" wrap="square" lIns="0" tIns="0" rIns="0" bIns="0" anchor="t">
            <a:spAutoFit/>
          </a:bodyPr>
          <a:lstStyle/>
          <a:p>
            <a:pPr marL="0" indent="0" algn="l" defTabSz="457200" eaLnBrk="0" fontAlgn="auto" latinLnBrk="0">
              <a:lnSpc>
                <a:spcPts val="1400"/>
              </a:lnSpc>
              <a:spcBef>
                <a:spcPts val="0"/>
              </a:spcBef>
              <a:spcAft>
                <a:spcPts val="0"/>
              </a:spcAft>
              <a:buFontTx/>
              <a:buNone/>
            </a:pPr>
            <a:r>
              <a:rPr lang="en-US" altLang="ko-KR" sz="1000" dirty="0">
                <a:solidFill>
                  <a:srgbClr val="008080"/>
                </a:solidFill>
                <a:latin typeface="맑은 고딕" charset="0"/>
                <a:ea typeface="맑은 고딕" charset="0"/>
              </a:rPr>
              <a:t>조선소 선박 수리작업장에서 작업 중 사용한 이동식 전등에 대한 철거작업 중 노출된 전선 충전부에 감전</a:t>
            </a:r>
            <a:endParaRPr lang="ko-KR" altLang="en-US" sz="1000" dirty="0">
              <a:solidFill>
                <a:srgbClr val="008080"/>
              </a:solidFill>
              <a:latin typeface="맑은 고딕" charset="0"/>
              <a:ea typeface="맑은 고딕" charset="0"/>
            </a:endParaRPr>
          </a:p>
        </p:txBody>
      </p:sp>
      <p:sp>
        <p:nvSpPr>
          <p:cNvPr id="66" name="Rectangle 66"/>
          <p:cNvSpPr>
            <a:spLocks noGrp="1" noChangeArrowheads="1"/>
          </p:cNvSpPr>
          <p:nvPr/>
        </p:nvSpPr>
        <p:spPr>
          <a:xfrm>
            <a:off x="447040" y="2190750"/>
            <a:ext cx="3977640" cy="2974975"/>
          </a:xfrm>
          <a:prstGeom prst="rect">
            <a:avLst/>
          </a:prstGeom>
          <a:blipFill rotWithShape="1">
            <a:blip r:embed="rId4">
              <a:extLst>
                <a:ext uri="{28A0092B-C50C-407E-A947-70E740481C1C}">
                  <a14:useLocalDpi xmlns:a14="http://schemas.microsoft.com/office/drawing/2010/main" val="0"/>
                </a:ext>
              </a:extLst>
            </a:blip>
            <a:stretch>
              <a:fillRect/>
            </a:stretch>
          </a:blipFill>
          <a:ln w="0">
            <a:noFill/>
            <a:prstDash/>
          </a:ln>
        </p:spPr>
        <p:style>
          <a:lnRef idx="1">
            <a:schemeClr val="accent1"/>
          </a:lnRef>
          <a:fillRef idx="3">
            <a:schemeClr val="accent1"/>
          </a:fillRef>
          <a:effectRef idx="2">
            <a:schemeClr val="accent1"/>
          </a:effectRef>
          <a:fontRef idx="major">
            <a:schemeClr val="lt1"/>
          </a:fontRef>
        </p:style>
        <p:txBody>
          <a:bodyPr vert="horz" wrap="square" lIns="91440" tIns="45720" rIns="91440" bIns="45720" anchor="ctr"/>
          <a:lstStyle/>
          <a:p>
            <a:pPr marL="0" indent="0" algn="ctr" defTabSz="457200" eaLnBrk="0" fontAlgn="auto" latinLnBrk="0">
              <a:lnSpc>
                <a:spcPct val="100000"/>
              </a:lnSpc>
              <a:spcBef>
                <a:spcPts val="0"/>
              </a:spcBef>
              <a:spcAft>
                <a:spcPts val="0"/>
              </a:spcAft>
              <a:buFontTx/>
              <a:buNone/>
            </a:pPr>
            <a:endParaRPr lang="ko-KR" altLang="en-US" sz="1800" dirty="0">
              <a:latin typeface="Calibri" charset="0"/>
              <a:ea typeface="Calibri" charset="0"/>
            </a:endParaRPr>
          </a:p>
        </p:txBody>
      </p:sp>
      <p:sp>
        <p:nvSpPr>
          <p:cNvPr id="23" name="Rectangle 42"/>
          <p:cNvSpPr>
            <a:spLocks noGrp="1" noChangeArrowheads="1"/>
          </p:cNvSpPr>
          <p:nvPr/>
        </p:nvSpPr>
        <p:spPr>
          <a:xfrm>
            <a:off x="-12065" y="229235"/>
            <a:ext cx="372110"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3</a:t>
            </a:r>
            <a:endParaRPr lang="ko-KR" altLang="en-US" sz="1300" b="1" dirty="0">
              <a:solidFill>
                <a:schemeClr val="tx1"/>
              </a:solidFill>
              <a:latin typeface="맑은 고딕" charset="0"/>
              <a:ea typeface="맑은 고딕" charset="0"/>
            </a:endParaRPr>
          </a:p>
        </p:txBody>
      </p:sp>
      <p:sp>
        <p:nvSpPr>
          <p:cNvPr id="24" name="텍스트 상자 44"/>
          <p:cNvSpPr txBox="1">
            <a:spLocks noGrp="1" noChangeArrowheads="1"/>
          </p:cNvSpPr>
          <p:nvPr/>
        </p:nvSpPr>
        <p:spPr>
          <a:xfrm>
            <a:off x="185420" y="178435"/>
            <a:ext cx="1630680" cy="40005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000" b="1" dirty="0">
                <a:solidFill>
                  <a:schemeClr val="tx1"/>
                </a:solidFill>
                <a:latin typeface="Arial" charset="0"/>
                <a:ea typeface="Arial" charset="0"/>
              </a:rPr>
              <a:t>Examples of Accidents and Prevention Measures</a:t>
            </a:r>
            <a:endParaRPr lang="ko-KR" altLang="en-US" sz="1000" b="1" dirty="0">
              <a:solidFill>
                <a:schemeClr val="tx1"/>
              </a:solidFill>
              <a:latin typeface="Arial" charset="0"/>
              <a:ea typeface="Arial" charset="0"/>
            </a:endParaRPr>
          </a:p>
        </p:txBody>
      </p:sp>
      <p:sp>
        <p:nvSpPr>
          <p:cNvPr id="25" name="텍스트 상자 45"/>
          <p:cNvSpPr txBox="1">
            <a:spLocks noGrp="1" noChangeArrowheads="1"/>
          </p:cNvSpPr>
          <p:nvPr/>
        </p:nvSpPr>
        <p:spPr>
          <a:xfrm>
            <a:off x="197244" y="667538"/>
            <a:ext cx="1494155" cy="231775"/>
          </a:xfrm>
          <a:prstGeom prst="rect">
            <a:avLst/>
          </a:prstGeom>
          <a:ln w="0">
            <a:noFill/>
            <a:prstDash/>
          </a:ln>
        </p:spPr>
        <p:txBody>
          <a:bodyPr vert="horz" wrap="square" lIns="89535" tIns="46355" rIns="89535" bIns="46355" anchor="t"/>
          <a:lstStyle/>
          <a:p>
            <a:pPr marL="0" indent="0" algn="l" defTabSz="457200" eaLnBrk="0" fontAlgn="auto" latinLnBrk="0">
              <a:lnSpc>
                <a:spcPct val="100000"/>
              </a:lnSpc>
              <a:spcBef>
                <a:spcPts val="0"/>
              </a:spcBef>
              <a:spcAft>
                <a:spcPts val="0"/>
              </a:spcAft>
              <a:buFontTx/>
              <a:buNone/>
            </a:pPr>
            <a:r>
              <a:rPr lang="en-US" altLang="ko-KR" sz="900" dirty="0">
                <a:solidFill>
                  <a:schemeClr val="tx1"/>
                </a:solidFill>
                <a:latin typeface="-윤고딕330" charset="0"/>
                <a:ea typeface="-윤고딕330" charset="0"/>
              </a:rPr>
              <a:t>재해사례와 예방대책</a:t>
            </a:r>
            <a:endParaRPr lang="ko-KR" altLang="en-US" sz="900" dirty="0">
              <a:solidFill>
                <a:schemeClr val="tx1"/>
              </a:solidFill>
              <a:latin typeface="-윤고딕330" charset="0"/>
              <a:ea typeface="-윤고딕330" charset="0"/>
            </a:endParaRPr>
          </a:p>
        </p:txBody>
      </p:sp>
      <p:sp>
        <p:nvSpPr>
          <p:cNvPr id="26" name="TextBox 25"/>
          <p:cNvSpPr txBox="1"/>
          <p:nvPr/>
        </p:nvSpPr>
        <p:spPr>
          <a:xfrm>
            <a:off x="509270" y="1048385"/>
            <a:ext cx="1218565" cy="233205"/>
          </a:xfrm>
          <a:prstGeom prst="rect">
            <a:avLst/>
          </a:prstGeom>
          <a:noFill/>
        </p:spPr>
        <p:txBody>
          <a:bodyPr vert="horz" wrap="square" lIns="0" tIns="0" rIns="0" bIns="0" anchor="t">
            <a:spAutoFit/>
          </a:bodyPr>
          <a:lstStyle/>
          <a:p>
            <a:pPr marL="0" indent="0" algn="l" defTabSz="457200" eaLnBrk="0" fontAlgn="auto" latinLnBrk="0">
              <a:lnSpc>
                <a:spcPts val="2000"/>
              </a:lnSpc>
              <a:spcBef>
                <a:spcPts val="0"/>
              </a:spcBef>
              <a:spcAft>
                <a:spcPts val="800"/>
              </a:spcAft>
              <a:buFontTx/>
              <a:buNone/>
            </a:pPr>
            <a:r>
              <a:rPr lang="en-US" altLang="ko-KR" sz="1400" b="1" dirty="0">
                <a:solidFill>
                  <a:schemeClr val="tx1">
                    <a:lumMod val="65000"/>
                    <a:lumOff val="35000"/>
                  </a:schemeClr>
                </a:solidFill>
                <a:latin typeface="Arial" pitchFamily="34" charset="0"/>
                <a:ea typeface="맑은 고딕" charset="0"/>
                <a:cs typeface="Arial" pitchFamily="34" charset="0"/>
              </a:rPr>
              <a:t>Example</a:t>
            </a:r>
            <a:endParaRPr lang="ko-KR" altLang="en-US" sz="1400" b="1" dirty="0">
              <a:solidFill>
                <a:schemeClr val="tx1">
                  <a:lumMod val="65000"/>
                  <a:lumOff val="35000"/>
                </a:schemeClr>
              </a:solidFill>
              <a:latin typeface="Arial" pitchFamily="34" charset="0"/>
              <a:ea typeface="맑은 고딕" charset="0"/>
              <a:cs typeface="Arial" pitchFamily="34" charset="0"/>
            </a:endParaRPr>
          </a:p>
        </p:txBody>
      </p:sp>
      <p:sp>
        <p:nvSpPr>
          <p:cNvPr id="27" name="TextBox 26"/>
          <p:cNvSpPr txBox="1"/>
          <p:nvPr/>
        </p:nvSpPr>
        <p:spPr>
          <a:xfrm>
            <a:off x="346075" y="1029335"/>
            <a:ext cx="384175" cy="226060"/>
          </a:xfrm>
          <a:prstGeom prst="rect">
            <a:avLst/>
          </a:prstGeom>
          <a:noFill/>
        </p:spPr>
        <p:txBody>
          <a:bodyPr vert="horz" wrap="square" lIns="0" tIns="0" rIns="0" bIns="0" anchor="t">
            <a:spAutoFit/>
          </a:bodyPr>
          <a:lstStyle/>
          <a:p>
            <a:pPr marL="285750" indent="-285750" algn="l" defTabSz="457200" eaLnBrk="0" fontAlgn="auto" latinLnBrk="0">
              <a:lnSpc>
                <a:spcPts val="2000"/>
              </a:lnSpc>
              <a:spcBef>
                <a:spcPts val="0"/>
              </a:spcBef>
              <a:spcAft>
                <a:spcPts val="800"/>
              </a:spcAft>
              <a:buClr>
                <a:srgbClr val="595959"/>
              </a:buClr>
              <a:buSzPct val="70000"/>
              <a:buFont typeface="맑은 고딕"/>
              <a:buChar char="▶"/>
            </a:pPr>
            <a:r>
              <a:rPr lang="en-US" altLang="ko-KR" sz="1200" b="1" dirty="0">
                <a:solidFill>
                  <a:schemeClr val="tx1">
                    <a:lumMod val="65000"/>
                    <a:lumOff val="35000"/>
                  </a:schemeClr>
                </a:solidFill>
                <a:latin typeface="맑은 고딕" charset="0"/>
                <a:ea typeface="맑은 고딕" charset="0"/>
              </a:rPr>
              <a:t>  </a:t>
            </a:r>
            <a:endParaRPr lang="ko-KR" altLang="en-US" sz="1200" b="1" dirty="0">
              <a:solidFill>
                <a:schemeClr val="tx1">
                  <a:lumMod val="65000"/>
                  <a:lumOff val="35000"/>
                </a:schemeClr>
              </a:solidFill>
              <a:latin typeface="맑은 고딕" charset="0"/>
              <a:ea typeface="맑은 고딕" charset="0"/>
            </a:endParaRPr>
          </a:p>
        </p:txBody>
      </p:sp>
      <p:sp>
        <p:nvSpPr>
          <p:cNvPr id="28" name="TextBox 27"/>
          <p:cNvSpPr txBox="1"/>
          <p:nvPr/>
        </p:nvSpPr>
        <p:spPr>
          <a:xfrm>
            <a:off x="501029" y="1237856"/>
            <a:ext cx="1218565" cy="256540"/>
          </a:xfrm>
          <a:prstGeom prst="rect">
            <a:avLst/>
          </a:prstGeom>
          <a:noFill/>
        </p:spPr>
        <p:txBody>
          <a:bodyPr vert="horz" wrap="square" lIns="0" tIns="0" rIns="0" bIns="0" anchor="t">
            <a:spAutoFit/>
          </a:bodyPr>
          <a:lstStyle/>
          <a:p>
            <a:pPr marL="0" indent="0" algn="l" defTabSz="457200" eaLnBrk="0" fontAlgn="auto" latinLnBrk="0">
              <a:lnSpc>
                <a:spcPts val="2000"/>
              </a:lnSpc>
              <a:spcBef>
                <a:spcPts val="0"/>
              </a:spcBef>
              <a:spcAft>
                <a:spcPts val="800"/>
              </a:spcAft>
              <a:buFontTx/>
              <a:buNone/>
            </a:pPr>
            <a:r>
              <a:rPr lang="en-US" altLang="ko-KR" sz="1000" b="1" dirty="0">
                <a:solidFill>
                  <a:schemeClr val="tx1">
                    <a:lumMod val="65000"/>
                    <a:lumOff val="35000"/>
                  </a:schemeClr>
                </a:solidFill>
                <a:latin typeface="맑은 고딕" charset="0"/>
                <a:ea typeface="맑은 고딕" charset="0"/>
              </a:rPr>
              <a:t>주요</a:t>
            </a:r>
            <a:r>
              <a:rPr lang="en-US" altLang="ko-KR" sz="1000" b="1" dirty="0">
                <a:solidFill>
                  <a:schemeClr val="tx1">
                    <a:lumMod val="65000"/>
                    <a:lumOff val="35000"/>
                  </a:schemeClr>
                </a:solidFill>
                <a:latin typeface="Calibri" charset="0"/>
                <a:ea typeface="Calibri" charset="0"/>
              </a:rPr>
              <a:t> </a:t>
            </a:r>
            <a:r>
              <a:rPr lang="en-US" altLang="ko-KR" sz="1000" b="1" dirty="0">
                <a:solidFill>
                  <a:schemeClr val="tx1">
                    <a:lumMod val="65000"/>
                    <a:lumOff val="35000"/>
                  </a:schemeClr>
                </a:solidFill>
                <a:latin typeface="맑은 고딕" charset="0"/>
                <a:ea typeface="맑은 고딕" charset="0"/>
              </a:rPr>
              <a:t>재해</a:t>
            </a:r>
            <a:r>
              <a:rPr lang="en-US" altLang="ko-KR" sz="1000" b="1" dirty="0">
                <a:solidFill>
                  <a:schemeClr val="tx1">
                    <a:lumMod val="65000"/>
                    <a:lumOff val="35000"/>
                  </a:schemeClr>
                </a:solidFill>
                <a:latin typeface="Calibri" charset="0"/>
                <a:ea typeface="Calibri" charset="0"/>
              </a:rPr>
              <a:t> </a:t>
            </a:r>
            <a:r>
              <a:rPr lang="en-US" altLang="ko-KR" sz="1000" b="1" dirty="0">
                <a:solidFill>
                  <a:schemeClr val="tx1">
                    <a:lumMod val="65000"/>
                    <a:lumOff val="35000"/>
                  </a:schemeClr>
                </a:solidFill>
                <a:latin typeface="맑은 고딕" charset="0"/>
                <a:ea typeface="맑은 고딕" charset="0"/>
              </a:rPr>
              <a:t>내용</a:t>
            </a:r>
            <a:endParaRPr lang="ko-KR" altLang="en-US" sz="1000" b="1" dirty="0">
              <a:solidFill>
                <a:schemeClr val="tx1">
                  <a:lumMod val="65000"/>
                  <a:lumOff val="35000"/>
                </a:schemeClr>
              </a:solidFill>
              <a:latin typeface="맑은 고딕" charset="0"/>
              <a:ea typeface="맑은 고딕" charset="0"/>
            </a:endParaRPr>
          </a:p>
        </p:txBody>
      </p:sp>
      <p:pic>
        <p:nvPicPr>
          <p:cNvPr id="29" name="Picture 7" descr="C:/Users/Administrator/AppData/Roaming/PolarisOffice/ETemp/3288_5820208/image9.emf"/>
          <p:cNvPicPr>
            <a:picLocks noChangeAspect="1"/>
          </p:cNvPicPr>
          <p:nvPr/>
        </p:nvPicPr>
        <p:blipFill rotWithShape="1">
          <a:blip r:embed="rId5">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
        <p:nvSpPr>
          <p:cNvPr id="31" name="텍스트 상자 60"/>
          <p:cNvSpPr txBox="1">
            <a:spLocks noGrp="1" noChangeArrowheads="1"/>
          </p:cNvSpPr>
          <p:nvPr/>
        </p:nvSpPr>
        <p:spPr>
          <a:xfrm>
            <a:off x="5225015" y="2908486"/>
            <a:ext cx="3931920" cy="198939"/>
          </a:xfrm>
          <a:prstGeom prst="rect">
            <a:avLst/>
          </a:prstGeom>
          <a:ln w="0">
            <a:noFill/>
            <a:prstDash/>
          </a:ln>
        </p:spPr>
        <p:txBody>
          <a:bodyPr vert="horz" wrap="square" lIns="89535" tIns="46355" rIns="89535" bIns="46355" anchor="t"/>
          <a:lstStyle/>
          <a:p>
            <a:pPr eaLnBrk="0">
              <a:lnSpc>
                <a:spcPts val="800"/>
              </a:lnSpc>
              <a:spcAft>
                <a:spcPts val="1200"/>
              </a:spcAft>
            </a:pPr>
            <a:r>
              <a:rPr lang="ko-KR" altLang="en-US" sz="900" dirty="0" smtClean="0">
                <a:solidFill>
                  <a:srgbClr val="008080"/>
                </a:solidFill>
                <a:latin typeface="-윤고딕330" charset="0"/>
                <a:ea typeface="-윤고딕330" charset="0"/>
              </a:rPr>
              <a:t>충분한 절연조치 실시</a:t>
            </a:r>
            <a:endParaRPr lang="ko-KR" altLang="en-US" sz="900" dirty="0">
              <a:solidFill>
                <a:srgbClr val="008080"/>
              </a:solidFill>
              <a:latin typeface="-윤고딕330" charset="0"/>
              <a:ea typeface="-윤고딕330" charset="0"/>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blipFill rotWithShape="1">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0" name="도형 71"/>
          <p:cNvSpPr>
            <a:spLocks noGrp="1" noChangeArrowheads="1"/>
          </p:cNvSpPr>
          <p:nvPr/>
        </p:nvSpPr>
        <p:spPr>
          <a:xfrm>
            <a:off x="-9525" y="973455"/>
            <a:ext cx="9159875" cy="1069340"/>
          </a:xfrm>
          <a:prstGeom prst="rect">
            <a:avLst/>
          </a:prstGeom>
          <a:gradFill>
            <a:gsLst>
              <a:gs pos="0">
                <a:srgbClr val="8488C4"/>
              </a:gs>
              <a:gs pos="0">
                <a:srgbClr val="D4DEFF"/>
              </a:gs>
            </a:gsLst>
            <a:lin ang="10800000" scaled="0"/>
          </a:gradFill>
          <a:ln w="0">
            <a:noFill/>
            <a:prstDash/>
          </a:ln>
        </p:spPr>
        <p:style>
          <a:lnRef idx="2">
            <a:schemeClr val="accent1">
              <a:shade val="50000"/>
            </a:schemeClr>
          </a:lnRef>
          <a:fillRef idx="1">
            <a:schemeClr val="accent1"/>
          </a:fillRef>
          <a:effectRef idx="0">
            <a:schemeClr val="accent1"/>
          </a:effectRef>
          <a:fontRef idx="major">
            <a:schemeClr val="lt1"/>
          </a:fontRef>
        </p:style>
        <p:txBody>
          <a:bodyPr vert="horz" wrap="square" lIns="91440" tIns="45720" rIns="91440" bIns="45720" anchor="ctr"/>
          <a:lstStyle/>
          <a:p>
            <a:pPr marL="0" indent="0" algn="ctr" defTabSz="508000" fontAlgn="auto">
              <a:lnSpc>
                <a:spcPct val="100000"/>
              </a:lnSpc>
              <a:spcBef>
                <a:spcPts val="0"/>
              </a:spcBef>
              <a:spcAft>
                <a:spcPts val="0"/>
              </a:spcAft>
              <a:buFontTx/>
              <a:buNone/>
            </a:pPr>
            <a:endParaRPr lang="ko-KR" altLang="en-US" sz="1800" dirty="0">
              <a:latin typeface="맑은 고딕" charset="0"/>
              <a:ea typeface="맑은 고딕" charset="0"/>
            </a:endParaRPr>
          </a:p>
        </p:txBody>
      </p:sp>
      <p:sp>
        <p:nvSpPr>
          <p:cNvPr id="41" name="TextBox 41"/>
          <p:cNvSpPr txBox="1">
            <a:spLocks noGrp="1" noChangeArrowheads="1"/>
          </p:cNvSpPr>
          <p:nvPr/>
        </p:nvSpPr>
        <p:spPr>
          <a:xfrm>
            <a:off x="1922145" y="156210"/>
            <a:ext cx="7224395" cy="398145"/>
          </a:xfrm>
          <a:prstGeom prst="rect">
            <a:avLst/>
          </a:prstGeom>
          <a:noFill/>
        </p:spPr>
        <p:txBody>
          <a:bodyPr vert="horz" wrap="square" lIns="91440" tIns="45720" rIns="91440" bIns="45720" anchor="ctr">
            <a:spAutoFit/>
          </a:bodyPr>
          <a:lstStyle/>
          <a:p>
            <a:pPr marL="0" indent="0" algn="l" defTabSz="457200" eaLnBrk="0" fontAlgn="auto" latinLnBrk="0">
              <a:lnSpc>
                <a:spcPct val="100000"/>
              </a:lnSpc>
              <a:spcBef>
                <a:spcPts val="0"/>
              </a:spcBef>
              <a:spcAft>
                <a:spcPts val="0"/>
              </a:spcAft>
              <a:buFontTx/>
              <a:buNone/>
            </a:pPr>
            <a:r>
              <a:rPr lang="en-US" altLang="ko-KR" sz="2000" b="1" dirty="0">
                <a:solidFill>
                  <a:srgbClr val="FFFFFF"/>
                </a:solidFill>
                <a:latin typeface="맑은 고딕" charset="0"/>
                <a:ea typeface="맑은 고딕" charset="0"/>
              </a:rPr>
              <a:t>Electrocuted by an Exposed Wire of a Portable Lamp</a:t>
            </a:r>
            <a:endParaRPr lang="ko-KR" altLang="en-US" sz="2000" b="1" dirty="0">
              <a:solidFill>
                <a:srgbClr val="FFFFFF"/>
              </a:solidFill>
              <a:latin typeface="맑은 고딕" charset="0"/>
              <a:ea typeface="맑은 고딕" charset="0"/>
            </a:endParaRPr>
          </a:p>
        </p:txBody>
      </p:sp>
      <p:sp>
        <p:nvSpPr>
          <p:cNvPr id="42" name="Rectangle 42"/>
          <p:cNvSpPr>
            <a:spLocks noGrp="1" noChangeArrowheads="1"/>
          </p:cNvSpPr>
          <p:nvPr/>
        </p:nvSpPr>
        <p:spPr>
          <a:xfrm>
            <a:off x="-12065" y="229235"/>
            <a:ext cx="372110" cy="291465"/>
          </a:xfrm>
          <a:prstGeom prst="rect">
            <a:avLst/>
          </a:prstGeom>
        </p:spPr>
        <p:txBody>
          <a:bodyPr vert="horz" wrap="square" lIns="91440" tIns="45720" rIns="91440" bIns="45720" anchor="t">
            <a:spAutoFit/>
          </a:bodyPr>
          <a:lstStyle/>
          <a:p>
            <a:pPr marL="0" indent="0" algn="l" defTabSz="457200" eaLnBrk="0" fontAlgn="auto" latinLnBrk="0">
              <a:lnSpc>
                <a:spcPct val="100000"/>
              </a:lnSpc>
              <a:spcBef>
                <a:spcPts val="0"/>
              </a:spcBef>
              <a:spcAft>
                <a:spcPts val="0"/>
              </a:spcAft>
              <a:buFontTx/>
              <a:buNone/>
            </a:pPr>
            <a:r>
              <a:rPr lang="en-US" altLang="ko-KR" sz="1300" b="1" dirty="0">
                <a:solidFill>
                  <a:schemeClr val="tx1"/>
                </a:solidFill>
                <a:latin typeface="맑은 고딕" charset="0"/>
                <a:ea typeface="맑은 고딕" charset="0"/>
              </a:rPr>
              <a:t>3</a:t>
            </a:r>
            <a:endParaRPr lang="ko-KR" altLang="en-US" sz="1300" b="1" dirty="0">
              <a:solidFill>
                <a:schemeClr val="tx1"/>
              </a:solidFill>
              <a:latin typeface="맑은 고딕" charset="0"/>
              <a:ea typeface="맑은 고딕" charset="0"/>
            </a:endParaRPr>
          </a:p>
        </p:txBody>
      </p:sp>
      <p:sp>
        <p:nvSpPr>
          <p:cNvPr id="43" name="텍스트 상자 43"/>
          <p:cNvSpPr txBox="1">
            <a:spLocks noGrp="1" noChangeArrowheads="1"/>
          </p:cNvSpPr>
          <p:nvPr/>
        </p:nvSpPr>
        <p:spPr>
          <a:xfrm>
            <a:off x="1937385" y="488315"/>
            <a:ext cx="4227195" cy="27813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200" b="1" dirty="0">
                <a:solidFill>
                  <a:schemeClr val="bg1"/>
                </a:solidFill>
                <a:latin typeface="-윤고딕320" charset="0"/>
                <a:ea typeface="-윤고딕320" charset="0"/>
              </a:rPr>
              <a:t>이동형 전등의 노출전선 충전부 접촉으로 감전</a:t>
            </a:r>
            <a:endParaRPr lang="ko-KR" altLang="en-US" sz="1200" b="1" dirty="0">
              <a:solidFill>
                <a:schemeClr val="bg1"/>
              </a:solidFill>
              <a:latin typeface="-윤고딕320" charset="0"/>
              <a:ea typeface="-윤고딕320" charset="0"/>
            </a:endParaRPr>
          </a:p>
        </p:txBody>
      </p:sp>
      <p:sp>
        <p:nvSpPr>
          <p:cNvPr id="44" name="텍스트 상자 44"/>
          <p:cNvSpPr txBox="1">
            <a:spLocks noGrp="1" noChangeArrowheads="1"/>
          </p:cNvSpPr>
          <p:nvPr/>
        </p:nvSpPr>
        <p:spPr>
          <a:xfrm>
            <a:off x="185420" y="178435"/>
            <a:ext cx="1630680" cy="40005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000" b="1" dirty="0">
                <a:solidFill>
                  <a:schemeClr val="tx1"/>
                </a:solidFill>
                <a:latin typeface="Arial" charset="0"/>
                <a:ea typeface="Arial" charset="0"/>
              </a:rPr>
              <a:t>Examples of Accidents and Prevention Measures</a:t>
            </a:r>
            <a:endParaRPr lang="ko-KR" altLang="en-US" sz="1000" b="1" dirty="0">
              <a:solidFill>
                <a:schemeClr val="tx1"/>
              </a:solidFill>
              <a:latin typeface="Arial" charset="0"/>
              <a:ea typeface="Arial" charset="0"/>
            </a:endParaRPr>
          </a:p>
        </p:txBody>
      </p:sp>
      <p:sp>
        <p:nvSpPr>
          <p:cNvPr id="45" name="텍스트 상자 45"/>
          <p:cNvSpPr txBox="1">
            <a:spLocks noGrp="1" noChangeArrowheads="1"/>
          </p:cNvSpPr>
          <p:nvPr/>
        </p:nvSpPr>
        <p:spPr>
          <a:xfrm>
            <a:off x="197244" y="667538"/>
            <a:ext cx="1494155" cy="231775"/>
          </a:xfrm>
          <a:prstGeom prst="rect">
            <a:avLst/>
          </a:prstGeom>
          <a:ln w="0">
            <a:noFill/>
            <a:prstDash/>
          </a:ln>
        </p:spPr>
        <p:txBody>
          <a:bodyPr vert="horz" wrap="square" lIns="89535" tIns="46355" rIns="89535" bIns="46355" anchor="t"/>
          <a:lstStyle/>
          <a:p>
            <a:pPr marL="0" indent="0" algn="l" defTabSz="457200" eaLnBrk="0" fontAlgn="auto" latinLnBrk="0">
              <a:lnSpc>
                <a:spcPct val="100000"/>
              </a:lnSpc>
              <a:spcBef>
                <a:spcPts val="0"/>
              </a:spcBef>
              <a:spcAft>
                <a:spcPts val="0"/>
              </a:spcAft>
              <a:buFontTx/>
              <a:buNone/>
            </a:pPr>
            <a:r>
              <a:rPr lang="en-US" altLang="ko-KR" sz="900" dirty="0">
                <a:solidFill>
                  <a:schemeClr val="tx1"/>
                </a:solidFill>
                <a:latin typeface="-윤고딕330" charset="0"/>
                <a:ea typeface="-윤고딕330" charset="0"/>
              </a:rPr>
              <a:t>재해사례와 예방대책</a:t>
            </a:r>
            <a:endParaRPr lang="ko-KR" altLang="en-US" sz="900" dirty="0">
              <a:solidFill>
                <a:schemeClr val="tx1"/>
              </a:solidFill>
              <a:latin typeface="-윤고딕330" charset="0"/>
              <a:ea typeface="-윤고딕330" charset="0"/>
            </a:endParaRPr>
          </a:p>
        </p:txBody>
      </p:sp>
      <p:sp>
        <p:nvSpPr>
          <p:cNvPr id="46" name="텍스트 상자 46"/>
          <p:cNvSpPr txBox="1">
            <a:spLocks noGrp="1" noChangeArrowheads="1"/>
          </p:cNvSpPr>
          <p:nvPr/>
        </p:nvSpPr>
        <p:spPr>
          <a:xfrm>
            <a:off x="1965960" y="1000125"/>
            <a:ext cx="6352540" cy="601345"/>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1100" dirty="0">
                <a:solidFill>
                  <a:schemeClr val="tx1"/>
                </a:solidFill>
                <a:latin typeface="맑은 고딕" charset="0"/>
                <a:ea typeface="맑은 고딕" charset="0"/>
              </a:rPr>
              <a:t>A worker at a shipyard was removing portable lamps that had been used for maintenance work when he was electrocuted by an exposed wire.</a:t>
            </a:r>
            <a:endParaRPr lang="ko-KR" altLang="en-US" sz="1100" dirty="0">
              <a:solidFill>
                <a:schemeClr val="tx1"/>
              </a:solidFill>
              <a:latin typeface="맑은 고딕" charset="0"/>
              <a:ea typeface="맑은 고딕" charset="0"/>
            </a:endParaRPr>
          </a:p>
        </p:txBody>
      </p:sp>
      <p:sp>
        <p:nvSpPr>
          <p:cNvPr id="57" name="TextBox 57"/>
          <p:cNvSpPr txBox="1">
            <a:spLocks noGrp="1" noChangeArrowheads="1"/>
          </p:cNvSpPr>
          <p:nvPr/>
        </p:nvSpPr>
        <p:spPr>
          <a:xfrm>
            <a:off x="5276215" y="1855470"/>
            <a:ext cx="3503295" cy="1000125"/>
          </a:xfrm>
          <a:prstGeom prst="rect">
            <a:avLst/>
          </a:prstGeom>
          <a:noFill/>
        </p:spPr>
        <p:txBody>
          <a:bodyPr vert="horz" wrap="square" lIns="0" tIns="0" rIns="0" bIns="0" anchor="t"/>
          <a:lstStyle/>
          <a:p>
            <a:pPr marL="0" indent="0" algn="l" defTabSz="508000" eaLnBrk="0" fontAlgn="auto" latinLnBrk="0">
              <a:lnSpc>
                <a:spcPct val="100000"/>
              </a:lnSpc>
              <a:spcBef>
                <a:spcPts val="0"/>
              </a:spcBef>
              <a:spcAft>
                <a:spcPts val="0"/>
              </a:spcAft>
              <a:buFontTx/>
              <a:buNone/>
            </a:pPr>
            <a:endParaRPr lang="ko-KR" altLang="en-US" sz="1600" b="1" dirty="0">
              <a:solidFill>
                <a:srgbClr val="7030A0"/>
              </a:solidFill>
              <a:latin typeface="Times New Roman" charset="0"/>
              <a:ea typeface="Times New Roman" charset="0"/>
            </a:endParaRPr>
          </a:p>
          <a:p>
            <a:pPr eaLnBrk="0">
              <a:spcAft>
                <a:spcPts val="1200"/>
              </a:spcAft>
              <a:buClr>
                <a:srgbClr val="000000"/>
              </a:buClr>
              <a:buFont typeface="Tahoma"/>
              <a:buChar char="•"/>
            </a:pPr>
            <a:r>
              <a:rPr lang="en-US" altLang="ko-KR" sz="1500" dirty="0" smtClean="0">
                <a:solidFill>
                  <a:schemeClr val="bg1"/>
                </a:solidFill>
                <a:latin typeface="Tahoma" charset="0"/>
                <a:ea typeface="Tahoma" charset="0"/>
              </a:rPr>
              <a:t>‘</a:t>
            </a:r>
            <a:r>
              <a:rPr lang="en-US" altLang="ko-KR" sz="1500" dirty="0" smtClean="0">
                <a:solidFill>
                  <a:srgbClr val="000000"/>
                </a:solidFill>
                <a:latin typeface="Tahoma" charset="0"/>
                <a:ea typeface="Tahoma" charset="0"/>
              </a:rPr>
              <a:t> </a:t>
            </a:r>
            <a:r>
              <a:rPr lang="en-US" altLang="ko-KR" sz="1500" dirty="0">
                <a:solidFill>
                  <a:srgbClr val="000000"/>
                </a:solidFill>
                <a:latin typeface="Tahoma" charset="0"/>
                <a:ea typeface="Tahoma" charset="0"/>
              </a:rPr>
              <a:t>Install </a:t>
            </a:r>
            <a:r>
              <a:rPr lang="en-US" altLang="ko-KR" sz="1500" dirty="0" smtClean="0">
                <a:solidFill>
                  <a:srgbClr val="000000"/>
                </a:solidFill>
                <a:latin typeface="Tahoma" charset="0"/>
                <a:ea typeface="Tahoma" charset="0"/>
              </a:rPr>
              <a:t>a ground on </a:t>
            </a:r>
            <a:r>
              <a:rPr lang="en-US" altLang="ko-KR" sz="1500" dirty="0">
                <a:solidFill>
                  <a:srgbClr val="000000"/>
                </a:solidFill>
                <a:latin typeface="Tahoma" charset="0"/>
                <a:ea typeface="Tahoma" charset="0"/>
              </a:rPr>
              <a:t>the distribution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panel used for the power supply. </a:t>
            </a:r>
            <a:r>
              <a:rPr lang="en-US" altLang="ko-KR" sz="1500" dirty="0" err="1">
                <a:solidFill>
                  <a:schemeClr val="bg1"/>
                </a:solidFill>
                <a:latin typeface="Tahoma" charset="0"/>
                <a:ea typeface="Tahoma" charset="0"/>
              </a:rPr>
              <a:t>cc</a:t>
            </a:r>
            <a:r>
              <a:rPr lang="en-US" altLang="ko-KR" sz="1500" dirty="0" err="1">
                <a:solidFill>
                  <a:srgbClr val="000000"/>
                </a:solidFill>
                <a:latin typeface="Tahoma" charset="0"/>
                <a:ea typeface="Tahoma" charset="0"/>
              </a:rPr>
              <a:t>Install</a:t>
            </a:r>
            <a:r>
              <a:rPr lang="en-US" altLang="ko-KR" sz="1500" dirty="0">
                <a:solidFill>
                  <a:srgbClr val="000000"/>
                </a:solidFill>
                <a:latin typeface="Tahoma" charset="0"/>
                <a:ea typeface="Tahoma" charset="0"/>
              </a:rPr>
              <a:t> </a:t>
            </a:r>
            <a:r>
              <a:rPr lang="en-US" altLang="ko-KR" sz="1500" dirty="0" smtClean="0">
                <a:solidFill>
                  <a:srgbClr val="000000"/>
                </a:solidFill>
                <a:latin typeface="Tahoma" charset="0"/>
                <a:ea typeface="Tahoma" charset="0"/>
              </a:rPr>
              <a:t>a ground on </a:t>
            </a:r>
            <a:r>
              <a:rPr lang="en-US" altLang="ko-KR" sz="1500" dirty="0">
                <a:solidFill>
                  <a:srgbClr val="000000"/>
                </a:solidFill>
                <a:latin typeface="Tahoma" charset="0"/>
                <a:ea typeface="Tahoma" charset="0"/>
              </a:rPr>
              <a:t>any metallic </a:t>
            </a:r>
            <a:r>
              <a:rPr lang="en-US" altLang="ko-KR" sz="1500" dirty="0">
                <a:solidFill>
                  <a:schemeClr val="bg1"/>
                </a:solidFill>
                <a:latin typeface="Tahoma" charset="0"/>
                <a:ea typeface="Tahoma" charset="0"/>
              </a:rPr>
              <a:t>cc</a:t>
            </a:r>
            <a:r>
              <a:rPr lang="en-US" altLang="ko-KR" sz="1500" dirty="0">
                <a:solidFill>
                  <a:srgbClr val="000000"/>
                </a:solidFill>
                <a:latin typeface="Tahoma" charset="0"/>
                <a:ea typeface="Tahoma" charset="0"/>
              </a:rPr>
              <a:t>exterior of electrical equipment.</a:t>
            </a:r>
            <a:endParaRPr lang="ko-KR" altLang="en-US" sz="1500" dirty="0">
              <a:solidFill>
                <a:srgbClr val="000000"/>
              </a:solidFill>
              <a:latin typeface="Tahoma" charset="0"/>
              <a:ea typeface="Tahoma" charset="0"/>
            </a:endParaRPr>
          </a:p>
        </p:txBody>
      </p:sp>
      <p:sp>
        <p:nvSpPr>
          <p:cNvPr id="60" name="텍스트 상자 60"/>
          <p:cNvSpPr txBox="1">
            <a:spLocks noGrp="1" noChangeArrowheads="1"/>
          </p:cNvSpPr>
          <p:nvPr/>
        </p:nvSpPr>
        <p:spPr>
          <a:xfrm>
            <a:off x="5383530" y="3274695"/>
            <a:ext cx="3448685" cy="358775"/>
          </a:xfrm>
          <a:prstGeom prst="rect">
            <a:avLst/>
          </a:prstGeom>
          <a:ln w="0">
            <a:noFill/>
            <a:prstDash/>
          </a:ln>
        </p:spPr>
        <p:txBody>
          <a:bodyPr vert="horz" wrap="square" lIns="89535" tIns="46355" rIns="89535" bIns="46355" anchor="t"/>
          <a:lstStyle/>
          <a:p>
            <a:pPr marL="0" indent="0" algn="l" defTabSz="457200" eaLnBrk="0" fontAlgn="auto" latinLnBrk="0">
              <a:lnSpc>
                <a:spcPct val="100000"/>
              </a:lnSpc>
              <a:spcBef>
                <a:spcPts val="0"/>
              </a:spcBef>
              <a:spcAft>
                <a:spcPts val="1200"/>
              </a:spcAft>
              <a:buFontTx/>
              <a:buNone/>
            </a:pPr>
            <a:r>
              <a:rPr lang="en-US" altLang="ko-KR" sz="900" dirty="0">
                <a:solidFill>
                  <a:srgbClr val="008080"/>
                </a:solidFill>
                <a:latin typeface="-윤고딕330" charset="0"/>
                <a:ea typeface="-윤고딕330" charset="0"/>
              </a:rPr>
              <a:t>전원을 인출하는 배전반, 분전반 및 사용 전기기계기구 금속제 외함에 접지를 실시하여 누전발생시 작업자 보호 </a:t>
            </a:r>
            <a:endParaRPr lang="ko-KR" altLang="en-US" sz="900" dirty="0">
              <a:solidFill>
                <a:srgbClr val="008080"/>
              </a:solidFill>
              <a:latin typeface="-윤고딕330" charset="0"/>
              <a:ea typeface="-윤고딕330" charset="0"/>
            </a:endParaRPr>
          </a:p>
        </p:txBody>
      </p:sp>
      <p:pic>
        <p:nvPicPr>
          <p:cNvPr id="66" name="Picture 66" descr="C:/Users/Administrator/AppData/Roaming/PolarisOffice/ETemp/4404_3840624/fImage32981301849.png"/>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4562475" y="2165985"/>
            <a:ext cx="513080" cy="726440"/>
          </a:xfrm>
          <a:prstGeom prst="rect">
            <a:avLst/>
          </a:prstGeom>
          <a:noFill/>
        </p:spPr>
      </p:pic>
      <p:sp>
        <p:nvSpPr>
          <p:cNvPr id="67" name="텍스트 상자 67"/>
          <p:cNvSpPr txBox="1">
            <a:spLocks noGrp="1" noChangeArrowheads="1"/>
          </p:cNvSpPr>
          <p:nvPr/>
        </p:nvSpPr>
        <p:spPr>
          <a:xfrm>
            <a:off x="4478020" y="2498090"/>
            <a:ext cx="785495" cy="233044"/>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b="1" dirty="0">
                <a:solidFill>
                  <a:srgbClr val="0FB4AD"/>
                </a:solidFill>
                <a:latin typeface="Arial" charset="0"/>
                <a:ea typeface="Arial" charset="0"/>
              </a:rPr>
              <a:t>Prevention</a:t>
            </a:r>
            <a:endParaRPr lang="ko-KR" altLang="en-US" sz="900" b="1" dirty="0">
              <a:solidFill>
                <a:srgbClr val="0FB4AD"/>
              </a:solidFill>
              <a:latin typeface="Arial" charset="0"/>
              <a:ea typeface="Arial" charset="0"/>
            </a:endParaRPr>
          </a:p>
        </p:txBody>
      </p:sp>
      <p:sp>
        <p:nvSpPr>
          <p:cNvPr id="68" name="텍스트 상자 68"/>
          <p:cNvSpPr txBox="1">
            <a:spLocks noGrp="1" noChangeArrowheads="1"/>
          </p:cNvSpPr>
          <p:nvPr/>
        </p:nvSpPr>
        <p:spPr>
          <a:xfrm>
            <a:off x="4535805" y="2637790"/>
            <a:ext cx="682625" cy="232410"/>
          </a:xfrm>
          <a:prstGeom prst="rect">
            <a:avLst/>
          </a:prstGeom>
          <a:ln w="0">
            <a:noFill/>
            <a:prstDash/>
          </a:ln>
        </p:spPr>
        <p:txBody>
          <a:bodyPr vert="horz" wrap="square" lIns="89535" tIns="46355" rIns="89535" bIns="46355" anchor="t"/>
          <a:lstStyle/>
          <a:p>
            <a:pPr marL="0" indent="0" algn="l" defTabSz="508000" eaLnBrk="0" fontAlgn="auto" latinLnBrk="0">
              <a:lnSpc>
                <a:spcPct val="100000"/>
              </a:lnSpc>
              <a:spcBef>
                <a:spcPts val="0"/>
              </a:spcBef>
              <a:spcAft>
                <a:spcPts val="0"/>
              </a:spcAft>
              <a:buFontTx/>
              <a:buNone/>
            </a:pPr>
            <a:r>
              <a:rPr lang="en-US" altLang="ko-KR" sz="900" b="1" dirty="0">
                <a:solidFill>
                  <a:srgbClr val="0FB4AD"/>
                </a:solidFill>
                <a:latin typeface="-윤고딕330" charset="0"/>
                <a:ea typeface="-윤고딕330" charset="0"/>
              </a:rPr>
              <a:t>예방대책</a:t>
            </a:r>
            <a:endParaRPr lang="ko-KR" altLang="en-US" sz="900" b="1" dirty="0">
              <a:solidFill>
                <a:srgbClr val="0FB4AD"/>
              </a:solidFill>
              <a:latin typeface="-윤고딕330" charset="0"/>
              <a:ea typeface="-윤고딕330" charset="0"/>
            </a:endParaRPr>
          </a:p>
        </p:txBody>
      </p:sp>
      <p:sp>
        <p:nvSpPr>
          <p:cNvPr id="69" name="TextBox 69"/>
          <p:cNvSpPr txBox="1">
            <a:spLocks noGrp="1" noChangeArrowheads="1"/>
          </p:cNvSpPr>
          <p:nvPr/>
        </p:nvSpPr>
        <p:spPr>
          <a:xfrm>
            <a:off x="2030730" y="1452880"/>
            <a:ext cx="6791960" cy="178435"/>
          </a:xfrm>
          <a:prstGeom prst="rect">
            <a:avLst/>
          </a:prstGeom>
          <a:noFill/>
        </p:spPr>
        <p:txBody>
          <a:bodyPr vert="horz" wrap="square" lIns="0" tIns="0" rIns="0" bIns="0" anchor="t">
            <a:spAutoFit/>
          </a:bodyPr>
          <a:lstStyle/>
          <a:p>
            <a:pPr marL="0" indent="0" algn="l" defTabSz="457200" eaLnBrk="0" fontAlgn="auto" latinLnBrk="0">
              <a:lnSpc>
                <a:spcPts val="1400"/>
              </a:lnSpc>
              <a:spcBef>
                <a:spcPts val="0"/>
              </a:spcBef>
              <a:spcAft>
                <a:spcPts val="0"/>
              </a:spcAft>
              <a:buFontTx/>
              <a:buNone/>
            </a:pPr>
            <a:r>
              <a:rPr lang="en-US" altLang="ko-KR" sz="1000" dirty="0">
                <a:solidFill>
                  <a:srgbClr val="008080"/>
                </a:solidFill>
                <a:latin typeface="맑은 고딕" charset="0"/>
                <a:ea typeface="맑은 고딕" charset="0"/>
              </a:rPr>
              <a:t>조선소 선박 수리작업장에서 작업 중 사용한 이동식 전등에 대한 철거작업 중 노출된 전선 충전부에 감전</a:t>
            </a:r>
            <a:endParaRPr lang="ko-KR" altLang="en-US" sz="1000" dirty="0">
              <a:solidFill>
                <a:srgbClr val="008080"/>
              </a:solidFill>
              <a:latin typeface="맑은 고딕" charset="0"/>
              <a:ea typeface="맑은 고딕" charset="0"/>
            </a:endParaRPr>
          </a:p>
        </p:txBody>
      </p:sp>
      <p:sp>
        <p:nvSpPr>
          <p:cNvPr id="71" name="Rectangle 71"/>
          <p:cNvSpPr>
            <a:spLocks noGrp="1" noChangeArrowheads="1"/>
          </p:cNvSpPr>
          <p:nvPr/>
        </p:nvSpPr>
        <p:spPr>
          <a:xfrm>
            <a:off x="447040" y="2190750"/>
            <a:ext cx="3977640" cy="2974975"/>
          </a:xfrm>
          <a:prstGeom prst="rect">
            <a:avLst/>
          </a:prstGeom>
          <a:blipFill rotWithShape="1">
            <a:blip r:embed="rId4">
              <a:extLst>
                <a:ext uri="{28A0092B-C50C-407E-A947-70E740481C1C}">
                  <a14:useLocalDpi xmlns:a14="http://schemas.microsoft.com/office/drawing/2010/main" val="0"/>
                </a:ext>
              </a:extLst>
            </a:blip>
            <a:stretch>
              <a:fillRect/>
            </a:stretch>
          </a:blipFill>
          <a:ln w="0">
            <a:noFill/>
            <a:prstDash/>
          </a:ln>
        </p:spPr>
        <p:style>
          <a:lnRef idx="1">
            <a:schemeClr val="accent1"/>
          </a:lnRef>
          <a:fillRef idx="3">
            <a:schemeClr val="accent1"/>
          </a:fillRef>
          <a:effectRef idx="2">
            <a:schemeClr val="accent1"/>
          </a:effectRef>
          <a:fontRef idx="major">
            <a:schemeClr val="lt1"/>
          </a:fontRef>
        </p:style>
        <p:txBody>
          <a:bodyPr vert="horz" wrap="square" lIns="91440" tIns="45720" rIns="91440" bIns="45720" anchor="ctr"/>
          <a:lstStyle/>
          <a:p>
            <a:pPr marL="0" indent="0" algn="ctr" defTabSz="457200" eaLnBrk="0" fontAlgn="auto" latinLnBrk="0">
              <a:lnSpc>
                <a:spcPct val="100000"/>
              </a:lnSpc>
              <a:spcBef>
                <a:spcPts val="0"/>
              </a:spcBef>
              <a:spcAft>
                <a:spcPts val="0"/>
              </a:spcAft>
              <a:buFontTx/>
              <a:buNone/>
            </a:pPr>
            <a:endParaRPr lang="ko-KR" altLang="en-US" sz="1800" dirty="0">
              <a:latin typeface="Calibri" charset="0"/>
              <a:ea typeface="Calibri" charset="0"/>
            </a:endParaRPr>
          </a:p>
        </p:txBody>
      </p:sp>
      <p:sp>
        <p:nvSpPr>
          <p:cNvPr id="22" name="TextBox 21"/>
          <p:cNvSpPr txBox="1"/>
          <p:nvPr/>
        </p:nvSpPr>
        <p:spPr>
          <a:xfrm>
            <a:off x="509270" y="1048385"/>
            <a:ext cx="1218565" cy="233205"/>
          </a:xfrm>
          <a:prstGeom prst="rect">
            <a:avLst/>
          </a:prstGeom>
          <a:noFill/>
        </p:spPr>
        <p:txBody>
          <a:bodyPr vert="horz" wrap="square" lIns="0" tIns="0" rIns="0" bIns="0" anchor="t">
            <a:spAutoFit/>
          </a:bodyPr>
          <a:lstStyle/>
          <a:p>
            <a:pPr marL="0" indent="0" algn="l" defTabSz="457200" eaLnBrk="0" fontAlgn="auto" latinLnBrk="0">
              <a:lnSpc>
                <a:spcPts val="2000"/>
              </a:lnSpc>
              <a:spcBef>
                <a:spcPts val="0"/>
              </a:spcBef>
              <a:spcAft>
                <a:spcPts val="800"/>
              </a:spcAft>
              <a:buFontTx/>
              <a:buNone/>
            </a:pPr>
            <a:r>
              <a:rPr lang="en-US" altLang="ko-KR" sz="1400" b="1" dirty="0">
                <a:solidFill>
                  <a:schemeClr val="tx1">
                    <a:lumMod val="65000"/>
                    <a:lumOff val="35000"/>
                  </a:schemeClr>
                </a:solidFill>
                <a:latin typeface="Arial" pitchFamily="34" charset="0"/>
                <a:ea typeface="맑은 고딕" charset="0"/>
                <a:cs typeface="Arial" pitchFamily="34" charset="0"/>
              </a:rPr>
              <a:t>Example</a:t>
            </a:r>
            <a:endParaRPr lang="ko-KR" altLang="en-US" sz="1400" b="1" dirty="0">
              <a:solidFill>
                <a:schemeClr val="tx1">
                  <a:lumMod val="65000"/>
                  <a:lumOff val="35000"/>
                </a:schemeClr>
              </a:solidFill>
              <a:latin typeface="Arial" pitchFamily="34" charset="0"/>
              <a:ea typeface="맑은 고딕" charset="0"/>
              <a:cs typeface="Arial" pitchFamily="34" charset="0"/>
            </a:endParaRPr>
          </a:p>
        </p:txBody>
      </p:sp>
      <p:sp>
        <p:nvSpPr>
          <p:cNvPr id="23" name="TextBox 22"/>
          <p:cNvSpPr txBox="1"/>
          <p:nvPr/>
        </p:nvSpPr>
        <p:spPr>
          <a:xfrm>
            <a:off x="346075" y="1029335"/>
            <a:ext cx="384175" cy="226060"/>
          </a:xfrm>
          <a:prstGeom prst="rect">
            <a:avLst/>
          </a:prstGeom>
          <a:noFill/>
        </p:spPr>
        <p:txBody>
          <a:bodyPr vert="horz" wrap="square" lIns="0" tIns="0" rIns="0" bIns="0" anchor="t">
            <a:spAutoFit/>
          </a:bodyPr>
          <a:lstStyle/>
          <a:p>
            <a:pPr marL="285750" indent="-285750" algn="l" defTabSz="457200" eaLnBrk="0" fontAlgn="auto" latinLnBrk="0">
              <a:lnSpc>
                <a:spcPts val="2000"/>
              </a:lnSpc>
              <a:spcBef>
                <a:spcPts val="0"/>
              </a:spcBef>
              <a:spcAft>
                <a:spcPts val="800"/>
              </a:spcAft>
              <a:buClr>
                <a:srgbClr val="595959"/>
              </a:buClr>
              <a:buSzPct val="70000"/>
              <a:buFont typeface="맑은 고딕"/>
              <a:buChar char="▶"/>
            </a:pPr>
            <a:r>
              <a:rPr lang="en-US" altLang="ko-KR" sz="1200" b="1" dirty="0">
                <a:solidFill>
                  <a:schemeClr val="tx1">
                    <a:lumMod val="65000"/>
                    <a:lumOff val="35000"/>
                  </a:schemeClr>
                </a:solidFill>
                <a:latin typeface="맑은 고딕" charset="0"/>
                <a:ea typeface="맑은 고딕" charset="0"/>
              </a:rPr>
              <a:t>  </a:t>
            </a:r>
            <a:endParaRPr lang="ko-KR" altLang="en-US" sz="1200" b="1" dirty="0">
              <a:solidFill>
                <a:schemeClr val="tx1">
                  <a:lumMod val="65000"/>
                  <a:lumOff val="35000"/>
                </a:schemeClr>
              </a:solidFill>
              <a:latin typeface="맑은 고딕" charset="0"/>
              <a:ea typeface="맑은 고딕" charset="0"/>
            </a:endParaRPr>
          </a:p>
        </p:txBody>
      </p:sp>
      <p:sp>
        <p:nvSpPr>
          <p:cNvPr id="24" name="TextBox 23"/>
          <p:cNvSpPr txBox="1"/>
          <p:nvPr/>
        </p:nvSpPr>
        <p:spPr>
          <a:xfrm>
            <a:off x="501029" y="1237856"/>
            <a:ext cx="1218565" cy="256540"/>
          </a:xfrm>
          <a:prstGeom prst="rect">
            <a:avLst/>
          </a:prstGeom>
          <a:noFill/>
        </p:spPr>
        <p:txBody>
          <a:bodyPr vert="horz" wrap="square" lIns="0" tIns="0" rIns="0" bIns="0" anchor="t">
            <a:spAutoFit/>
          </a:bodyPr>
          <a:lstStyle/>
          <a:p>
            <a:pPr marL="0" indent="0" algn="l" defTabSz="457200" eaLnBrk="0" fontAlgn="auto" latinLnBrk="0">
              <a:lnSpc>
                <a:spcPts val="2000"/>
              </a:lnSpc>
              <a:spcBef>
                <a:spcPts val="0"/>
              </a:spcBef>
              <a:spcAft>
                <a:spcPts val="800"/>
              </a:spcAft>
              <a:buFontTx/>
              <a:buNone/>
            </a:pPr>
            <a:r>
              <a:rPr lang="en-US" altLang="ko-KR" sz="1000" b="1" dirty="0">
                <a:solidFill>
                  <a:schemeClr val="tx1">
                    <a:lumMod val="65000"/>
                    <a:lumOff val="35000"/>
                  </a:schemeClr>
                </a:solidFill>
                <a:latin typeface="맑은 고딕" charset="0"/>
                <a:ea typeface="맑은 고딕" charset="0"/>
              </a:rPr>
              <a:t>주요</a:t>
            </a:r>
            <a:r>
              <a:rPr lang="en-US" altLang="ko-KR" sz="1000" b="1" dirty="0">
                <a:solidFill>
                  <a:schemeClr val="tx1">
                    <a:lumMod val="65000"/>
                    <a:lumOff val="35000"/>
                  </a:schemeClr>
                </a:solidFill>
                <a:latin typeface="Calibri" charset="0"/>
                <a:ea typeface="Calibri" charset="0"/>
              </a:rPr>
              <a:t> </a:t>
            </a:r>
            <a:r>
              <a:rPr lang="en-US" altLang="ko-KR" sz="1000" b="1" dirty="0">
                <a:solidFill>
                  <a:schemeClr val="tx1">
                    <a:lumMod val="65000"/>
                    <a:lumOff val="35000"/>
                  </a:schemeClr>
                </a:solidFill>
                <a:latin typeface="맑은 고딕" charset="0"/>
                <a:ea typeface="맑은 고딕" charset="0"/>
              </a:rPr>
              <a:t>재해</a:t>
            </a:r>
            <a:r>
              <a:rPr lang="en-US" altLang="ko-KR" sz="1000" b="1" dirty="0">
                <a:solidFill>
                  <a:schemeClr val="tx1">
                    <a:lumMod val="65000"/>
                    <a:lumOff val="35000"/>
                  </a:schemeClr>
                </a:solidFill>
                <a:latin typeface="Calibri" charset="0"/>
                <a:ea typeface="Calibri" charset="0"/>
              </a:rPr>
              <a:t> </a:t>
            </a:r>
            <a:r>
              <a:rPr lang="en-US" altLang="ko-KR" sz="1000" b="1" dirty="0">
                <a:solidFill>
                  <a:schemeClr val="tx1">
                    <a:lumMod val="65000"/>
                    <a:lumOff val="35000"/>
                  </a:schemeClr>
                </a:solidFill>
                <a:latin typeface="맑은 고딕" charset="0"/>
                <a:ea typeface="맑은 고딕" charset="0"/>
              </a:rPr>
              <a:t>내용</a:t>
            </a:r>
            <a:endParaRPr lang="ko-KR" altLang="en-US" sz="1000" b="1" dirty="0">
              <a:solidFill>
                <a:schemeClr val="tx1">
                  <a:lumMod val="65000"/>
                  <a:lumOff val="35000"/>
                </a:schemeClr>
              </a:solidFill>
              <a:latin typeface="맑은 고딕" charset="0"/>
              <a:ea typeface="맑은 고딕" charset="0"/>
            </a:endParaRPr>
          </a:p>
        </p:txBody>
      </p:sp>
      <p:pic>
        <p:nvPicPr>
          <p:cNvPr id="25" name="Picture 7" descr="C:/Users/Administrator/AppData/Roaming/PolarisOffice/ETemp/3288_5820208/image9.emf"/>
          <p:cNvPicPr>
            <a:picLocks noChangeAspect="1"/>
          </p:cNvPicPr>
          <p:nvPr/>
        </p:nvPicPr>
        <p:blipFill rotWithShape="1">
          <a:blip r:embed="rId5">
            <a:extLst>
              <a:ext uri="{28A0092B-C50C-407E-A947-70E740481C1C}">
                <a14:useLocalDpi xmlns:a14="http://schemas.microsoft.com/office/drawing/2010/main" val="0"/>
              </a:ext>
            </a:extLst>
          </a:blip>
          <a:srcRect/>
          <a:stretch>
            <a:fillRect/>
          </a:stretch>
        </p:blipFill>
        <p:spPr>
          <a:xfrm>
            <a:off x="7677785" y="6058535"/>
            <a:ext cx="1216660" cy="661670"/>
          </a:xfrm>
          <a:prstGeom prst="rect">
            <a:avLst/>
          </a:prstGeom>
          <a:noFill/>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6" name="Rectangle 5"/>
          <p:cNvSpPr/>
          <p:nvPr/>
        </p:nvSpPr>
        <p:spPr>
          <a:xfrm>
            <a:off x="0" y="5816757"/>
            <a:ext cx="9144000" cy="1041244"/>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TextBox 9"/>
          <p:cNvSpPr txBox="1"/>
          <p:nvPr/>
        </p:nvSpPr>
        <p:spPr>
          <a:xfrm>
            <a:off x="0" y="3270660"/>
            <a:ext cx="9144000" cy="400110"/>
          </a:xfrm>
          <a:prstGeom prst="rect">
            <a:avLst/>
          </a:prstGeom>
          <a:noFill/>
        </p:spPr>
        <p:txBody>
          <a:bodyPr wrap="square" rtlCol="0">
            <a:spAutoFit/>
          </a:bodyPr>
          <a:lstStyle/>
          <a:p>
            <a:pPr algn="ctr"/>
            <a:r>
              <a:rPr lang="ko-KR" altLang="en-US" sz="2000" b="1" dirty="0">
                <a:solidFill>
                  <a:schemeClr val="tx1">
                    <a:lumMod val="75000"/>
                    <a:lumOff val="25000"/>
                  </a:schemeClr>
                </a:solidFill>
                <a:latin typeface="+mn-ea"/>
              </a:rPr>
              <a:t>감사합니다</a:t>
            </a:r>
            <a:r>
              <a:rPr lang="en-US" altLang="ko-KR" sz="2000" b="1" dirty="0">
                <a:solidFill>
                  <a:schemeClr val="tx1">
                    <a:lumMod val="75000"/>
                    <a:lumOff val="25000"/>
                  </a:schemeClr>
                </a:solidFill>
                <a:latin typeface="+mn-ea"/>
              </a:rPr>
              <a:t>.</a:t>
            </a:r>
          </a:p>
        </p:txBody>
      </p:sp>
      <p:pic>
        <p:nvPicPr>
          <p:cNvPr id="5" name="Picture 7" descr="C:/Users/Administrator/AppData/Roaming/PolarisOffice/ETemp/3288_5820208/image9.emf"/>
          <p:cNvPicPr>
            <a:picLocks noChangeAspect="1"/>
          </p:cNvPicPr>
          <p:nvPr/>
        </p:nvPicPr>
        <p:blipFill rotWithShape="1">
          <a:blip r:embed="rId3">
            <a:extLst>
              <a:ext uri="{28A0092B-C50C-407E-A947-70E740481C1C}">
                <a14:useLocalDpi xmlns:a14="http://schemas.microsoft.com/office/drawing/2010/main" val="0"/>
              </a:ext>
            </a:extLst>
          </a:blip>
          <a:srcRect/>
          <a:stretch>
            <a:fillRect/>
          </a:stretch>
        </p:blipFill>
        <p:spPr>
          <a:xfrm>
            <a:off x="3963670" y="6058535"/>
            <a:ext cx="1216660" cy="661670"/>
          </a:xfrm>
          <a:prstGeom prst="rect">
            <a:avLst/>
          </a:prstGeom>
          <a:noFill/>
        </p:spPr>
      </p:pic>
      <p:sp>
        <p:nvSpPr>
          <p:cNvPr id="7" name="TextBox 6"/>
          <p:cNvSpPr txBox="1"/>
          <p:nvPr/>
        </p:nvSpPr>
        <p:spPr>
          <a:xfrm>
            <a:off x="0" y="2572405"/>
            <a:ext cx="9144000" cy="769441"/>
          </a:xfrm>
          <a:prstGeom prst="rect">
            <a:avLst/>
          </a:prstGeom>
          <a:noFill/>
        </p:spPr>
        <p:txBody>
          <a:bodyPr wrap="square" rtlCol="0">
            <a:spAutoFit/>
          </a:bodyPr>
          <a:lstStyle/>
          <a:p>
            <a:pPr algn="ctr"/>
            <a:r>
              <a:rPr lang="en-US" altLang="ko-KR" sz="4400" b="1" dirty="0">
                <a:solidFill>
                  <a:schemeClr val="tx1">
                    <a:lumMod val="75000"/>
                    <a:lumOff val="25000"/>
                  </a:schemeClr>
                </a:solidFill>
                <a:latin typeface="+mn-ea"/>
              </a:rPr>
              <a:t>THANK YOU</a:t>
            </a:r>
          </a:p>
        </p:txBody>
      </p:sp>
    </p:spTree>
    <p:extLst>
      <p:ext uri="{BB962C8B-B14F-4D97-AF65-F5344CB8AC3E}">
        <p14:creationId xmlns:p14="http://schemas.microsoft.com/office/powerpoint/2010/main" val="1585138614"/>
      </p:ext>
    </p:extLst>
  </p:cSld>
  <p:clrMapOvr>
    <a:masterClrMapping/>
  </p:clrMapOvr>
</p:sld>
</file>

<file path=ppt/theme/theme1.xml><?xml version="1.0" encoding="utf-8"?>
<a:theme xmlns:a="http://schemas.openxmlformats.org/drawingml/2006/main" name="Office Theme">
  <a:themeElements>
    <a:clrScheme name="Custom 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1F497D"/>
      </a:hlink>
      <a:folHlink>
        <a:srgbClr val="F7964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1432</TotalTime>
  <Pages>75</Pages>
  <Words>11049</Words>
  <Characters>0</Characters>
  <Application>Microsoft Office PowerPoint</Application>
  <DocSecurity>0</DocSecurity>
  <PresentationFormat>화면 슬라이드 쇼(4:3)</PresentationFormat>
  <Lines>0</Lines>
  <Paragraphs>1525</Paragraphs>
  <Slides>77</Slides>
  <Notes>3</Notes>
  <HiddenSlides>0</HiddenSlides>
  <MMClips>0</MMClips>
  <ScaleCrop>false</ScaleCrop>
  <HeadingPairs>
    <vt:vector size="4" baseType="variant">
      <vt:variant>
        <vt:lpstr>테마</vt:lpstr>
      </vt:variant>
      <vt:variant>
        <vt:i4>1</vt:i4>
      </vt:variant>
      <vt:variant>
        <vt:lpstr>슬라이드 제목</vt:lpstr>
      </vt:variant>
      <vt:variant>
        <vt:i4>77</vt:i4>
      </vt:variant>
    </vt:vector>
  </HeadingPairs>
  <TitlesOfParts>
    <vt:vector size="78" baseType="lpstr">
      <vt:lpstr>Office Theme</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LinksUpToDate>false</LinksUpToDate>
  <CharactersWithSpaces>0</CharactersWithSpaces>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김 정민</dc:creator>
  <cp:lastModifiedBy>treem</cp:lastModifiedBy>
  <cp:revision>296</cp:revision>
  <dcterms:modified xsi:type="dcterms:W3CDTF">2016-10-24T00:38:29Z</dcterms:modified>
</cp:coreProperties>
</file>